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4" r:id="rId4"/>
    <p:sldId id="266" r:id="rId5"/>
    <p:sldId id="265" r:id="rId6"/>
    <p:sldId id="267" r:id="rId7"/>
    <p:sldId id="261" r:id="rId8"/>
    <p:sldId id="268" r:id="rId9"/>
    <p:sldId id="258" r:id="rId10"/>
    <p:sldId id="271" r:id="rId11"/>
    <p:sldId id="26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9900"/>
    <a:srgbClr val="FF0000"/>
    <a:srgbClr val="CC3300"/>
    <a:srgbClr val="080808"/>
    <a:srgbClr val="9900CC"/>
    <a:srgbClr val="3333CC"/>
    <a:srgbClr val="6600FF"/>
    <a:srgbClr val="FF3399"/>
    <a:srgbClr val="ED60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33" autoAdjust="0"/>
    <p:restoredTop sz="94660"/>
  </p:normalViewPr>
  <p:slideViewPr>
    <p:cSldViewPr snapToGrid="0">
      <p:cViewPr>
        <p:scale>
          <a:sx n="80" d="100"/>
          <a:sy n="80" d="100"/>
        </p:scale>
        <p:origin x="-140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583F849-6C67-4352-B52E-D8097528CB19}" type="datetimeFigureOut">
              <a:rPr lang="ru-RU"/>
              <a:pPr>
                <a:defRPr/>
              </a:pPr>
              <a:t>09.03.2021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6BCCD91-F024-45F7-881C-E74261FA8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E7D1D-C54E-44FC-9E49-774B5E0188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38225"/>
            <a:ext cx="6019800" cy="5087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E901A-1736-4F8A-81B9-C01B886F71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C591C-A1DD-4643-AAB8-60458C3968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57275"/>
            <a:ext cx="7772400" cy="33496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C31C5-A6A5-43BD-BF2F-79189EEF0D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ru-RU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ru-RU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BC8BE-50E0-4596-893B-A45A24B2D4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6BB27-D5AB-4871-9BA5-C44F739DB9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49FF0-83D3-406B-87B2-BA85EEA9F7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1368D-4C8C-4B97-AAC4-C62CE047CC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6533"/>
            <a:ext cx="3008313" cy="10195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10191"/>
            <a:ext cx="3008313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4652F-3421-4416-A4B0-22DCE135DF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3375" y="612775"/>
            <a:ext cx="855345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610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F8782-7997-40E9-BA76-41D5D5E006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6325"/>
            <a:ext cx="8458200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F9ED3DF-7FC7-4900-A775-CDC3DAD95F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>
    <p:dissolv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DD7E0E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8163" indent="-273050" algn="l" rtl="0" eaLnBrk="0" fontAlgn="base" hangingPunct="0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–"/>
        <a:defRPr sz="2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717550" indent="-179388" algn="l" rtl="0" eaLnBrk="0" fontAlgn="base" hangingPunct="0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•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896938" indent="-1793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1076325" indent="-2730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18" Type="http://schemas.openxmlformats.org/officeDocument/2006/relationships/image" Target="../media/image35.jpeg"/><Relationship Id="rId3" Type="http://schemas.openxmlformats.org/officeDocument/2006/relationships/image" Target="../media/image20.jpeg"/><Relationship Id="rId21" Type="http://schemas.openxmlformats.org/officeDocument/2006/relationships/image" Target="../media/image38.jpeg"/><Relationship Id="rId7" Type="http://schemas.openxmlformats.org/officeDocument/2006/relationships/image" Target="../media/image24.png"/><Relationship Id="rId12" Type="http://schemas.openxmlformats.org/officeDocument/2006/relationships/image" Target="../media/image29.jpe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image" Target="../media/image7.png"/><Relationship Id="rId16" Type="http://schemas.openxmlformats.org/officeDocument/2006/relationships/image" Target="../media/image33.jpe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jpeg"/><Relationship Id="rId10" Type="http://schemas.openxmlformats.org/officeDocument/2006/relationships/image" Target="../media/image27.jpe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0013" y="6180138"/>
            <a:ext cx="24892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30275" y="268288"/>
            <a:ext cx="82137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DC7402"/>
                </a:solidFill>
                <a:latin typeface="+mj-lt"/>
                <a:cs typeface="Times New Roman" pitchFamily="18" charset="0"/>
              </a:rPr>
              <a:t>Санкт-Петербургский государственный университет телекоммуникаций им. проф. М.А. Бонч-Бруевича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823913" y="1270000"/>
            <a:ext cx="738663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 dirty="0"/>
              <a:t>Направление подготовки магистров:</a:t>
            </a:r>
          </a:p>
          <a:p>
            <a:r>
              <a:rPr lang="ru-RU" sz="2800" b="1" dirty="0">
                <a:solidFill>
                  <a:srgbClr val="DE5F00"/>
                </a:solidFill>
                <a:latin typeface="Arial Black" pitchFamily="34" charset="0"/>
              </a:rPr>
              <a:t>11.04.02 </a:t>
            </a:r>
            <a:r>
              <a:rPr lang="ru-RU" sz="2800" b="1" dirty="0" err="1">
                <a:solidFill>
                  <a:srgbClr val="DE5F00"/>
                </a:solidFill>
                <a:latin typeface="Arial Black" pitchFamily="34" charset="0"/>
              </a:rPr>
              <a:t>Инфокоммуникационные</a:t>
            </a:r>
            <a:r>
              <a:rPr lang="ru-RU" sz="2800" b="1" dirty="0">
                <a:solidFill>
                  <a:srgbClr val="DE5F00"/>
                </a:solidFill>
                <a:latin typeface="Arial Black" pitchFamily="34" charset="0"/>
              </a:rPr>
              <a:t> технологии и системы связи</a:t>
            </a:r>
          </a:p>
          <a:p>
            <a:endParaRPr lang="ru-RU" sz="2400" i="1" dirty="0"/>
          </a:p>
          <a:p>
            <a:r>
              <a:rPr lang="ru-RU" sz="2400" i="1" dirty="0" smtClean="0"/>
              <a:t>Образовательная программа:</a:t>
            </a:r>
            <a:endParaRPr lang="ru-RU" sz="2400" i="1" dirty="0"/>
          </a:p>
          <a:p>
            <a:r>
              <a:rPr lang="ru-RU" sz="2800" dirty="0">
                <a:solidFill>
                  <a:srgbClr val="DE5F00"/>
                </a:solidFill>
                <a:latin typeface="Arial Black" pitchFamily="34" charset="0"/>
              </a:rPr>
              <a:t>Оптоэлектронные технологии (</a:t>
            </a:r>
            <a:r>
              <a:rPr lang="ru-RU" sz="2800" dirty="0" err="1">
                <a:solidFill>
                  <a:srgbClr val="DE5F00"/>
                </a:solidFill>
                <a:latin typeface="Arial Black" pitchFamily="34" charset="0"/>
              </a:rPr>
              <a:t>фотоника</a:t>
            </a:r>
            <a:r>
              <a:rPr lang="ru-RU" sz="2800" dirty="0">
                <a:solidFill>
                  <a:srgbClr val="DE5F00"/>
                </a:solidFill>
                <a:latin typeface="Arial Black" pitchFamily="34" charset="0"/>
              </a:rPr>
              <a:t>) в </a:t>
            </a:r>
            <a:r>
              <a:rPr lang="ru-RU" sz="2800" dirty="0" err="1">
                <a:solidFill>
                  <a:srgbClr val="DE5F00"/>
                </a:solidFill>
                <a:latin typeface="Arial Black" pitchFamily="34" charset="0"/>
              </a:rPr>
              <a:t>инфокоммуникациях</a:t>
            </a:r>
            <a:r>
              <a:rPr lang="ru-RU" sz="2800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G:\Mamba\Кафедра ФиЛС (большие файлы)\ФотоКафедраФиЛС\Лаборатории\Лаборатория PON\2015.05.13\P1080044.JPG"/>
          <p:cNvPicPr>
            <a:picLocks noChangeAspect="1" noChangeArrowheads="1"/>
          </p:cNvPicPr>
          <p:nvPr/>
        </p:nvPicPr>
        <p:blipFill>
          <a:blip r:embed="rId2" cstate="print">
            <a:lum bright="27000" contrast="32000"/>
          </a:blip>
          <a:srcRect/>
          <a:stretch>
            <a:fillRect/>
          </a:stretch>
        </p:blipFill>
        <p:spPr bwMode="auto">
          <a:xfrm rot="16200000">
            <a:off x="4487644" y="1715647"/>
            <a:ext cx="5380072" cy="3586472"/>
          </a:xfrm>
          <a:prstGeom prst="rect">
            <a:avLst/>
          </a:prstGeom>
          <a:noFill/>
        </p:spPr>
      </p:pic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8750" y="6508750"/>
            <a:ext cx="12763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51261" y="0"/>
            <a:ext cx="869273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Программа Оптоэлектронные </a:t>
            </a:r>
            <a:r>
              <a:rPr lang="ru-RU" sz="22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технологии (</a:t>
            </a:r>
            <a:r>
              <a:rPr lang="ru-RU" sz="22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фотоника</a:t>
            </a:r>
            <a:r>
              <a:rPr lang="ru-RU" sz="22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) в </a:t>
            </a:r>
            <a:r>
              <a:rPr lang="ru-RU" sz="22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инфокоммуникациях</a:t>
            </a:r>
            <a:r>
              <a:rPr lang="ru-RU" sz="2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– лаборатории</a:t>
            </a:r>
            <a:endParaRPr lang="ru-RU" sz="22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3" name="Прямоугольник 3"/>
          <p:cNvSpPr>
            <a:spLocks noChangeArrowheads="1"/>
          </p:cNvSpPr>
          <p:nvPr/>
        </p:nvSpPr>
        <p:spPr bwMode="auto">
          <a:xfrm>
            <a:off x="3538096" y="1027415"/>
            <a:ext cx="2222339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600" dirty="0" smtClean="0"/>
              <a:t>Физических основ оптической связи</a:t>
            </a:r>
          </a:p>
          <a:p>
            <a:pPr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600" dirty="0" err="1" smtClean="0"/>
              <a:t>Фотоники</a:t>
            </a:r>
            <a:r>
              <a:rPr lang="ru-RU" sz="1600" dirty="0" smtClean="0"/>
              <a:t> и </a:t>
            </a:r>
            <a:r>
              <a:rPr lang="ru-RU" sz="1600" dirty="0" err="1" smtClean="0"/>
              <a:t>оптоинформатики</a:t>
            </a:r>
            <a:endParaRPr lang="ru-RU" sz="1600" dirty="0" smtClean="0"/>
          </a:p>
          <a:p>
            <a:pPr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600" dirty="0" smtClean="0"/>
              <a:t>Оптических измерительных систем</a:t>
            </a:r>
          </a:p>
        </p:txBody>
      </p:sp>
      <p:pic>
        <p:nvPicPr>
          <p:cNvPr id="26" name="Picture 4" descr="https://lh3.googleusercontent.com/proxy/nOPWa4nW2_x4Frnwgb84YnbnSCSH1h2OBtjkM0Zs0J8J1stOvdLTeZRti7XSQhG6ncx2h7r2d0dFICNhiXdCFhtuR-tFTSVEmxxCaJ6Rk8wWRCF64ljX2NYF0Xj_nAZUl8OsNi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10889" y="4800389"/>
            <a:ext cx="3032566" cy="1847970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187075" y="3188723"/>
            <a:ext cx="5133372" cy="119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600" dirty="0" smtClean="0"/>
              <a:t>Пассивных оптических сетей</a:t>
            </a:r>
          </a:p>
          <a:p>
            <a:pPr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600" dirty="0" smtClean="0"/>
              <a:t>Широкополосного абонентского доступа</a:t>
            </a:r>
          </a:p>
          <a:p>
            <a:pPr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600" dirty="0" smtClean="0"/>
              <a:t>Высокоскоростных </a:t>
            </a:r>
            <a:r>
              <a:rPr lang="en-US" sz="1600" dirty="0" smtClean="0"/>
              <a:t>DWDM-</a:t>
            </a:r>
            <a:r>
              <a:rPr lang="ru-RU" sz="1600" dirty="0" smtClean="0"/>
              <a:t>систем</a:t>
            </a:r>
          </a:p>
          <a:p>
            <a:pPr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600" dirty="0" smtClean="0"/>
              <a:t>Структурированных кабельных систем</a:t>
            </a:r>
            <a:endParaRPr lang="ru-RU" sz="1600" dirty="0"/>
          </a:p>
        </p:txBody>
      </p:sp>
      <p:pic>
        <p:nvPicPr>
          <p:cNvPr id="28" name="Рисунок 9" descr="C:\Users\Елена\Desktop\фото 615\AA9_9763.JPG"/>
          <p:cNvPicPr>
            <a:picLocks noChangeAspect="1" noChangeArrowheads="1"/>
          </p:cNvPicPr>
          <p:nvPr/>
        </p:nvPicPr>
        <p:blipFill>
          <a:blip r:embed="rId5" cstate="print"/>
          <a:srcRect l="12223" t="5257" r="7203" b="2305"/>
          <a:stretch>
            <a:fillRect/>
          </a:stretch>
        </p:blipFill>
        <p:spPr bwMode="auto">
          <a:xfrm>
            <a:off x="208344" y="928083"/>
            <a:ext cx="3281217" cy="230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4" descr="C:\Documents and Settings\Елена\Рабочий стол\для презентации\IMG_83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464" y="4431251"/>
            <a:ext cx="3216254" cy="225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G:\Mamba\Кафедра ФиЛС (большие файлы)\ФотоКафедраФиЛС\Групповые фото\2020\SUT_8386.JPG"/>
          <p:cNvPicPr>
            <a:picLocks noChangeAspect="1" noChangeArrowheads="1"/>
          </p:cNvPicPr>
          <p:nvPr/>
        </p:nvPicPr>
        <p:blipFill>
          <a:blip r:embed="rId2" cstate="print"/>
          <a:srcRect l="3419" t="20917" r="7323" b="5576"/>
          <a:stretch>
            <a:fillRect/>
          </a:stretch>
        </p:blipFill>
        <p:spPr bwMode="auto">
          <a:xfrm>
            <a:off x="144482" y="3268946"/>
            <a:ext cx="6351321" cy="3464357"/>
          </a:xfrm>
          <a:prstGeom prst="rect">
            <a:avLst/>
          </a:prstGeom>
          <a:noFill/>
        </p:spPr>
      </p:pic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8750" y="6508750"/>
            <a:ext cx="12763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197366" y="1354061"/>
            <a:ext cx="540042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– </a:t>
            </a:r>
            <a:r>
              <a:rPr lang="ru-RU" sz="2000" dirty="0"/>
              <a:t>Высококвалифицированные преподаватели</a:t>
            </a:r>
          </a:p>
          <a:p>
            <a:pPr>
              <a:spcBef>
                <a:spcPct val="50000"/>
              </a:spcBef>
            </a:pPr>
            <a:r>
              <a:rPr lang="ru-RU" sz="2000" b="1" dirty="0"/>
              <a:t>– </a:t>
            </a:r>
            <a:r>
              <a:rPr lang="ru-RU" sz="2000" dirty="0"/>
              <a:t>Современные </a:t>
            </a:r>
            <a:r>
              <a:rPr lang="ru-RU" sz="2000" dirty="0" smtClean="0"/>
              <a:t>лаборатории</a:t>
            </a:r>
            <a:endParaRPr lang="ru-RU" sz="2000" dirty="0"/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146050" y="989513"/>
            <a:ext cx="552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663300"/>
                </a:solidFill>
              </a:rPr>
              <a:t>Кафедра </a:t>
            </a:r>
            <a:r>
              <a:rPr lang="ru-RU" sz="2000" b="1" dirty="0" err="1">
                <a:solidFill>
                  <a:srgbClr val="663300"/>
                </a:solidFill>
              </a:rPr>
              <a:t>Фотоники</a:t>
            </a:r>
            <a:r>
              <a:rPr lang="ru-RU" sz="2000" b="1" dirty="0">
                <a:solidFill>
                  <a:srgbClr val="663300"/>
                </a:solidFill>
              </a:rPr>
              <a:t> и линий связи – это:</a:t>
            </a:r>
          </a:p>
        </p:txBody>
      </p:sp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202581" y="2599297"/>
            <a:ext cx="87870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/>
              <a:t>– Партнерские отношения с ведущими </a:t>
            </a:r>
            <a:r>
              <a:rPr lang="ru-RU" sz="2000" dirty="0" err="1"/>
              <a:t>инфокоммуникационными</a:t>
            </a:r>
            <a:r>
              <a:rPr lang="ru-RU" sz="2000" dirty="0"/>
              <a:t> компаниями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42505" y="154380"/>
            <a:ext cx="90014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Программа Оптоэлектронные </a:t>
            </a:r>
            <a:r>
              <a:rPr lang="ru-RU" sz="22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технологии (</a:t>
            </a:r>
            <a:r>
              <a:rPr lang="ru-RU" sz="22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фотоника</a:t>
            </a:r>
            <a:r>
              <a:rPr lang="ru-RU" sz="22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) в </a:t>
            </a:r>
            <a:r>
              <a:rPr lang="ru-RU" sz="22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инфокоммуникациях</a:t>
            </a:r>
            <a:r>
              <a:rPr lang="ru-RU" sz="2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– выпускающая кафедра</a:t>
            </a:r>
            <a:endParaRPr lang="ru-RU" sz="22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15741" y="1329677"/>
            <a:ext cx="49163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ru-RU" sz="2000" dirty="0" smtClean="0">
                <a:solidFill>
                  <a:prstClr val="black"/>
                </a:solidFill>
              </a:rPr>
              <a:t>– Научно-исследовательские работы на актуальные темы</a:t>
            </a:r>
          </a:p>
          <a:p>
            <a:pPr lvl="0">
              <a:spcBef>
                <a:spcPct val="50000"/>
              </a:spcBef>
            </a:pPr>
            <a:r>
              <a:rPr lang="ru-RU" sz="2000" dirty="0" smtClean="0">
                <a:solidFill>
                  <a:prstClr val="black"/>
                </a:solidFill>
              </a:rPr>
              <a:t>– Международные контакты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56260" y="111257"/>
            <a:ext cx="878774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Программа Оптоэлектронные </a:t>
            </a:r>
            <a:r>
              <a:rPr lang="ru-RU" sz="22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технологии (</a:t>
            </a:r>
            <a:r>
              <a:rPr lang="ru-RU" sz="22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фотоника</a:t>
            </a:r>
            <a:r>
              <a:rPr lang="ru-RU" sz="22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) в </a:t>
            </a:r>
            <a:r>
              <a:rPr lang="ru-RU" sz="22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инфокоммуникациях</a:t>
            </a:r>
            <a:r>
              <a:rPr lang="ru-RU" sz="2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– кого готовим</a:t>
            </a:r>
            <a:endParaRPr lang="ru-RU" sz="22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1568" y="1708954"/>
            <a:ext cx="48273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ym typeface="Wingdings"/>
              </a:rPr>
              <a:t> </a:t>
            </a:r>
            <a:r>
              <a:rPr lang="ru-RU" sz="2000" dirty="0" smtClean="0"/>
              <a:t>специалистов и ученых в </a:t>
            </a:r>
            <a:r>
              <a:rPr lang="ru-RU" sz="2000" dirty="0"/>
              <a:t>области разработки, исследований и производства компонентов и устройств оптических систем связи следующих </a:t>
            </a:r>
            <a:r>
              <a:rPr lang="ru-RU" sz="2000" dirty="0" smtClean="0"/>
              <a:t>поколений</a:t>
            </a:r>
          </a:p>
          <a:p>
            <a:r>
              <a:rPr lang="ru-RU" sz="2000" dirty="0" smtClean="0">
                <a:sym typeface="Wingdings"/>
              </a:rPr>
              <a:t> </a:t>
            </a:r>
            <a:r>
              <a:rPr lang="ru-RU" sz="2000" dirty="0" smtClean="0"/>
              <a:t>руководителей предприятий связи для </a:t>
            </a:r>
            <a:r>
              <a:rPr lang="ru-RU" sz="2000" dirty="0"/>
              <a:t>решения задач проектирования, строительства и эксплуатации оптических </a:t>
            </a:r>
            <a:r>
              <a:rPr lang="ru-RU" sz="2000" dirty="0" smtClean="0"/>
              <a:t>сетей</a:t>
            </a:r>
            <a:endParaRPr 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71874" y="1214147"/>
            <a:ext cx="4787013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Программа направлена </a:t>
            </a:r>
            <a:r>
              <a:rPr lang="ru-RU" sz="2000" dirty="0" smtClean="0">
                <a:solidFill>
                  <a:prstClr val="black"/>
                </a:solidFill>
              </a:rPr>
              <a:t>на подготовку: </a:t>
            </a:r>
            <a:endParaRPr lang="ru-RU" dirty="0"/>
          </a:p>
        </p:txBody>
      </p:sp>
      <p:pic>
        <p:nvPicPr>
          <p:cNvPr id="4114" name="Picture 18" descr="ᐈ Учёный: фото и ученый рисунок, скачать рисунок на Depositphotos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3887" y="4124698"/>
            <a:ext cx="3823854" cy="2549236"/>
          </a:xfrm>
          <a:prstGeom prst="rect">
            <a:avLst/>
          </a:prstGeom>
          <a:noFill/>
        </p:spPr>
      </p:pic>
      <p:pic>
        <p:nvPicPr>
          <p:cNvPr id="4120" name="Picture 24" descr="Топ-5 ошибок начинающего руководителя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89" t="6857" r="11097"/>
          <a:stretch>
            <a:fillRect/>
          </a:stretch>
        </p:blipFill>
        <p:spPr bwMode="auto">
          <a:xfrm>
            <a:off x="35634" y="4381995"/>
            <a:ext cx="4573420" cy="2476005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4951185" y="3781946"/>
            <a:ext cx="4026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sym typeface="Wingdings"/>
              </a:rPr>
              <a:t> </a:t>
            </a:r>
            <a:r>
              <a:rPr lang="ru-RU" sz="2000" dirty="0" smtClean="0">
                <a:solidFill>
                  <a:prstClr val="black"/>
                </a:solidFill>
              </a:rPr>
              <a:t>преподавателей технических </a:t>
            </a:r>
            <a:r>
              <a:rPr lang="ru-RU" sz="2000" dirty="0" smtClean="0">
                <a:solidFill>
                  <a:schemeClr val="bg1"/>
                </a:solidFill>
              </a:rPr>
              <a:t>дисциплин для ведущих вузов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8" name="Picture 6" descr="Картинки по запросу &quot;специалист оптотехника&quot;"/>
          <p:cNvPicPr>
            <a:picLocks noChangeAspect="1" noChangeArrowheads="1"/>
          </p:cNvPicPr>
          <p:nvPr/>
        </p:nvPicPr>
        <p:blipFill>
          <a:blip r:embed="rId4" cstate="print"/>
          <a:srcRect l="20056"/>
          <a:stretch>
            <a:fillRect/>
          </a:stretch>
        </p:blipFill>
        <p:spPr bwMode="auto">
          <a:xfrm>
            <a:off x="5082478" y="1021278"/>
            <a:ext cx="3892041" cy="2701410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8750" y="6508750"/>
            <a:ext cx="12763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8750" y="6508750"/>
            <a:ext cx="12763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56260" y="111257"/>
            <a:ext cx="878774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Программа Оптоэлектронные </a:t>
            </a:r>
            <a:r>
              <a:rPr lang="ru-RU" sz="22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технологии (</a:t>
            </a:r>
            <a:r>
              <a:rPr lang="ru-RU" sz="22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фотоника</a:t>
            </a:r>
            <a:r>
              <a:rPr lang="ru-RU" sz="22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) в </a:t>
            </a:r>
            <a:r>
              <a:rPr lang="ru-RU" sz="22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инфокоммуникациях</a:t>
            </a:r>
            <a:r>
              <a:rPr lang="ru-RU" sz="2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– актуальность</a:t>
            </a:r>
            <a:endParaRPr lang="ru-RU" sz="22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8747" y="1119145"/>
            <a:ext cx="8729622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Отражаем наиболее современные тенденции развития </a:t>
            </a:r>
            <a:r>
              <a:rPr lang="ru-RU" sz="2000" dirty="0" err="1" smtClean="0">
                <a:solidFill>
                  <a:prstClr val="black"/>
                </a:solidFill>
              </a:rPr>
              <a:t>инфокоммуникационных</a:t>
            </a:r>
            <a:r>
              <a:rPr lang="ru-RU" sz="2000" dirty="0" smtClean="0">
                <a:solidFill>
                  <a:prstClr val="black"/>
                </a:solidFill>
              </a:rPr>
              <a:t> технологий: </a:t>
            </a:r>
            <a:endParaRPr lang="ru-RU" dirty="0"/>
          </a:p>
        </p:txBody>
      </p:sp>
      <p:sp>
        <p:nvSpPr>
          <p:cNvPr id="14" name="Rectangle 34"/>
          <p:cNvSpPr>
            <a:spLocks noChangeArrowheads="1"/>
          </p:cNvSpPr>
          <p:nvPr/>
        </p:nvSpPr>
        <p:spPr bwMode="auto">
          <a:xfrm>
            <a:off x="196087" y="1865219"/>
            <a:ext cx="8746031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1. Создание и внедрение полностью оптических сетей связи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4822" name="Picture 6" descr="Блок 400G на одной несущей продемонстрирован на «Связь-2018» – Компания «Т8».  DWDM-систем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24" y="2351314"/>
            <a:ext cx="6601486" cy="440099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6068291" y="3895097"/>
            <a:ext cx="2909453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19.2 </a:t>
            </a:r>
            <a:r>
              <a:rPr lang="ru-RU" b="1" dirty="0" err="1" smtClean="0"/>
              <a:t>Тбит</a:t>
            </a:r>
            <a:r>
              <a:rPr lang="ru-RU" b="1" dirty="0" smtClean="0"/>
              <a:t>/с по одному оптическому волокну – 48 спектральных каналов по 400 Гбит/с</a:t>
            </a:r>
            <a:endParaRPr lang="ru-RU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068291" y="2587491"/>
            <a:ext cx="2921330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</a:rPr>
              <a:t>Мировой рекорд скорости передачи достигнут в оптической сети </a:t>
            </a:r>
            <a:r>
              <a:rPr lang="en-US" b="1" dirty="0">
                <a:solidFill>
                  <a:srgbClr val="CC3300"/>
                </a:solidFill>
              </a:rPr>
              <a:t>DWDM</a:t>
            </a:r>
            <a:r>
              <a:rPr lang="ru-RU" b="1" dirty="0">
                <a:solidFill>
                  <a:srgbClr val="CC3300"/>
                </a:solidFill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8750" y="6508750"/>
            <a:ext cx="12763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56260" y="111257"/>
            <a:ext cx="878774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Программа Оптоэлектронные </a:t>
            </a:r>
            <a:r>
              <a:rPr lang="ru-RU" sz="22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технологии (</a:t>
            </a:r>
            <a:r>
              <a:rPr lang="ru-RU" sz="22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фотоника</a:t>
            </a:r>
            <a:r>
              <a:rPr lang="ru-RU" sz="22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) в </a:t>
            </a:r>
            <a:r>
              <a:rPr lang="ru-RU" sz="22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инфокоммуникациях</a:t>
            </a:r>
            <a:r>
              <a:rPr lang="ru-RU" sz="2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– актуальность</a:t>
            </a:r>
            <a:endParaRPr lang="ru-RU" sz="22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Rectangle 34"/>
          <p:cNvSpPr>
            <a:spLocks noChangeArrowheads="1"/>
          </p:cNvSpPr>
          <p:nvPr/>
        </p:nvSpPr>
        <p:spPr bwMode="auto">
          <a:xfrm>
            <a:off x="172339" y="1010197"/>
            <a:ext cx="5934075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2. Конвергенция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</a:rPr>
              <a:t>фотоники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и электроники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6867" name="Picture 3" descr="G:\Downloads\kisspng-computer-network-diagram-telecommunications-networ-5b4c9f6b814056.44770283153174820352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1723" y="863745"/>
            <a:ext cx="5832277" cy="289364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37507" y="1591293"/>
            <a:ext cx="2909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Оптическая сеть – оптика на расстояния более 1 км</a:t>
            </a:r>
            <a:endParaRPr lang="ru-RU" sz="16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985651" y="5462650"/>
            <a:ext cx="1840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Связь между микросхемами – оптика на расстояния до 10 см</a:t>
            </a:r>
            <a:endParaRPr lang="ru-RU" sz="1600" i="1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368135" y="2185062"/>
            <a:ext cx="570016" cy="66501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871" name="Picture 7" descr="Что такое квантовые технологии и для чего они нужны? - Телеканал «Наука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8280" y="3645725"/>
            <a:ext cx="3163524" cy="2100779"/>
          </a:xfrm>
          <a:prstGeom prst="rect">
            <a:avLst/>
          </a:prstGeom>
          <a:noFill/>
        </p:spPr>
      </p:pic>
      <p:pic>
        <p:nvPicPr>
          <p:cNvPr id="36879" name="Picture 15" descr="Центр Обработки Данных. Что это такое? | Блог компании oblako.kz | Яндекс  Дзе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380" y="3338451"/>
            <a:ext cx="3681351" cy="2070760"/>
          </a:xfrm>
          <a:prstGeom prst="rect">
            <a:avLst/>
          </a:prstGeom>
          <a:noFill/>
        </p:spPr>
      </p:pic>
      <p:pic>
        <p:nvPicPr>
          <p:cNvPr id="36881" name="Picture 17" descr="Кафедра &quot;Физические основы микро- и наноэлектроники&quot; | Официальный сайт  Кабардино-Балкарского Государственного Университета им. Х.М. Бербеков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66266" y="4854032"/>
            <a:ext cx="3027012" cy="1855558"/>
          </a:xfrm>
          <a:prstGeom prst="rect">
            <a:avLst/>
          </a:prstGeom>
          <a:noFill/>
        </p:spPr>
      </p:pic>
      <p:sp>
        <p:nvSpPr>
          <p:cNvPr id="22" name="Стрелка углом вверх 21"/>
          <p:cNvSpPr/>
          <p:nvPr/>
        </p:nvSpPr>
        <p:spPr>
          <a:xfrm rot="5400000">
            <a:off x="106878" y="5581405"/>
            <a:ext cx="843147" cy="724394"/>
          </a:xfrm>
          <a:prstGeom prst="bentUpArrow">
            <a:avLst>
              <a:gd name="adj1" fmla="val 36096"/>
              <a:gd name="adj2" fmla="val 34016"/>
              <a:gd name="adj3" fmla="val 3155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37507" y="2802577"/>
            <a:ext cx="3443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Центр обработки данных – оптика на расстояния до 100 м</a:t>
            </a:r>
            <a:endParaRPr lang="ru-RU" sz="1600" i="1" dirty="0"/>
          </a:p>
        </p:txBody>
      </p:sp>
      <p:sp>
        <p:nvSpPr>
          <p:cNvPr id="24" name="Стрелка углом вверх 23"/>
          <p:cNvSpPr/>
          <p:nvPr/>
        </p:nvSpPr>
        <p:spPr>
          <a:xfrm>
            <a:off x="5640781" y="5896100"/>
            <a:ext cx="843147" cy="724394"/>
          </a:xfrm>
          <a:prstGeom prst="bentUpArrow">
            <a:avLst>
              <a:gd name="adj1" fmla="val 36096"/>
              <a:gd name="adj2" fmla="val 34016"/>
              <a:gd name="adj3" fmla="val 3155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531426" y="5688280"/>
            <a:ext cx="2612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Связь внутри микросхемы – оптика на расстояния менее 1 мм</a:t>
            </a:r>
            <a:endParaRPr lang="ru-RU" sz="1600" i="1" dirty="0"/>
          </a:p>
        </p:txBody>
      </p:sp>
      <p:sp>
        <p:nvSpPr>
          <p:cNvPr id="26" name="TextBox 25"/>
          <p:cNvSpPr txBox="1"/>
          <p:nvPr/>
        </p:nvSpPr>
        <p:spPr>
          <a:xfrm rot="19507034">
            <a:off x="4219898" y="1918097"/>
            <a:ext cx="3822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РЕАЛИЗОВАНО</a:t>
            </a:r>
            <a:endParaRPr lang="ru-RU" sz="2800" b="1" spc="5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 rot="19507034">
            <a:off x="111036" y="4138783"/>
            <a:ext cx="3822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РЕАЛИЗОВАНО</a:t>
            </a:r>
            <a:endParaRPr lang="ru-RU" sz="2800" b="1" spc="5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48595" y="4649422"/>
            <a:ext cx="3822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ПРОЦЕССЕ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21178" y="3592518"/>
            <a:ext cx="3430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ПРОЦЕССЕ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0" descr="Картинки по запросу &quot;квантовые коммуникации&quot;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8642" y="4205957"/>
            <a:ext cx="4104600" cy="255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8750" y="6508750"/>
            <a:ext cx="12763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56260" y="111257"/>
            <a:ext cx="878774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Программа Оптоэлектронные </a:t>
            </a:r>
            <a:r>
              <a:rPr lang="ru-RU" sz="22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технологии (</a:t>
            </a:r>
            <a:r>
              <a:rPr lang="ru-RU" sz="22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фотоника</a:t>
            </a:r>
            <a:r>
              <a:rPr lang="ru-RU" sz="22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) в </a:t>
            </a:r>
            <a:r>
              <a:rPr lang="ru-RU" sz="22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инфокоммуникациях</a:t>
            </a:r>
            <a:r>
              <a:rPr lang="ru-RU" sz="2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– актуальность</a:t>
            </a:r>
            <a:endParaRPr lang="ru-RU" sz="22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Rectangle 34"/>
          <p:cNvSpPr>
            <a:spLocks noChangeArrowheads="1"/>
          </p:cNvSpPr>
          <p:nvPr/>
        </p:nvSpPr>
        <p:spPr bwMode="auto">
          <a:xfrm>
            <a:off x="148585" y="1045822"/>
            <a:ext cx="8746031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3. Развитие квантовых технологий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7" name="Picture 7" descr="Картинки по запросу &quot;квантовые компьютеры&quot;"/>
          <p:cNvPicPr>
            <a:picLocks noChangeAspect="1" noChangeArrowheads="1"/>
          </p:cNvPicPr>
          <p:nvPr/>
        </p:nvPicPr>
        <p:blipFill>
          <a:blip r:embed="rId4" cstate="print"/>
          <a:srcRect l="7882" r="10874"/>
          <a:stretch>
            <a:fillRect/>
          </a:stretch>
        </p:blipFill>
        <p:spPr bwMode="auto">
          <a:xfrm>
            <a:off x="145462" y="1516231"/>
            <a:ext cx="4554989" cy="2640133"/>
          </a:xfrm>
          <a:prstGeom prst="rect">
            <a:avLst/>
          </a:prstGeom>
          <a:noFill/>
        </p:spPr>
      </p:pic>
      <p:pic>
        <p:nvPicPr>
          <p:cNvPr id="19" name="Picture 9" descr="Картинки по запросу &quot;квантовые компьютеры&quot;"/>
          <p:cNvPicPr>
            <a:picLocks noChangeAspect="1" noChangeArrowheads="1"/>
          </p:cNvPicPr>
          <p:nvPr/>
        </p:nvPicPr>
        <p:blipFill>
          <a:blip r:embed="rId5" cstate="print"/>
          <a:srcRect r="15499"/>
          <a:stretch>
            <a:fillRect/>
          </a:stretch>
        </p:blipFill>
        <p:spPr bwMode="auto">
          <a:xfrm>
            <a:off x="4762005" y="1517046"/>
            <a:ext cx="4249022" cy="263711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258296" y="1591294"/>
            <a:ext cx="2709075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Квантовые вычисления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101932" y="6358043"/>
            <a:ext cx="2956515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Квантовые коммуникации</a:t>
            </a:r>
            <a:endParaRPr lang="ru-RU" dirty="0"/>
          </a:p>
        </p:txBody>
      </p:sp>
      <p:pic>
        <p:nvPicPr>
          <p:cNvPr id="35842" name="Picture 2" descr="Безопасность и подписи - MySensor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39491" y="4215749"/>
            <a:ext cx="4821384" cy="224442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8750" y="6508750"/>
            <a:ext cx="12763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56260" y="111257"/>
            <a:ext cx="878774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Программа Оптоэлектронные </a:t>
            </a:r>
            <a:r>
              <a:rPr lang="ru-RU" sz="22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технологии (</a:t>
            </a:r>
            <a:r>
              <a:rPr lang="ru-RU" sz="22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фотоника</a:t>
            </a:r>
            <a:r>
              <a:rPr lang="ru-RU" sz="22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) в </a:t>
            </a:r>
            <a:r>
              <a:rPr lang="ru-RU" sz="22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инфокоммуникациях</a:t>
            </a:r>
            <a:r>
              <a:rPr lang="ru-RU" sz="2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– актуальность</a:t>
            </a:r>
            <a:endParaRPr lang="ru-RU" sz="22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Rectangle 34"/>
          <p:cNvSpPr>
            <a:spLocks noChangeArrowheads="1"/>
          </p:cNvSpPr>
          <p:nvPr/>
        </p:nvSpPr>
        <p:spPr bwMode="auto">
          <a:xfrm>
            <a:off x="3610099" y="1010687"/>
            <a:ext cx="5248891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4. Развитие голографии и голографических технологий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Picture 2" descr="Картинки по запросу &quot;Инженер дополненной голографической реальности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353" y="2879262"/>
            <a:ext cx="4538395" cy="3872436"/>
          </a:xfrm>
          <a:prstGeom prst="rect">
            <a:avLst/>
          </a:prstGeom>
          <a:noFill/>
        </p:spPr>
      </p:pic>
      <p:pic>
        <p:nvPicPr>
          <p:cNvPr id="12" name="Picture 6" descr="Картинки по запросу &quot;Инженер дополненной голографической реальности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4588" y="1892461"/>
            <a:ext cx="5380948" cy="3026783"/>
          </a:xfrm>
          <a:prstGeom prst="rect">
            <a:avLst/>
          </a:prstGeom>
          <a:noFill/>
        </p:spPr>
      </p:pic>
      <p:pic>
        <p:nvPicPr>
          <p:cNvPr id="14" name="Picture 8" descr="Картинки по запросу &quot;дополненной голографической реальности&quot;"/>
          <p:cNvPicPr>
            <a:picLocks noChangeAspect="1" noChangeArrowheads="1"/>
          </p:cNvPicPr>
          <p:nvPr/>
        </p:nvPicPr>
        <p:blipFill>
          <a:blip r:embed="rId5" cstate="print"/>
          <a:srcRect l="50620" t="13951" b="15457"/>
          <a:stretch>
            <a:fillRect/>
          </a:stretch>
        </p:blipFill>
        <p:spPr bwMode="auto">
          <a:xfrm>
            <a:off x="173621" y="1041721"/>
            <a:ext cx="3382012" cy="349555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607626" y="4885503"/>
            <a:ext cx="4370119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Компьютерное зрение, дополненная голографическая реальность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8750" y="6508750"/>
            <a:ext cx="12763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12"/>
          <p:cNvSpPr>
            <a:spLocks noChangeArrowheads="1"/>
          </p:cNvSpPr>
          <p:nvPr/>
        </p:nvSpPr>
        <p:spPr bwMode="auto">
          <a:xfrm>
            <a:off x="228600" y="2762808"/>
            <a:ext cx="8693150" cy="3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93663">
              <a:spcBef>
                <a:spcPct val="30000"/>
              </a:spcBef>
            </a:pPr>
            <a:r>
              <a:rPr lang="ru-RU" sz="1600" b="1" dirty="0">
                <a:solidFill>
                  <a:srgbClr val="080808"/>
                </a:solidFill>
                <a:cs typeface="Arial" charset="0"/>
              </a:rPr>
              <a:t>−</a:t>
            </a:r>
            <a:r>
              <a:rPr lang="ru-RU" sz="1600" b="1" dirty="0">
                <a:solidFill>
                  <a:srgbClr val="080808"/>
                </a:solidFill>
              </a:rPr>
              <a:t> Разработка и руководство реализацией проектов строительства и реконструкции оптических телекоммуникационных сетей и линейных сооружений;</a:t>
            </a:r>
          </a:p>
          <a:p>
            <a:pPr indent="93663">
              <a:spcBef>
                <a:spcPct val="30000"/>
              </a:spcBef>
            </a:pPr>
            <a:r>
              <a:rPr lang="ru-RU" sz="1600" b="1" dirty="0">
                <a:solidFill>
                  <a:srgbClr val="CC3300"/>
                </a:solidFill>
                <a:cs typeface="Arial" charset="0"/>
              </a:rPr>
              <a:t>−</a:t>
            </a:r>
            <a:r>
              <a:rPr lang="ru-RU" sz="1600" b="1" dirty="0">
                <a:solidFill>
                  <a:srgbClr val="CC3300"/>
                </a:solidFill>
              </a:rPr>
              <a:t> Разработка и внедрение прогрессивных методов технической эксплуатации </a:t>
            </a:r>
            <a:r>
              <a:rPr lang="ru-RU" sz="1600" b="1" dirty="0" err="1">
                <a:solidFill>
                  <a:srgbClr val="CC3300"/>
                </a:solidFill>
              </a:rPr>
              <a:t>инфокоммуникационных</a:t>
            </a:r>
            <a:r>
              <a:rPr lang="ru-RU" sz="1600" b="1" dirty="0">
                <a:solidFill>
                  <a:srgbClr val="CC3300"/>
                </a:solidFill>
              </a:rPr>
              <a:t> систем, сетей и устройств; </a:t>
            </a:r>
          </a:p>
          <a:p>
            <a:pPr indent="93663">
              <a:spcBef>
                <a:spcPct val="30000"/>
              </a:spcBef>
            </a:pPr>
            <a:r>
              <a:rPr lang="ru-RU" sz="1600" b="1" dirty="0">
                <a:solidFill>
                  <a:srgbClr val="080808"/>
                </a:solidFill>
                <a:cs typeface="Arial" charset="0"/>
              </a:rPr>
              <a:t>−</a:t>
            </a:r>
            <a:r>
              <a:rPr lang="ru-RU" sz="1600" b="1" dirty="0">
                <a:solidFill>
                  <a:srgbClr val="080808"/>
                </a:solidFill>
              </a:rPr>
              <a:t> Разработка и внедрение инновационных технологий для создания </a:t>
            </a:r>
            <a:r>
              <a:rPr lang="ru-RU" sz="1600" b="1" dirty="0" err="1">
                <a:solidFill>
                  <a:srgbClr val="080808"/>
                </a:solidFill>
              </a:rPr>
              <a:t>инфокоммуникационных</a:t>
            </a:r>
            <a:r>
              <a:rPr lang="ru-RU" sz="1600" b="1" dirty="0">
                <a:solidFill>
                  <a:srgbClr val="080808"/>
                </a:solidFill>
              </a:rPr>
              <a:t> систем следующего поколения, использующих оптические </a:t>
            </a:r>
            <a:r>
              <a:rPr lang="ru-RU" sz="1600" b="1" dirty="0" err="1">
                <a:solidFill>
                  <a:srgbClr val="080808"/>
                </a:solidFill>
              </a:rPr>
              <a:t>солитоны</a:t>
            </a:r>
            <a:r>
              <a:rPr lang="ru-RU" sz="1600" b="1" dirty="0">
                <a:solidFill>
                  <a:srgbClr val="080808"/>
                </a:solidFill>
              </a:rPr>
              <a:t>, фотонные кристаллы, сверхплотное спектральное уплотнение, когерентные методы приема; </a:t>
            </a:r>
          </a:p>
          <a:p>
            <a:pPr indent="93663">
              <a:spcBef>
                <a:spcPct val="30000"/>
              </a:spcBef>
            </a:pPr>
            <a:r>
              <a:rPr lang="ru-RU" sz="1600" b="1" dirty="0">
                <a:solidFill>
                  <a:srgbClr val="CC3300"/>
                </a:solidFill>
                <a:cs typeface="Arial" charset="0"/>
              </a:rPr>
              <a:t>−</a:t>
            </a:r>
            <a:r>
              <a:rPr lang="ru-RU" sz="1600" b="1" dirty="0">
                <a:solidFill>
                  <a:srgbClr val="CC3300"/>
                </a:solidFill>
              </a:rPr>
              <a:t> </a:t>
            </a:r>
            <a:r>
              <a:rPr lang="ru-RU" sz="1600" b="1" dirty="0">
                <a:solidFill>
                  <a:srgbClr val="CC3300"/>
                </a:solidFill>
                <a:cs typeface="Arial" charset="0"/>
              </a:rPr>
              <a:t>Разработка отдельных устройств </a:t>
            </a:r>
            <a:r>
              <a:rPr lang="ru-RU" sz="1600" b="1" dirty="0" err="1">
                <a:solidFill>
                  <a:srgbClr val="CC3300"/>
                </a:solidFill>
                <a:cs typeface="Arial" charset="0"/>
              </a:rPr>
              <a:t>инфокоммуникационных</a:t>
            </a:r>
            <a:r>
              <a:rPr lang="ru-RU" sz="1600" b="1" dirty="0">
                <a:solidFill>
                  <a:srgbClr val="CC3300"/>
                </a:solidFill>
                <a:cs typeface="Arial" charset="0"/>
              </a:rPr>
              <a:t> систем, основанных на принципах </a:t>
            </a:r>
            <a:r>
              <a:rPr lang="ru-RU" sz="1600" b="1" dirty="0" err="1">
                <a:solidFill>
                  <a:srgbClr val="CC3300"/>
                </a:solidFill>
                <a:cs typeface="Arial" charset="0"/>
              </a:rPr>
              <a:t>фотоники</a:t>
            </a:r>
            <a:r>
              <a:rPr lang="ru-RU" sz="1600" b="1" dirty="0">
                <a:solidFill>
                  <a:srgbClr val="CC3300"/>
                </a:solidFill>
                <a:cs typeface="Arial" charset="0"/>
              </a:rPr>
              <a:t>;</a:t>
            </a:r>
          </a:p>
          <a:p>
            <a:pPr indent="93663">
              <a:spcBef>
                <a:spcPct val="30000"/>
              </a:spcBef>
            </a:pPr>
            <a:r>
              <a:rPr lang="ru-RU" sz="1600" b="1" dirty="0">
                <a:solidFill>
                  <a:srgbClr val="080808"/>
                </a:solidFill>
                <a:cs typeface="Arial" charset="0"/>
              </a:rPr>
              <a:t>−</a:t>
            </a:r>
            <a:r>
              <a:rPr lang="ru-RU" sz="1600" b="1" dirty="0">
                <a:solidFill>
                  <a:srgbClr val="080808"/>
                </a:solidFill>
              </a:rPr>
              <a:t> </a:t>
            </a:r>
            <a:r>
              <a:rPr lang="ru-RU" sz="1600" b="1" dirty="0">
                <a:solidFill>
                  <a:srgbClr val="080808"/>
                </a:solidFill>
                <a:cs typeface="Arial" charset="0"/>
              </a:rPr>
              <a:t>Разработка планов и проведение научных исследований в области оптических методов передачи, приема, хранения и обработки информации, а также измерительных систем с использованием технологий </a:t>
            </a:r>
            <a:r>
              <a:rPr lang="ru-RU" sz="1600" b="1" dirty="0" err="1">
                <a:solidFill>
                  <a:srgbClr val="080808"/>
                </a:solidFill>
                <a:cs typeface="Arial" charset="0"/>
              </a:rPr>
              <a:t>фотоники</a:t>
            </a:r>
            <a:r>
              <a:rPr lang="ru-RU" sz="1600" b="1" dirty="0">
                <a:solidFill>
                  <a:srgbClr val="080808"/>
                </a:solidFill>
                <a:cs typeface="Arial" charset="0"/>
              </a:rPr>
              <a:t> и </a:t>
            </a:r>
            <a:r>
              <a:rPr lang="ru-RU" sz="1600" b="1" dirty="0" err="1">
                <a:solidFill>
                  <a:srgbClr val="080808"/>
                </a:solidFill>
                <a:cs typeface="Arial" charset="0"/>
              </a:rPr>
              <a:t>оптоинформатики</a:t>
            </a:r>
            <a:r>
              <a:rPr lang="ru-RU" sz="1600" b="1" dirty="0">
                <a:solidFill>
                  <a:srgbClr val="080808"/>
                </a:solidFill>
                <a:cs typeface="Arial" charset="0"/>
              </a:rPr>
              <a:t>.</a:t>
            </a:r>
          </a:p>
        </p:txBody>
      </p:sp>
      <p:sp>
        <p:nvSpPr>
          <p:cNvPr id="8197" name="Rectangle 13"/>
          <p:cNvSpPr>
            <a:spLocks noChangeArrowheads="1"/>
          </p:cNvSpPr>
          <p:nvPr/>
        </p:nvSpPr>
        <p:spPr bwMode="auto">
          <a:xfrm>
            <a:off x="398463" y="4160838"/>
            <a:ext cx="35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400">
                <a:cs typeface="Times New Roman" pitchFamily="18" charset="0"/>
              </a:rPr>
              <a:t>.</a:t>
            </a:r>
            <a:r>
              <a:rPr lang="ru-RU" sz="800"/>
              <a:t> </a:t>
            </a:r>
            <a:endParaRPr lang="ru-RU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230010"/>
            <a:ext cx="914400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Программа Оптоэлектронные </a:t>
            </a:r>
            <a:r>
              <a:rPr lang="ru-RU" sz="22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технологии (</a:t>
            </a:r>
            <a:r>
              <a:rPr lang="ru-RU" sz="22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фотоника</a:t>
            </a:r>
            <a:r>
              <a:rPr lang="ru-RU" sz="22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) в </a:t>
            </a:r>
            <a:r>
              <a:rPr lang="ru-RU" sz="22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инфокоммуникациях</a:t>
            </a:r>
            <a:r>
              <a:rPr lang="ru-RU" sz="2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– </a:t>
            </a:r>
            <a:r>
              <a:rPr lang="ru-RU" sz="22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востребованность</a:t>
            </a:r>
            <a:endParaRPr lang="ru-RU" sz="22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378" y="997528"/>
            <a:ext cx="1936043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u-RU" sz="1600" dirty="0" smtClean="0"/>
              <a:t>Наши выпускники: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220686" y="985653"/>
            <a:ext cx="5835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ym typeface="Wingdings"/>
              </a:rPr>
              <a:t> </a:t>
            </a:r>
            <a:r>
              <a:rPr lang="ru-RU" sz="1600" dirty="0" smtClean="0"/>
              <a:t>обладают широким кругозором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232562" y="1330038"/>
            <a:ext cx="6448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ym typeface="Wingdings"/>
              </a:rPr>
              <a:t> успешно </a:t>
            </a:r>
            <a:r>
              <a:rPr lang="ru-RU" sz="1600" dirty="0" smtClean="0"/>
              <a:t>руководят производственными коллективами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231494" y="1662542"/>
            <a:ext cx="6431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ym typeface="Wingdings"/>
              </a:rPr>
              <a:t> </a:t>
            </a:r>
            <a:r>
              <a:rPr lang="ru-RU" sz="1600" dirty="0" smtClean="0"/>
              <a:t>эффективно решают профессиональные задачи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243368" y="1995058"/>
            <a:ext cx="6667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ym typeface="Wingdings"/>
              </a:rPr>
              <a:t> </a:t>
            </a:r>
            <a:r>
              <a:rPr lang="ru-RU" sz="1600" dirty="0" smtClean="0"/>
              <a:t>ведут научные исследования и разработки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54378" y="2446313"/>
            <a:ext cx="4203843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u-RU" sz="1600" dirty="0" smtClean="0"/>
              <a:t>Направления работы наших выпускников:</a:t>
            </a:r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8750" y="6508750"/>
            <a:ext cx="12763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111257"/>
            <a:ext cx="914400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Программа Оптоэлектронные </a:t>
            </a:r>
            <a:r>
              <a:rPr lang="ru-RU" sz="22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технологии (</a:t>
            </a:r>
            <a:r>
              <a:rPr lang="ru-RU" sz="22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фотоника</a:t>
            </a:r>
            <a:r>
              <a:rPr lang="ru-RU" sz="22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) в </a:t>
            </a:r>
            <a:r>
              <a:rPr lang="ru-RU" sz="22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инфокоммуникациях</a:t>
            </a:r>
            <a:r>
              <a:rPr lang="ru-RU" sz="2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– </a:t>
            </a:r>
            <a:r>
              <a:rPr lang="ru-RU" sz="22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востребованность</a:t>
            </a:r>
            <a:endParaRPr lang="ru-RU" sz="22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" name="Picture 35" descr="http://www.volius.ru/images/slides/01.jpg"/>
          <p:cNvPicPr>
            <a:picLocks noChangeAspect="1" noChangeArrowheads="1"/>
          </p:cNvPicPr>
          <p:nvPr/>
        </p:nvPicPr>
        <p:blipFill>
          <a:blip r:embed="rId3" cstate="print"/>
          <a:srcRect l="7724" t="51722" r="59344" b="6759"/>
          <a:stretch>
            <a:fillRect/>
          </a:stretch>
        </p:blipFill>
        <p:spPr bwMode="auto">
          <a:xfrm>
            <a:off x="3692069" y="2620603"/>
            <a:ext cx="1428109" cy="64818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7875" y="1076649"/>
            <a:ext cx="2396067" cy="3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95000"/>
              </a:lnSpc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Times New Roman" pitchFamily="18" charset="0"/>
              </a:rPr>
              <a:t>Операторы связи:</a:t>
            </a:r>
            <a:endParaRPr lang="ru-RU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2099831"/>
            <a:ext cx="8770253" cy="3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</a:pPr>
            <a:r>
              <a:rPr lang="ru-RU" b="1" i="1" dirty="0" smtClean="0">
                <a:solidFill>
                  <a:srgbClr val="F3A447">
                    <a:lumMod val="50000"/>
                  </a:srgbClr>
                </a:solidFill>
                <a:latin typeface="Arial"/>
                <a:cs typeface="Times New Roman" pitchFamily="18" charset="0"/>
              </a:rPr>
              <a:t>Разработка и проектирование систем связи:</a:t>
            </a:r>
            <a:endParaRPr lang="ru-RU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025" y="5570587"/>
            <a:ext cx="5150734" cy="3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95000"/>
              </a:lnSpc>
            </a:pPr>
            <a:r>
              <a:rPr lang="ru-RU" b="1" i="1" dirty="0" smtClean="0">
                <a:solidFill>
                  <a:srgbClr val="F3A447">
                    <a:lumMod val="50000"/>
                  </a:srgbClr>
                </a:solidFill>
                <a:latin typeface="Arial"/>
                <a:cs typeface="Times New Roman" pitchFamily="18" charset="0"/>
              </a:rPr>
              <a:t>Научно-исследовательские организации:</a:t>
            </a:r>
            <a:endParaRPr lang="ru-RU" dirty="0" smtClean="0">
              <a:cs typeface="Times New Roman" pitchFamily="18" charset="0"/>
            </a:endParaRPr>
          </a:p>
        </p:txBody>
      </p:sp>
      <p:pic>
        <p:nvPicPr>
          <p:cNvPr id="14" name="Picture 6" descr="Логотип МТС в png формате без фона"/>
          <p:cNvPicPr>
            <a:picLocks noChangeAspect="1" noChangeArrowheads="1"/>
          </p:cNvPicPr>
          <p:nvPr/>
        </p:nvPicPr>
        <p:blipFill>
          <a:blip r:embed="rId4" cstate="print"/>
          <a:srcRect l="7494" t="19992" r="7904" b="21580"/>
          <a:stretch>
            <a:fillRect/>
          </a:stretch>
        </p:blipFill>
        <p:spPr bwMode="auto">
          <a:xfrm>
            <a:off x="3981692" y="1396150"/>
            <a:ext cx="1111168" cy="282178"/>
          </a:xfrm>
          <a:prstGeom prst="rect">
            <a:avLst/>
          </a:prstGeom>
          <a:noFill/>
        </p:spPr>
      </p:pic>
      <p:pic>
        <p:nvPicPr>
          <p:cNvPr id="15" name="Picture 8" descr="Файл:Логотип компании «Ростелеком».png — Википедия"/>
          <p:cNvPicPr>
            <a:picLocks noChangeAspect="1" noChangeArrowheads="1"/>
          </p:cNvPicPr>
          <p:nvPr/>
        </p:nvPicPr>
        <p:blipFill>
          <a:blip r:embed="rId5" cstate="print"/>
          <a:srcRect l="6501" t="7235" r="6377" b="8818"/>
          <a:stretch>
            <a:fillRect/>
          </a:stretch>
        </p:blipFill>
        <p:spPr bwMode="auto">
          <a:xfrm>
            <a:off x="2561204" y="960396"/>
            <a:ext cx="1408447" cy="1018876"/>
          </a:xfrm>
          <a:prstGeom prst="rect">
            <a:avLst/>
          </a:prstGeom>
          <a:noFill/>
        </p:spPr>
      </p:pic>
      <p:pic>
        <p:nvPicPr>
          <p:cNvPr id="17" name="Picture 10" descr="Деловая этика и комплаенс - Билайн Москва"/>
          <p:cNvPicPr>
            <a:picLocks noChangeAspect="1" noChangeArrowheads="1"/>
          </p:cNvPicPr>
          <p:nvPr/>
        </p:nvPicPr>
        <p:blipFill>
          <a:blip r:embed="rId6" cstate="print"/>
          <a:srcRect b="18689"/>
          <a:stretch>
            <a:fillRect/>
          </a:stretch>
        </p:blipFill>
        <p:spPr bwMode="auto">
          <a:xfrm>
            <a:off x="7744760" y="1155034"/>
            <a:ext cx="1126675" cy="806114"/>
          </a:xfrm>
          <a:prstGeom prst="rect">
            <a:avLst/>
          </a:prstGeom>
          <a:noFill/>
        </p:spPr>
      </p:pic>
      <p:pic>
        <p:nvPicPr>
          <p:cNvPr id="18" name="Picture 12" descr="Файл:MegaFon sign+logo horiz green RU (RGB).svg — Википедия"/>
          <p:cNvPicPr>
            <a:picLocks noChangeAspect="1" noChangeArrowheads="1"/>
          </p:cNvPicPr>
          <p:nvPr/>
        </p:nvPicPr>
        <p:blipFill>
          <a:blip r:embed="rId7" cstate="print"/>
          <a:srcRect l="7112" t="23402" r="7230" b="23775"/>
          <a:stretch>
            <a:fillRect/>
          </a:stretch>
        </p:blipFill>
        <p:spPr bwMode="auto">
          <a:xfrm>
            <a:off x="5426242" y="1286923"/>
            <a:ext cx="2335174" cy="433137"/>
          </a:xfrm>
          <a:prstGeom prst="rect">
            <a:avLst/>
          </a:prstGeom>
          <a:noFill/>
        </p:spPr>
      </p:pic>
      <p:pic>
        <p:nvPicPr>
          <p:cNvPr id="19" name="Picture 14" descr="Логотип компании «Т8» зарегистрирован как товарный знак – Компания «Т8».  DWDM-систем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828" y="2514599"/>
            <a:ext cx="1542513" cy="601580"/>
          </a:xfrm>
          <a:prstGeom prst="rect">
            <a:avLst/>
          </a:prstGeom>
          <a:noFill/>
        </p:spPr>
      </p:pic>
      <p:pic>
        <p:nvPicPr>
          <p:cNvPr id="20" name="Picture 16" descr="Супертел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80630" y="2510589"/>
            <a:ext cx="993172" cy="701842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867386" y="2962501"/>
            <a:ext cx="1249060" cy="355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hangingPunct="0">
              <a:lnSpc>
                <a:spcPct val="95000"/>
              </a:lnSpc>
            </a:pPr>
            <a:r>
              <a:rPr lang="ru-RU" dirty="0" smtClean="0">
                <a:cs typeface="Times New Roman" pitchFamily="18" charset="0"/>
              </a:rPr>
              <a:t>ООО«Т8»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026035" y="2397474"/>
            <a:ext cx="2025106" cy="355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hangingPunct="0">
              <a:lnSpc>
                <a:spcPct val="95000"/>
              </a:lnSpc>
            </a:pPr>
            <a:r>
              <a:rPr lang="ru-RU" dirty="0" smtClean="0">
                <a:cs typeface="Times New Roman" pitchFamily="18" charset="0"/>
              </a:rPr>
              <a:t>ОАО «</a:t>
            </a:r>
            <a:r>
              <a:rPr lang="ru-RU" dirty="0" err="1" smtClean="0">
                <a:cs typeface="Times New Roman" pitchFamily="18" charset="0"/>
              </a:rPr>
              <a:t>Супертел</a:t>
            </a:r>
            <a:r>
              <a:rPr lang="ru-RU" dirty="0" smtClean="0">
                <a:cs typeface="Times New Roman" pitchFamily="18" charset="0"/>
              </a:rPr>
              <a:t>»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2713" y="3421384"/>
            <a:ext cx="4308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3A447">
                    <a:lumMod val="50000"/>
                  </a:srgbClr>
                </a:solidFill>
                <a:latin typeface="Arial"/>
                <a:cs typeface="Times New Roman" pitchFamily="18" charset="0"/>
              </a:rPr>
              <a:t>Разработка компонентной базы и измерительного оборудования: </a:t>
            </a:r>
            <a:endParaRPr lang="ru-RU" dirty="0"/>
          </a:p>
        </p:txBody>
      </p:sp>
      <p:pic>
        <p:nvPicPr>
          <p:cNvPr id="29" name="Picture 18" descr="СвязьСтройДеталь - купить оборудование в интернет-магазине Альфа-Сети.  Информация о компании СвязьСтройДеталь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15" t="28741" r="1879" b="28953"/>
          <a:stretch>
            <a:fillRect/>
          </a:stretch>
        </p:blipFill>
        <p:spPr bwMode="auto">
          <a:xfrm>
            <a:off x="156409" y="4170554"/>
            <a:ext cx="2163860" cy="637674"/>
          </a:xfrm>
          <a:prstGeom prst="rect">
            <a:avLst/>
          </a:prstGeom>
          <a:noFill/>
        </p:spPr>
      </p:pic>
      <p:pic>
        <p:nvPicPr>
          <p:cNvPr id="30" name="Picture 20" descr="http://www.topfibertester.ru/templates/fiber/images/logo/log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23653" y="4043970"/>
            <a:ext cx="2094332" cy="837734"/>
          </a:xfrm>
          <a:prstGeom prst="rect">
            <a:avLst/>
          </a:prstGeom>
          <a:noFill/>
        </p:spPr>
      </p:pic>
      <p:pic>
        <p:nvPicPr>
          <p:cNvPr id="31" name="Picture 22" descr="СТР, ЗАО | Светотехнические компании | SvetoZone.ru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579"/>
          <a:stretch>
            <a:fillRect/>
          </a:stretch>
        </p:blipFill>
        <p:spPr bwMode="auto">
          <a:xfrm>
            <a:off x="2131495" y="4062269"/>
            <a:ext cx="1041335" cy="757826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107530" y="5113081"/>
            <a:ext cx="4909638" cy="3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95000"/>
              </a:lnSpc>
            </a:pPr>
            <a:r>
              <a:rPr lang="ru-RU" b="1" i="1" dirty="0" smtClean="0">
                <a:solidFill>
                  <a:srgbClr val="F3A447">
                    <a:lumMod val="50000"/>
                  </a:srgbClr>
                </a:solidFill>
                <a:latin typeface="Arial"/>
                <a:cs typeface="Times New Roman" pitchFamily="18" charset="0"/>
              </a:rPr>
              <a:t>Транснациональные корпорации:</a:t>
            </a:r>
            <a:endParaRPr lang="ru-RU" dirty="0" smtClean="0">
              <a:latin typeface="+mn-lt"/>
              <a:cs typeface="Times New Roman" pitchFamily="18" charset="0"/>
            </a:endParaRPr>
          </a:p>
        </p:txBody>
      </p:sp>
      <p:pic>
        <p:nvPicPr>
          <p:cNvPr id="33" name="Picture 24" descr="3M — Википедия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01808" y="5072475"/>
            <a:ext cx="795226" cy="418819"/>
          </a:xfrm>
          <a:prstGeom prst="rect">
            <a:avLst/>
          </a:prstGeom>
          <a:noFill/>
        </p:spPr>
      </p:pic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98991" y="4979302"/>
            <a:ext cx="1568917" cy="23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Прямоугольник 34"/>
          <p:cNvSpPr/>
          <p:nvPr/>
        </p:nvSpPr>
        <p:spPr>
          <a:xfrm>
            <a:off x="4374572" y="2478042"/>
            <a:ext cx="1747979" cy="355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hangingPunct="0">
              <a:lnSpc>
                <a:spcPct val="95000"/>
              </a:lnSpc>
            </a:pPr>
            <a:r>
              <a:rPr lang="ru-RU" dirty="0" smtClean="0">
                <a:cs typeface="Times New Roman" pitchFamily="18" charset="0"/>
              </a:rPr>
              <a:t>ООО«</a:t>
            </a:r>
            <a:r>
              <a:rPr lang="ru-RU" dirty="0" err="1" smtClean="0">
                <a:cs typeface="Times New Roman" pitchFamily="18" charset="0"/>
              </a:rPr>
              <a:t>Волиус</a:t>
            </a:r>
            <a:r>
              <a:rPr lang="ru-RU" dirty="0" smtClean="0">
                <a:cs typeface="Times New Roman" pitchFamily="18" charset="0"/>
              </a:rPr>
              <a:t>»</a:t>
            </a:r>
          </a:p>
        </p:txBody>
      </p:sp>
      <p:pic>
        <p:nvPicPr>
          <p:cNvPr id="36" name="Picture 37" descr="http://www.tsspb.ru/wp-content/uploads/2017/10/cropped-htmlimage.pn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08375" y="2029988"/>
            <a:ext cx="2602990" cy="454608"/>
          </a:xfrm>
          <a:prstGeom prst="rect">
            <a:avLst/>
          </a:prstGeom>
          <a:noFill/>
        </p:spPr>
      </p:pic>
      <p:pic>
        <p:nvPicPr>
          <p:cNvPr id="37" name="Picture 39" descr="Логотипы для прессы - О компании - ВестКолл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4473" y="1491867"/>
            <a:ext cx="2127816" cy="533702"/>
          </a:xfrm>
          <a:prstGeom prst="rect">
            <a:avLst/>
          </a:prstGeom>
          <a:noFill/>
        </p:spPr>
      </p:pic>
      <p:pic>
        <p:nvPicPr>
          <p:cNvPr id="38" name="Picture 43" descr="Файл:Siemens AG logo.svg — Википедия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399210" y="5364898"/>
            <a:ext cx="1568748" cy="250020"/>
          </a:xfrm>
          <a:prstGeom prst="rect">
            <a:avLst/>
          </a:prstGeom>
          <a:noFill/>
        </p:spPr>
      </p:pic>
      <p:pic>
        <p:nvPicPr>
          <p:cNvPr id="39" name="Picture 45" descr="Открытое акционерное общество «Гипросвязь»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27197" y="2421632"/>
            <a:ext cx="2408256" cy="668960"/>
          </a:xfrm>
          <a:prstGeom prst="rect">
            <a:avLst/>
          </a:prstGeom>
          <a:noFill/>
        </p:spPr>
      </p:pic>
      <p:pic>
        <p:nvPicPr>
          <p:cNvPr id="40" name="Picture 47" descr="Файл:Gazprom-Logo-rus.svg — Википедия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136832" y="4803496"/>
            <a:ext cx="1617800" cy="794997"/>
          </a:xfrm>
          <a:prstGeom prst="rect">
            <a:avLst/>
          </a:prstGeom>
          <a:noFill/>
        </p:spPr>
      </p:pic>
      <p:pic>
        <p:nvPicPr>
          <p:cNvPr id="41" name="Picture 49" descr="ЦНИИС - Центральный научно-исследовательский институт связи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448" y="5906825"/>
            <a:ext cx="3039038" cy="806450"/>
          </a:xfrm>
          <a:prstGeom prst="rect">
            <a:avLst/>
          </a:prstGeom>
          <a:noFill/>
        </p:spPr>
      </p:pic>
      <p:pic>
        <p:nvPicPr>
          <p:cNvPr id="42" name="Picture 2" descr="https://whoiswho.dp.ru/wiwpictures/16353302-07bf-4412-98ae-da94f6593979.jpg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14" t="34865" r="8100" b="35359"/>
          <a:stretch>
            <a:fillRect/>
          </a:stretch>
        </p:blipFill>
        <p:spPr bwMode="auto">
          <a:xfrm>
            <a:off x="3222330" y="5846890"/>
            <a:ext cx="2163429" cy="757990"/>
          </a:xfrm>
          <a:prstGeom prst="rect">
            <a:avLst/>
          </a:prstGeom>
          <a:noFill/>
        </p:spPr>
      </p:pic>
      <p:sp>
        <p:nvSpPr>
          <p:cNvPr id="43" name="Прямоугольник 42"/>
          <p:cNvSpPr/>
          <p:nvPr/>
        </p:nvSpPr>
        <p:spPr>
          <a:xfrm>
            <a:off x="4969042" y="3216847"/>
            <a:ext cx="4174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3A447">
                    <a:lumMod val="50000"/>
                  </a:srgbClr>
                </a:solidFill>
                <a:latin typeface="Arial"/>
                <a:cs typeface="Times New Roman" pitchFamily="18" charset="0"/>
              </a:rPr>
              <a:t>Оптические и кабельные заводы: </a:t>
            </a:r>
            <a:endParaRPr lang="ru-RU" dirty="0"/>
          </a:p>
        </p:txBody>
      </p:sp>
      <p:pic>
        <p:nvPicPr>
          <p:cNvPr id="44" name="Picture 4" descr="Картинки по запросу &quot;ООО «Завод оптических изделий»&quot;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298224" y="3433093"/>
            <a:ext cx="1748559" cy="1078749"/>
          </a:xfrm>
          <a:prstGeom prst="rect">
            <a:avLst/>
          </a:prstGeom>
          <a:noFill/>
        </p:spPr>
      </p:pic>
      <p:pic>
        <p:nvPicPr>
          <p:cNvPr id="45" name="Picture 2" descr="Картинки по запросу &quot;оптен&quot;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39688" y="3509501"/>
            <a:ext cx="1227437" cy="1062500"/>
          </a:xfrm>
          <a:prstGeom prst="rect">
            <a:avLst/>
          </a:prstGeom>
          <a:noFill/>
        </p:spPr>
      </p:pic>
      <p:pic>
        <p:nvPicPr>
          <p:cNvPr id="46" name="Picture 4" descr="Картинки по запросу &quot;Инкаб&quot;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132692" y="3492841"/>
            <a:ext cx="960610" cy="1194906"/>
          </a:xfrm>
          <a:prstGeom prst="rect">
            <a:avLst/>
          </a:prstGeom>
          <a:noFill/>
        </p:spPr>
      </p:pic>
      <p:pic>
        <p:nvPicPr>
          <p:cNvPr id="1026" name="Picture 2" descr="ООО &quot;СМАРТС-Кванттелеком&quot;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345093" y="5948569"/>
            <a:ext cx="2504498" cy="5463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1" descr="https://3dnews.ru/assets/external/illustrations/2018/02/08/965342/sm.thumbnail_1518065961.750.jpg"/>
          <p:cNvPicPr>
            <a:picLocks noChangeAspect="1" noChangeArrowheads="1"/>
          </p:cNvPicPr>
          <p:nvPr/>
        </p:nvPicPr>
        <p:blipFill>
          <a:blip r:embed="rId2" cstate="print"/>
          <a:srcRect r="6132"/>
          <a:stretch>
            <a:fillRect/>
          </a:stretch>
        </p:blipFill>
        <p:spPr bwMode="auto">
          <a:xfrm>
            <a:off x="5009251" y="3004465"/>
            <a:ext cx="4023516" cy="2411782"/>
          </a:xfrm>
          <a:prstGeom prst="rect">
            <a:avLst/>
          </a:prstGeom>
          <a:noFill/>
        </p:spPr>
      </p:pic>
      <p:pic>
        <p:nvPicPr>
          <p:cNvPr id="20" name="Picture 2" descr="Картинки по запросу &quot;Специалист по нанофотонике и метаматериалам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5146" y="814352"/>
            <a:ext cx="2374474" cy="1800643"/>
          </a:xfrm>
          <a:prstGeom prst="rect">
            <a:avLst/>
          </a:prstGeom>
          <a:noFill/>
        </p:spPr>
      </p:pic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8750" y="6508750"/>
            <a:ext cx="12763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152400" y="1002323"/>
            <a:ext cx="7801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600" b="1" dirty="0"/>
              <a:t>1. Материалы и элементная база </a:t>
            </a:r>
            <a:r>
              <a:rPr lang="ru-RU" sz="1600" b="1" dirty="0" err="1"/>
              <a:t>фотоники</a:t>
            </a:r>
            <a:r>
              <a:rPr lang="ru-RU" sz="1600" b="1" dirty="0"/>
              <a:t> и оптических устро</a:t>
            </a:r>
            <a:r>
              <a:rPr lang="ru-RU" sz="1600" b="1" dirty="0">
                <a:solidFill>
                  <a:schemeClr val="bg1"/>
                </a:solidFill>
              </a:rPr>
              <a:t>йств связи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51261" y="0"/>
            <a:ext cx="869273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Программа Оптоэлектронные </a:t>
            </a:r>
            <a:r>
              <a:rPr lang="ru-RU" sz="22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технологии (</a:t>
            </a:r>
            <a:r>
              <a:rPr lang="ru-RU" sz="22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фотоника</a:t>
            </a:r>
            <a:r>
              <a:rPr lang="ru-RU" sz="22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) в </a:t>
            </a:r>
            <a:r>
              <a:rPr lang="ru-RU" sz="22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инфокоммуникациях</a:t>
            </a:r>
            <a:r>
              <a:rPr lang="ru-RU" sz="2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– дисциплины</a:t>
            </a:r>
            <a:endParaRPr lang="ru-RU" sz="22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52400" y="1441710"/>
            <a:ext cx="70856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600" b="1" dirty="0" smtClean="0">
                <a:solidFill>
                  <a:srgbClr val="663300"/>
                </a:solidFill>
              </a:rPr>
              <a:t>2. </a:t>
            </a:r>
            <a:r>
              <a:rPr lang="ru-RU" sz="1600" b="1" dirty="0" smtClean="0">
                <a:solidFill>
                  <a:srgbClr val="663300"/>
                </a:solidFill>
                <a:cs typeface="Arial" charset="0"/>
              </a:rPr>
              <a:t>Перспективные оптические </a:t>
            </a:r>
            <a:r>
              <a:rPr lang="ru-RU" sz="1600" b="1" dirty="0" err="1" smtClean="0">
                <a:solidFill>
                  <a:srgbClr val="663300"/>
                </a:solidFill>
                <a:cs typeface="Arial" charset="0"/>
              </a:rPr>
              <a:t>инфокоммуникационные</a:t>
            </a:r>
            <a:r>
              <a:rPr lang="ru-RU" sz="1600" b="1" dirty="0" smtClean="0">
                <a:solidFill>
                  <a:srgbClr val="663300"/>
                </a:solidFill>
                <a:cs typeface="Arial" charset="0"/>
              </a:rPr>
              <a:t> технол</a:t>
            </a: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огии</a:t>
            </a:r>
            <a:endParaRPr lang="ru-RU" sz="16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52400" y="1876739"/>
            <a:ext cx="88253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1600" b="1" dirty="0" smtClean="0"/>
              <a:t>3. </a:t>
            </a:r>
            <a:r>
              <a:rPr lang="ru-RU" sz="1600" b="1" dirty="0" smtClean="0">
                <a:cs typeface="Arial" charset="0"/>
              </a:rPr>
              <a:t>Современные технологии проектирования, строительства и </a:t>
            </a:r>
            <a:r>
              <a:rPr lang="ru-RU" sz="1600" b="1" dirty="0" smtClean="0">
                <a:solidFill>
                  <a:schemeClr val="bg1"/>
                </a:solidFill>
                <a:cs typeface="Arial" charset="0"/>
              </a:rPr>
              <a:t>эксплуатации</a:t>
            </a:r>
            <a:r>
              <a:rPr lang="ru-RU" sz="1600" b="1" dirty="0" smtClean="0">
                <a:cs typeface="Arial" charset="0"/>
              </a:rPr>
              <a:t> оптических сетей связи</a:t>
            </a:r>
            <a:endParaRPr lang="ru-RU" sz="1600" dirty="0" smtClean="0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52400" y="2546112"/>
            <a:ext cx="75975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600" b="1" dirty="0" smtClean="0">
                <a:solidFill>
                  <a:srgbClr val="663300"/>
                </a:solidFill>
              </a:rPr>
              <a:t>4. Методы и приборы для оптических измерений в </a:t>
            </a:r>
            <a:r>
              <a:rPr lang="ru-RU" sz="1600" b="1" dirty="0" err="1" smtClean="0">
                <a:solidFill>
                  <a:srgbClr val="663300"/>
                </a:solidFill>
              </a:rPr>
              <a:t>инфокоммуникациях</a:t>
            </a:r>
            <a:endParaRPr lang="ru-RU" sz="1600" dirty="0" smtClean="0">
              <a:solidFill>
                <a:srgbClr val="663300"/>
              </a:solidFill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3394363" y="4881192"/>
            <a:ext cx="22939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1600" b="1" dirty="0" smtClean="0">
                <a:solidFill>
                  <a:srgbClr val="663300"/>
                </a:solidFill>
              </a:rPr>
              <a:t>8. Теория и пра</a:t>
            </a:r>
            <a:r>
              <a:rPr lang="ru-RU" sz="1600" b="1" dirty="0" smtClean="0">
                <a:solidFill>
                  <a:schemeClr val="bg2">
                    <a:lumMod val="90000"/>
                  </a:schemeClr>
                </a:solidFill>
              </a:rPr>
              <a:t>ктика </a:t>
            </a:r>
            <a:r>
              <a:rPr lang="ru-RU" sz="1600" b="1" dirty="0" smtClean="0">
                <a:solidFill>
                  <a:srgbClr val="663300"/>
                </a:solidFill>
              </a:rPr>
              <a:t>голографии</a:t>
            </a:r>
            <a:endParaRPr lang="ru-RU" sz="1600" dirty="0" smtClean="0">
              <a:solidFill>
                <a:srgbClr val="663300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52400" y="3373024"/>
            <a:ext cx="68896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1600" b="1" dirty="0" smtClean="0">
                <a:solidFill>
                  <a:srgbClr val="663300"/>
                </a:solidFill>
              </a:rPr>
              <a:t>6. Сверхбыстродействующие сигнальные проц</a:t>
            </a:r>
            <a:r>
              <a:rPr lang="ru-RU" sz="1600" b="1" dirty="0" smtClean="0">
                <a:solidFill>
                  <a:schemeClr val="bg2">
                    <a:lumMod val="90000"/>
                  </a:schemeClr>
                </a:solidFill>
              </a:rPr>
              <a:t>ессоры для </a:t>
            </a:r>
            <a:r>
              <a:rPr lang="ru-RU" sz="1600" b="1" dirty="0" smtClean="0">
                <a:solidFill>
                  <a:srgbClr val="663300"/>
                </a:solidFill>
              </a:rPr>
              <a:t>цифровой обработки оптических сигналов</a:t>
            </a:r>
            <a:endParaRPr lang="ru-RU" sz="1600" dirty="0" smtClean="0">
              <a:solidFill>
                <a:srgbClr val="663300"/>
              </a:solidFill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52400" y="4049917"/>
            <a:ext cx="65927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1600" b="1" dirty="0" smtClean="0"/>
              <a:t>7. Использование специального программного </a:t>
            </a:r>
            <a:r>
              <a:rPr lang="ru-RU" sz="1600" b="1" dirty="0" smtClean="0">
                <a:solidFill>
                  <a:schemeClr val="bg1"/>
                </a:solidFill>
              </a:rPr>
              <a:t>обеспечения</a:t>
            </a:r>
            <a:r>
              <a:rPr lang="ru-RU" sz="1600" b="1" dirty="0" smtClean="0"/>
              <a:t> для проектирования современных ВОСС</a:t>
            </a:r>
            <a:endParaRPr lang="ru-RU" sz="1600" dirty="0" smtClean="0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52400" y="2961748"/>
            <a:ext cx="63754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600" b="1" dirty="0" smtClean="0"/>
              <a:t>5. </a:t>
            </a:r>
            <a:r>
              <a:rPr lang="ru-RU" sz="1600" b="1" dirty="0" err="1" smtClean="0"/>
              <a:t>Оптоинформационные</a:t>
            </a:r>
            <a:r>
              <a:rPr lang="ru-RU" sz="1600" b="1" dirty="0" smtClean="0"/>
              <a:t> технологии в </a:t>
            </a:r>
            <a:r>
              <a:rPr lang="ru-RU" sz="1600" b="1" dirty="0" err="1" smtClean="0"/>
              <a:t>инфоко</a:t>
            </a:r>
            <a:r>
              <a:rPr lang="ru-RU" sz="1600" b="1" dirty="0" err="1" smtClean="0">
                <a:solidFill>
                  <a:schemeClr val="bg1"/>
                </a:solidFill>
              </a:rPr>
              <a:t>ммуникациях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pic>
        <p:nvPicPr>
          <p:cNvPr id="22" name="Picture 6" descr="Форум «Связь-2017»: лучшие бизнес-кейсы и проекты в области IT и  телекоммуникаций | Moscow Business Scho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9484" y="4581529"/>
            <a:ext cx="3178733" cy="21191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580</Words>
  <Application>Microsoft Office PowerPoint</Application>
  <PresentationFormat>Экран (4:3)</PresentationFormat>
  <Paragraphs>80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Wolf</dc:creator>
  <cp:lastModifiedBy>Мария</cp:lastModifiedBy>
  <cp:revision>90</cp:revision>
  <dcterms:created xsi:type="dcterms:W3CDTF">2010-06-18T09:27:04Z</dcterms:created>
  <dcterms:modified xsi:type="dcterms:W3CDTF">2021-03-09T18:01:26Z</dcterms:modified>
</cp:coreProperties>
</file>