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97"/>
  </p:notesMasterIdLst>
  <p:sldIdLst>
    <p:sldId id="256" r:id="rId3"/>
    <p:sldId id="346" r:id="rId4"/>
    <p:sldId id="347" r:id="rId5"/>
    <p:sldId id="348" r:id="rId6"/>
    <p:sldId id="349" r:id="rId7"/>
    <p:sldId id="351" r:id="rId8"/>
    <p:sldId id="350" r:id="rId9"/>
    <p:sldId id="355" r:id="rId10"/>
    <p:sldId id="352" r:id="rId11"/>
    <p:sldId id="354" r:id="rId12"/>
    <p:sldId id="353" r:id="rId13"/>
    <p:sldId id="357" r:id="rId14"/>
    <p:sldId id="356" r:id="rId15"/>
    <p:sldId id="257" r:id="rId16"/>
    <p:sldId id="259" r:id="rId17"/>
    <p:sldId id="258" r:id="rId18"/>
    <p:sldId id="260" r:id="rId19"/>
    <p:sldId id="261" r:id="rId20"/>
    <p:sldId id="263" r:id="rId21"/>
    <p:sldId id="264" r:id="rId22"/>
    <p:sldId id="265" r:id="rId23"/>
    <p:sldId id="266" r:id="rId24"/>
    <p:sldId id="267" r:id="rId25"/>
    <p:sldId id="268" r:id="rId26"/>
    <p:sldId id="327" r:id="rId27"/>
    <p:sldId id="269" r:id="rId28"/>
    <p:sldId id="271" r:id="rId29"/>
    <p:sldId id="270" r:id="rId30"/>
    <p:sldId id="272" r:id="rId31"/>
    <p:sldId id="273" r:id="rId32"/>
    <p:sldId id="274" r:id="rId33"/>
    <p:sldId id="275" r:id="rId34"/>
    <p:sldId id="276" r:id="rId35"/>
    <p:sldId id="277" r:id="rId36"/>
    <p:sldId id="328" r:id="rId37"/>
    <p:sldId id="278" r:id="rId38"/>
    <p:sldId id="279" r:id="rId39"/>
    <p:sldId id="280" r:id="rId40"/>
    <p:sldId id="329" r:id="rId41"/>
    <p:sldId id="332" r:id="rId42"/>
    <p:sldId id="330" r:id="rId43"/>
    <p:sldId id="331" r:id="rId44"/>
    <p:sldId id="321" r:id="rId45"/>
    <p:sldId id="322" r:id="rId46"/>
    <p:sldId id="323" r:id="rId47"/>
    <p:sldId id="324" r:id="rId48"/>
    <p:sldId id="334" r:id="rId49"/>
    <p:sldId id="333" r:id="rId50"/>
    <p:sldId id="336" r:id="rId51"/>
    <p:sldId id="335" r:id="rId52"/>
    <p:sldId id="337" r:id="rId53"/>
    <p:sldId id="281" r:id="rId54"/>
    <p:sldId id="282" r:id="rId55"/>
    <p:sldId id="338" r:id="rId56"/>
    <p:sldId id="283" r:id="rId57"/>
    <p:sldId id="284" r:id="rId58"/>
    <p:sldId id="285" r:id="rId59"/>
    <p:sldId id="286" r:id="rId60"/>
    <p:sldId id="287" r:id="rId61"/>
    <p:sldId id="288" r:id="rId62"/>
    <p:sldId id="289" r:id="rId63"/>
    <p:sldId id="290" r:id="rId64"/>
    <p:sldId id="291" r:id="rId65"/>
    <p:sldId id="310" r:id="rId66"/>
    <p:sldId id="340" r:id="rId67"/>
    <p:sldId id="292" r:id="rId68"/>
    <p:sldId id="294" r:id="rId69"/>
    <p:sldId id="311" r:id="rId70"/>
    <p:sldId id="295" r:id="rId71"/>
    <p:sldId id="296" r:id="rId72"/>
    <p:sldId id="339" r:id="rId73"/>
    <p:sldId id="297" r:id="rId74"/>
    <p:sldId id="298" r:id="rId75"/>
    <p:sldId id="299" r:id="rId76"/>
    <p:sldId id="300" r:id="rId77"/>
    <p:sldId id="301" r:id="rId78"/>
    <p:sldId id="305" r:id="rId79"/>
    <p:sldId id="306" r:id="rId80"/>
    <p:sldId id="312" r:id="rId81"/>
    <p:sldId id="307" r:id="rId82"/>
    <p:sldId id="308" r:id="rId83"/>
    <p:sldId id="314" r:id="rId84"/>
    <p:sldId id="344" r:id="rId85"/>
    <p:sldId id="341" r:id="rId86"/>
    <p:sldId id="343" r:id="rId87"/>
    <p:sldId id="342" r:id="rId88"/>
    <p:sldId id="309" r:id="rId89"/>
    <p:sldId id="315" r:id="rId90"/>
    <p:sldId id="316" r:id="rId91"/>
    <p:sldId id="317" r:id="rId92"/>
    <p:sldId id="318" r:id="rId93"/>
    <p:sldId id="319" r:id="rId94"/>
    <p:sldId id="320" r:id="rId95"/>
    <p:sldId id="326" r:id="rId9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9" autoAdjust="0"/>
    <p:restoredTop sz="94660"/>
  </p:normalViewPr>
  <p:slideViewPr>
    <p:cSldViewPr snapToGrid="0">
      <p:cViewPr varScale="1">
        <p:scale>
          <a:sx n="119" d="100"/>
          <a:sy n="119" d="100"/>
        </p:scale>
        <p:origin x="232" y="4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EAC30E72-EDDA-4D32-B160-C0AC21D742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444E95BF-CB91-488A-A711-05AC85F308A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F411E-5E93-4A78-8CD7-B5AC36E44144}" type="datetimeFigureOut">
              <a:rPr lang="ru-RU" smtClean="0"/>
              <a:t>19.04.2023</a:t>
            </a:fld>
            <a:endParaRPr lang="ru-RU"/>
          </a:p>
        </p:txBody>
      </p:sp>
      <p:sp>
        <p:nvSpPr>
          <p:cNvPr id="4" name="Образ слайда 3">
            <a:extLst>
              <a:ext uri="{FF2B5EF4-FFF2-40B4-BE49-F238E27FC236}">
                <a16:creationId xmlns:a16="http://schemas.microsoft.com/office/drawing/2014/main" id="{485CEBB6-5E7D-4FF5-A5D8-726E2DB59D2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a:extLst>
              <a:ext uri="{FF2B5EF4-FFF2-40B4-BE49-F238E27FC236}">
                <a16:creationId xmlns:a16="http://schemas.microsoft.com/office/drawing/2014/main" id="{3B19A1D9-8807-4AA7-AB6C-619293F149A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a:extLst>
              <a:ext uri="{FF2B5EF4-FFF2-40B4-BE49-F238E27FC236}">
                <a16:creationId xmlns:a16="http://schemas.microsoft.com/office/drawing/2014/main" id="{E1EAC5DC-B4ED-46DD-9452-46ED65C693B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a:extLst>
              <a:ext uri="{FF2B5EF4-FFF2-40B4-BE49-F238E27FC236}">
                <a16:creationId xmlns:a16="http://schemas.microsoft.com/office/drawing/2014/main" id="{3022A930-DD7E-4385-91FE-BA8E01A3DC6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CA417-D50C-4108-9DB2-27FDE77DA065}" type="slidenum">
              <a:rPr lang="ru-RU" smtClean="0"/>
              <a:t>‹#›</a:t>
            </a:fld>
            <a:endParaRPr lang="ru-RU"/>
          </a:p>
        </p:txBody>
      </p:sp>
    </p:spTree>
    <p:extLst>
      <p:ext uri="{BB962C8B-B14F-4D97-AF65-F5344CB8AC3E}">
        <p14:creationId xmlns:p14="http://schemas.microsoft.com/office/powerpoint/2010/main" val="411977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Rectangle 3">
            <a:extLst>
              <a:ext uri="{FF2B5EF4-FFF2-40B4-BE49-F238E27FC236}">
                <a16:creationId xmlns:a16="http://schemas.microsoft.com/office/drawing/2014/main" id="{0AADA64F-1FEB-4A64-822E-F64E45A64D66}"/>
              </a:ext>
            </a:extLst>
          </p:cNvPr>
          <p:cNvSpPr>
            <a:spLocks noGrp="1" noChangeArrowheads="1"/>
          </p:cNvSpPr>
          <p:nvPr>
            <p:ph type="sldNum" idx="10"/>
          </p:nvPr>
        </p:nvSpPr>
        <p:spPr>
          <a:ln/>
        </p:spPr>
        <p:txBody>
          <a:bodyPr/>
          <a:lstStyle>
            <a:lvl1pPr>
              <a:defRPr/>
            </a:lvl1pPr>
          </a:lstStyle>
          <a:p>
            <a:pPr>
              <a:defRPr/>
            </a:pPr>
            <a:fld id="{03BF84B8-6913-4F97-B4A1-FF5C3284CD4C}" type="slidenum">
              <a:rPr lang="ru-RU" altLang="ru-RU"/>
              <a:pPr>
                <a:defRPr/>
              </a:pPr>
              <a:t>‹#›</a:t>
            </a:fld>
            <a:endParaRPr lang="ru-RU" altLang="ru-RU"/>
          </a:p>
        </p:txBody>
      </p:sp>
    </p:spTree>
    <p:extLst>
      <p:ext uri="{BB962C8B-B14F-4D97-AF65-F5344CB8AC3E}">
        <p14:creationId xmlns:p14="http://schemas.microsoft.com/office/powerpoint/2010/main" val="1051070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a:extLst>
              <a:ext uri="{FF2B5EF4-FFF2-40B4-BE49-F238E27FC236}">
                <a16:creationId xmlns:a16="http://schemas.microsoft.com/office/drawing/2014/main" id="{FCA212BD-7C21-4576-91B1-D26465C8FDDF}"/>
              </a:ext>
            </a:extLst>
          </p:cNvPr>
          <p:cNvSpPr>
            <a:spLocks noGrp="1" noChangeArrowheads="1"/>
          </p:cNvSpPr>
          <p:nvPr>
            <p:ph type="sldNum" idx="10"/>
          </p:nvPr>
        </p:nvSpPr>
        <p:spPr>
          <a:ln/>
        </p:spPr>
        <p:txBody>
          <a:bodyPr/>
          <a:lstStyle>
            <a:lvl1pPr>
              <a:defRPr/>
            </a:lvl1pPr>
          </a:lstStyle>
          <a:p>
            <a:pPr>
              <a:defRPr/>
            </a:pPr>
            <a:fld id="{DB370074-6A72-424E-B363-6B618E72C11A}" type="slidenum">
              <a:rPr lang="ru-RU" altLang="ru-RU"/>
              <a:pPr>
                <a:defRPr/>
              </a:pPr>
              <a:t>‹#›</a:t>
            </a:fld>
            <a:endParaRPr lang="ru-RU" altLang="ru-RU"/>
          </a:p>
        </p:txBody>
      </p:sp>
    </p:spTree>
    <p:extLst>
      <p:ext uri="{BB962C8B-B14F-4D97-AF65-F5344CB8AC3E}">
        <p14:creationId xmlns:p14="http://schemas.microsoft.com/office/powerpoint/2010/main" val="245218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067801" y="160339"/>
            <a:ext cx="2817284" cy="596423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160339"/>
            <a:ext cx="8255000" cy="59642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a:extLst>
              <a:ext uri="{FF2B5EF4-FFF2-40B4-BE49-F238E27FC236}">
                <a16:creationId xmlns:a16="http://schemas.microsoft.com/office/drawing/2014/main" id="{A2606E39-D144-4EB5-82C1-1376D881F8D9}"/>
              </a:ext>
            </a:extLst>
          </p:cNvPr>
          <p:cNvSpPr>
            <a:spLocks noGrp="1" noChangeArrowheads="1"/>
          </p:cNvSpPr>
          <p:nvPr>
            <p:ph type="sldNum" idx="10"/>
          </p:nvPr>
        </p:nvSpPr>
        <p:spPr>
          <a:ln/>
        </p:spPr>
        <p:txBody>
          <a:bodyPr/>
          <a:lstStyle>
            <a:lvl1pPr>
              <a:defRPr/>
            </a:lvl1pPr>
          </a:lstStyle>
          <a:p>
            <a:pPr>
              <a:defRPr/>
            </a:pPr>
            <a:fld id="{0C6CFD1C-44BF-4AD2-9900-6B310AB198EA}" type="slidenum">
              <a:rPr lang="ru-RU" altLang="ru-RU"/>
              <a:pPr>
                <a:defRPr/>
              </a:pPr>
              <a:t>‹#›</a:t>
            </a:fld>
            <a:endParaRPr lang="ru-RU" altLang="ru-RU"/>
          </a:p>
        </p:txBody>
      </p:sp>
    </p:spTree>
    <p:extLst>
      <p:ext uri="{BB962C8B-B14F-4D97-AF65-F5344CB8AC3E}">
        <p14:creationId xmlns:p14="http://schemas.microsoft.com/office/powerpoint/2010/main" val="3215668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Tree>
    <p:extLst>
      <p:ext uri="{BB962C8B-B14F-4D97-AF65-F5344CB8AC3E}">
        <p14:creationId xmlns:p14="http://schemas.microsoft.com/office/powerpoint/2010/main" val="1938545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986534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Tree>
    <p:extLst>
      <p:ext uri="{BB962C8B-B14F-4D97-AF65-F5344CB8AC3E}">
        <p14:creationId xmlns:p14="http://schemas.microsoft.com/office/powerpoint/2010/main" val="534977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1" y="1076325"/>
            <a:ext cx="5535084" cy="5048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347884" y="1076325"/>
            <a:ext cx="5537200" cy="5048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4036438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a:t>Образец заголовка</a:t>
            </a:r>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957653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1548371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2527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898202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a:extLst>
              <a:ext uri="{FF2B5EF4-FFF2-40B4-BE49-F238E27FC236}">
                <a16:creationId xmlns:a16="http://schemas.microsoft.com/office/drawing/2014/main" id="{9D7093ED-6F37-4927-8877-F3A67A2741EB}"/>
              </a:ext>
            </a:extLst>
          </p:cNvPr>
          <p:cNvSpPr>
            <a:spLocks noGrp="1" noChangeArrowheads="1"/>
          </p:cNvSpPr>
          <p:nvPr>
            <p:ph type="sldNum" idx="10"/>
          </p:nvPr>
        </p:nvSpPr>
        <p:spPr>
          <a:ln/>
        </p:spPr>
        <p:txBody>
          <a:bodyPr/>
          <a:lstStyle>
            <a:lvl1pPr>
              <a:defRPr/>
            </a:lvl1pPr>
          </a:lstStyle>
          <a:p>
            <a:pPr>
              <a:defRPr/>
            </a:pPr>
            <a:fld id="{05E01C17-5007-4EF7-B510-E21AE832F31F}" type="slidenum">
              <a:rPr lang="ru-RU" altLang="ru-RU"/>
              <a:pPr>
                <a:defRPr/>
              </a:pPr>
              <a:t>‹#›</a:t>
            </a:fld>
            <a:endParaRPr lang="ru-RU" altLang="ru-RU"/>
          </a:p>
        </p:txBody>
      </p:sp>
    </p:spTree>
    <p:extLst>
      <p:ext uri="{BB962C8B-B14F-4D97-AF65-F5344CB8AC3E}">
        <p14:creationId xmlns:p14="http://schemas.microsoft.com/office/powerpoint/2010/main" val="2279880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Tree>
    <p:extLst>
      <p:ext uri="{BB962C8B-B14F-4D97-AF65-F5344CB8AC3E}">
        <p14:creationId xmlns:p14="http://schemas.microsoft.com/office/powerpoint/2010/main" val="3372871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780778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067801" y="160339"/>
            <a:ext cx="2817284" cy="596423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160339"/>
            <a:ext cx="8255000" cy="59642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2797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ru-RU"/>
              <a:t>Образец текста</a:t>
            </a:r>
          </a:p>
        </p:txBody>
      </p:sp>
      <p:sp>
        <p:nvSpPr>
          <p:cNvPr id="4" name="Rectangle 3">
            <a:extLst>
              <a:ext uri="{FF2B5EF4-FFF2-40B4-BE49-F238E27FC236}">
                <a16:creationId xmlns:a16="http://schemas.microsoft.com/office/drawing/2014/main" id="{98286595-0B84-48A5-B6BD-B4B40252FF0F}"/>
              </a:ext>
            </a:extLst>
          </p:cNvPr>
          <p:cNvSpPr>
            <a:spLocks noGrp="1" noChangeArrowheads="1"/>
          </p:cNvSpPr>
          <p:nvPr>
            <p:ph type="sldNum" idx="10"/>
          </p:nvPr>
        </p:nvSpPr>
        <p:spPr>
          <a:ln/>
        </p:spPr>
        <p:txBody>
          <a:bodyPr/>
          <a:lstStyle>
            <a:lvl1pPr>
              <a:defRPr/>
            </a:lvl1pPr>
          </a:lstStyle>
          <a:p>
            <a:pPr>
              <a:defRPr/>
            </a:pPr>
            <a:fld id="{56EE1552-0AC8-41AB-BB9A-98FCA18F0947}" type="slidenum">
              <a:rPr lang="ru-RU" altLang="ru-RU"/>
              <a:pPr>
                <a:defRPr/>
              </a:pPr>
              <a:t>‹#›</a:t>
            </a:fld>
            <a:endParaRPr lang="ru-RU" altLang="ru-RU"/>
          </a:p>
        </p:txBody>
      </p:sp>
    </p:spTree>
    <p:extLst>
      <p:ext uri="{BB962C8B-B14F-4D97-AF65-F5344CB8AC3E}">
        <p14:creationId xmlns:p14="http://schemas.microsoft.com/office/powerpoint/2010/main" val="76162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1" y="1076325"/>
            <a:ext cx="5535084" cy="5048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347884" y="1076325"/>
            <a:ext cx="5537200" cy="50482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3">
            <a:extLst>
              <a:ext uri="{FF2B5EF4-FFF2-40B4-BE49-F238E27FC236}">
                <a16:creationId xmlns:a16="http://schemas.microsoft.com/office/drawing/2014/main" id="{034A2B80-4F9D-4565-B1D1-A5DA6842F064}"/>
              </a:ext>
            </a:extLst>
          </p:cNvPr>
          <p:cNvSpPr>
            <a:spLocks noGrp="1" noChangeArrowheads="1"/>
          </p:cNvSpPr>
          <p:nvPr>
            <p:ph type="sldNum" idx="10"/>
          </p:nvPr>
        </p:nvSpPr>
        <p:spPr>
          <a:ln/>
        </p:spPr>
        <p:txBody>
          <a:bodyPr/>
          <a:lstStyle>
            <a:lvl1pPr>
              <a:defRPr/>
            </a:lvl1pPr>
          </a:lstStyle>
          <a:p>
            <a:pPr>
              <a:defRPr/>
            </a:pPr>
            <a:fld id="{E07CE3F1-6428-4169-AADE-6DC5C8E9E69C}" type="slidenum">
              <a:rPr lang="ru-RU" altLang="ru-RU"/>
              <a:pPr>
                <a:defRPr/>
              </a:pPr>
              <a:t>‹#›</a:t>
            </a:fld>
            <a:endParaRPr lang="ru-RU" altLang="ru-RU"/>
          </a:p>
        </p:txBody>
      </p:sp>
    </p:spTree>
    <p:extLst>
      <p:ext uri="{BB962C8B-B14F-4D97-AF65-F5344CB8AC3E}">
        <p14:creationId xmlns:p14="http://schemas.microsoft.com/office/powerpoint/2010/main" val="2299619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7" y="365126"/>
            <a:ext cx="10515600" cy="1325563"/>
          </a:xfrm>
        </p:spPr>
        <p:txBody>
          <a:bodyPr/>
          <a:lstStyle/>
          <a:p>
            <a:r>
              <a:rPr lang="ru-RU"/>
              <a:t>Образец заголовка</a:t>
            </a:r>
          </a:p>
        </p:txBody>
      </p:sp>
      <p:sp>
        <p:nvSpPr>
          <p:cNvPr id="3" name="Текст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40318"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3">
            <a:extLst>
              <a:ext uri="{FF2B5EF4-FFF2-40B4-BE49-F238E27FC236}">
                <a16:creationId xmlns:a16="http://schemas.microsoft.com/office/drawing/2014/main" id="{8CDD30FF-FDD1-48A0-8245-880233753DA0}"/>
              </a:ext>
            </a:extLst>
          </p:cNvPr>
          <p:cNvSpPr>
            <a:spLocks noGrp="1" noChangeArrowheads="1"/>
          </p:cNvSpPr>
          <p:nvPr>
            <p:ph type="sldNum" idx="10"/>
          </p:nvPr>
        </p:nvSpPr>
        <p:spPr>
          <a:ln/>
        </p:spPr>
        <p:txBody>
          <a:bodyPr/>
          <a:lstStyle>
            <a:lvl1pPr>
              <a:defRPr/>
            </a:lvl1pPr>
          </a:lstStyle>
          <a:p>
            <a:pPr>
              <a:defRPr/>
            </a:pPr>
            <a:fld id="{D0EB4F0C-3023-4858-9C8D-ABC7BC80DE29}" type="slidenum">
              <a:rPr lang="ru-RU" altLang="ru-RU"/>
              <a:pPr>
                <a:defRPr/>
              </a:pPr>
              <a:t>‹#›</a:t>
            </a:fld>
            <a:endParaRPr lang="ru-RU" altLang="ru-RU"/>
          </a:p>
        </p:txBody>
      </p:sp>
    </p:spTree>
    <p:extLst>
      <p:ext uri="{BB962C8B-B14F-4D97-AF65-F5344CB8AC3E}">
        <p14:creationId xmlns:p14="http://schemas.microsoft.com/office/powerpoint/2010/main" val="33237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3">
            <a:extLst>
              <a:ext uri="{FF2B5EF4-FFF2-40B4-BE49-F238E27FC236}">
                <a16:creationId xmlns:a16="http://schemas.microsoft.com/office/drawing/2014/main" id="{258674F2-E942-4692-A6CF-E89CC1C13E96}"/>
              </a:ext>
            </a:extLst>
          </p:cNvPr>
          <p:cNvSpPr>
            <a:spLocks noGrp="1" noChangeArrowheads="1"/>
          </p:cNvSpPr>
          <p:nvPr>
            <p:ph type="sldNum" idx="10"/>
          </p:nvPr>
        </p:nvSpPr>
        <p:spPr>
          <a:ln/>
        </p:spPr>
        <p:txBody>
          <a:bodyPr/>
          <a:lstStyle>
            <a:lvl1pPr>
              <a:defRPr/>
            </a:lvl1pPr>
          </a:lstStyle>
          <a:p>
            <a:pPr>
              <a:defRPr/>
            </a:pPr>
            <a:fld id="{AA68A867-7A3D-4F87-A825-646A405C32C0}" type="slidenum">
              <a:rPr lang="ru-RU" altLang="ru-RU"/>
              <a:pPr>
                <a:defRPr/>
              </a:pPr>
              <a:t>‹#›</a:t>
            </a:fld>
            <a:endParaRPr lang="ru-RU" altLang="ru-RU"/>
          </a:p>
        </p:txBody>
      </p:sp>
    </p:spTree>
    <p:extLst>
      <p:ext uri="{BB962C8B-B14F-4D97-AF65-F5344CB8AC3E}">
        <p14:creationId xmlns:p14="http://schemas.microsoft.com/office/powerpoint/2010/main" val="2030428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945D7E2-744D-42A2-86F9-C7B7429FD57D}"/>
              </a:ext>
            </a:extLst>
          </p:cNvPr>
          <p:cNvSpPr>
            <a:spLocks noGrp="1" noChangeArrowheads="1"/>
          </p:cNvSpPr>
          <p:nvPr>
            <p:ph type="sldNum" idx="10"/>
          </p:nvPr>
        </p:nvSpPr>
        <p:spPr>
          <a:ln/>
        </p:spPr>
        <p:txBody>
          <a:bodyPr/>
          <a:lstStyle>
            <a:lvl1pPr>
              <a:defRPr/>
            </a:lvl1pPr>
          </a:lstStyle>
          <a:p>
            <a:pPr>
              <a:defRPr/>
            </a:pPr>
            <a:fld id="{0601905B-EACE-4D57-9EDA-6EA47790F61A}" type="slidenum">
              <a:rPr lang="ru-RU" altLang="ru-RU"/>
              <a:pPr>
                <a:defRPr/>
              </a:pPr>
              <a:t>‹#›</a:t>
            </a:fld>
            <a:endParaRPr lang="ru-RU" altLang="ru-RU"/>
          </a:p>
        </p:txBody>
      </p:sp>
    </p:spTree>
    <p:extLst>
      <p:ext uri="{BB962C8B-B14F-4D97-AF65-F5344CB8AC3E}">
        <p14:creationId xmlns:p14="http://schemas.microsoft.com/office/powerpoint/2010/main" val="54562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3">
            <a:extLst>
              <a:ext uri="{FF2B5EF4-FFF2-40B4-BE49-F238E27FC236}">
                <a16:creationId xmlns:a16="http://schemas.microsoft.com/office/drawing/2014/main" id="{58744DF2-33AE-45F5-AD8D-963B87AF9397}"/>
              </a:ext>
            </a:extLst>
          </p:cNvPr>
          <p:cNvSpPr>
            <a:spLocks noGrp="1" noChangeArrowheads="1"/>
          </p:cNvSpPr>
          <p:nvPr>
            <p:ph type="sldNum" idx="10"/>
          </p:nvPr>
        </p:nvSpPr>
        <p:spPr>
          <a:ln/>
        </p:spPr>
        <p:txBody>
          <a:bodyPr/>
          <a:lstStyle>
            <a:lvl1pPr>
              <a:defRPr/>
            </a:lvl1pPr>
          </a:lstStyle>
          <a:p>
            <a:pPr>
              <a:defRPr/>
            </a:pPr>
            <a:fld id="{090EEFFC-15F7-4BD3-BDEB-EBF4478E5C02}" type="slidenum">
              <a:rPr lang="ru-RU" altLang="ru-RU"/>
              <a:pPr>
                <a:defRPr/>
              </a:pPr>
              <a:t>‹#›</a:t>
            </a:fld>
            <a:endParaRPr lang="ru-RU" altLang="ru-RU"/>
          </a:p>
        </p:txBody>
      </p:sp>
    </p:spTree>
    <p:extLst>
      <p:ext uri="{BB962C8B-B14F-4D97-AF65-F5344CB8AC3E}">
        <p14:creationId xmlns:p14="http://schemas.microsoft.com/office/powerpoint/2010/main" val="2349815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318"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Rectangle 3">
            <a:extLst>
              <a:ext uri="{FF2B5EF4-FFF2-40B4-BE49-F238E27FC236}">
                <a16:creationId xmlns:a16="http://schemas.microsoft.com/office/drawing/2014/main" id="{8396663D-C7CA-4A11-9003-E3B233FC486F}"/>
              </a:ext>
            </a:extLst>
          </p:cNvPr>
          <p:cNvSpPr>
            <a:spLocks noGrp="1" noChangeArrowheads="1"/>
          </p:cNvSpPr>
          <p:nvPr>
            <p:ph type="sldNum" idx="10"/>
          </p:nvPr>
        </p:nvSpPr>
        <p:spPr>
          <a:ln/>
        </p:spPr>
        <p:txBody>
          <a:bodyPr/>
          <a:lstStyle>
            <a:lvl1pPr>
              <a:defRPr/>
            </a:lvl1pPr>
          </a:lstStyle>
          <a:p>
            <a:pPr>
              <a:defRPr/>
            </a:pPr>
            <a:fld id="{0EFE1A86-02D5-48CF-80E2-F3C6EECFBED0}" type="slidenum">
              <a:rPr lang="ru-RU" altLang="ru-RU"/>
              <a:pPr>
                <a:defRPr/>
              </a:pPr>
              <a:t>‹#›</a:t>
            </a:fld>
            <a:endParaRPr lang="ru-RU" altLang="ru-RU"/>
          </a:p>
        </p:txBody>
      </p:sp>
    </p:spTree>
    <p:extLst>
      <p:ext uri="{BB962C8B-B14F-4D97-AF65-F5344CB8AC3E}">
        <p14:creationId xmlns:p14="http://schemas.microsoft.com/office/powerpoint/2010/main" val="223871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807FB5D4-E68D-446C-947C-55766D8CD984}"/>
              </a:ext>
            </a:extLst>
          </p:cNvPr>
          <p:cNvSpPr>
            <a:spLocks noGrp="1" noChangeArrowheads="1"/>
          </p:cNvSpPr>
          <p:nvPr>
            <p:ph type="title"/>
          </p:nvPr>
        </p:nvSpPr>
        <p:spPr bwMode="auto">
          <a:xfrm>
            <a:off x="609601" y="160339"/>
            <a:ext cx="11275484"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a:t>Для правки текста заглавия щёлкните мышью</a:t>
            </a:r>
          </a:p>
        </p:txBody>
      </p:sp>
      <p:sp>
        <p:nvSpPr>
          <p:cNvPr id="1027" name="Rectangle 2">
            <a:extLst>
              <a:ext uri="{FF2B5EF4-FFF2-40B4-BE49-F238E27FC236}">
                <a16:creationId xmlns:a16="http://schemas.microsoft.com/office/drawing/2014/main" id="{54AF7936-6CFC-417A-B601-315C7DB54C80}"/>
              </a:ext>
            </a:extLst>
          </p:cNvPr>
          <p:cNvSpPr>
            <a:spLocks noGrp="1" noChangeArrowheads="1"/>
          </p:cNvSpPr>
          <p:nvPr>
            <p:ph type="body" idx="1"/>
          </p:nvPr>
        </p:nvSpPr>
        <p:spPr bwMode="auto">
          <a:xfrm>
            <a:off x="609601" y="1076325"/>
            <a:ext cx="11275484" cy="504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a:t>Для правки структуры щёлкните мышью</a:t>
            </a:r>
          </a:p>
          <a:p>
            <a:pPr lvl="1"/>
            <a:r>
              <a:rPr lang="en-GB" altLang="ru-RU"/>
              <a:t>Второй уровень структуры</a:t>
            </a:r>
          </a:p>
          <a:p>
            <a:pPr lvl="2"/>
            <a:r>
              <a:rPr lang="en-GB" altLang="ru-RU"/>
              <a:t>Третий уровень структуры</a:t>
            </a:r>
          </a:p>
          <a:p>
            <a:pPr lvl="3"/>
            <a:r>
              <a:rPr lang="en-GB" altLang="ru-RU"/>
              <a:t>Четвёртый уровень структуры</a:t>
            </a:r>
          </a:p>
          <a:p>
            <a:pPr lvl="4"/>
            <a:r>
              <a:rPr lang="en-GB" altLang="ru-RU"/>
              <a:t>Пятый уровень структуры</a:t>
            </a:r>
          </a:p>
          <a:p>
            <a:pPr lvl="4"/>
            <a:r>
              <a:rPr lang="en-GB" altLang="ru-RU"/>
              <a:t>Шестой уровень структуры</a:t>
            </a:r>
          </a:p>
          <a:p>
            <a:pPr lvl="4"/>
            <a:r>
              <a:rPr lang="en-GB" altLang="ru-RU"/>
              <a:t>Седьмой уровень структуры</a:t>
            </a:r>
          </a:p>
        </p:txBody>
      </p:sp>
      <p:sp>
        <p:nvSpPr>
          <p:cNvPr id="2" name="Rectangle 3">
            <a:extLst>
              <a:ext uri="{FF2B5EF4-FFF2-40B4-BE49-F238E27FC236}">
                <a16:creationId xmlns:a16="http://schemas.microsoft.com/office/drawing/2014/main" id="{D411E774-7124-4EA9-BDEA-719CE79BFBB5}"/>
              </a:ext>
            </a:extLst>
          </p:cNvPr>
          <p:cNvSpPr>
            <a:spLocks noGrp="1" noChangeArrowheads="1"/>
          </p:cNvSpPr>
          <p:nvPr>
            <p:ph type="sldNum"/>
          </p:nvPr>
        </p:nvSpPr>
        <p:spPr bwMode="auto">
          <a:xfrm>
            <a:off x="11525252" y="6446839"/>
            <a:ext cx="613833" cy="363537"/>
          </a:xfrm>
          <a:prstGeom prst="rect">
            <a:avLst/>
          </a:prstGeom>
          <a:noFill/>
          <a:ln>
            <a:noFill/>
          </a:ln>
          <a:effectLst/>
        </p:spPr>
        <p:txBody>
          <a:bodyPr vert="horz" wrap="square" lIns="90000" tIns="46800" rIns="90000" bIns="46800" numCol="1" anchor="ctr" anchorCtr="0" compatLnSpc="1">
            <a:prstTxWarp prst="textNoShape">
              <a:avLst/>
            </a:prstTxWarp>
          </a:bodyPr>
          <a:lstStyle>
            <a:lvl1pPr algn="ctr" eaLnBrk="1" hangingPunct="1">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000">
                <a:solidFill>
                  <a:srgbClr val="262626"/>
                </a:solidFill>
              </a:defRPr>
            </a:lvl1pPr>
          </a:lstStyle>
          <a:p>
            <a:pPr>
              <a:defRPr/>
            </a:pPr>
            <a:fld id="{5B0D9DD9-1E70-49B6-AFF1-414E7A5044C4}" type="slidenum">
              <a:rPr lang="ru-RU" altLang="ru-RU"/>
              <a:pPr>
                <a:defRPr/>
              </a:pPr>
              <a:t>‹#›</a:t>
            </a:fld>
            <a:endParaRPr lang="ru-RU" altLang="ru-RU"/>
          </a:p>
        </p:txBody>
      </p:sp>
    </p:spTree>
    <p:extLst>
      <p:ext uri="{BB962C8B-B14F-4D97-AF65-F5344CB8AC3E}">
        <p14:creationId xmlns:p14="http://schemas.microsoft.com/office/powerpoint/2010/main" val="39530912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2800" b="1" kern="1200">
          <a:solidFill>
            <a:srgbClr val="DD7E0E"/>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5pPr>
      <a:lvl6pPr marL="25146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6pPr>
      <a:lvl7pPr marL="29718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7pPr>
      <a:lvl8pPr marL="3429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8pPr>
      <a:lvl9pPr marL="3886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550"/>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40404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kern="1200">
          <a:solidFill>
            <a:srgbClr val="595959"/>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kern="1200">
          <a:solidFill>
            <a:srgbClr val="595959"/>
          </a:solidFill>
          <a:latin typeface="+mn-lt"/>
          <a:ea typeface="+mn-ea"/>
          <a:cs typeface="+mn-cs"/>
        </a:defRPr>
      </a:lvl4pPr>
      <a:lvl5pPr marL="2057400" indent="-228600" algn="l" defTabSz="449263" rtl="0" eaLnBrk="0" fontAlgn="base" hangingPunct="0">
        <a:spcBef>
          <a:spcPts val="300"/>
        </a:spcBef>
        <a:spcAft>
          <a:spcPct val="0"/>
        </a:spcAft>
        <a:buClr>
          <a:srgbClr val="000000"/>
        </a:buClr>
        <a:buSzPct val="100000"/>
        <a:buFont typeface="Times New Roman" panose="02020603050405020304" pitchFamily="18" charset="0"/>
        <a:defRPr sz="12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9E3DFEF8-40A3-4A0C-AC12-D964B3732EEB}"/>
              </a:ext>
            </a:extLst>
          </p:cNvPr>
          <p:cNvSpPr>
            <a:spLocks noGrp="1" noChangeArrowheads="1"/>
          </p:cNvSpPr>
          <p:nvPr>
            <p:ph type="title"/>
          </p:nvPr>
        </p:nvSpPr>
        <p:spPr bwMode="auto">
          <a:xfrm>
            <a:off x="609601" y="160339"/>
            <a:ext cx="11275484"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ru-RU"/>
              <a:t>Для правки текста заглавия щёлкните мышью</a:t>
            </a:r>
          </a:p>
        </p:txBody>
      </p:sp>
      <p:sp>
        <p:nvSpPr>
          <p:cNvPr id="2051" name="Rectangle 2">
            <a:extLst>
              <a:ext uri="{FF2B5EF4-FFF2-40B4-BE49-F238E27FC236}">
                <a16:creationId xmlns:a16="http://schemas.microsoft.com/office/drawing/2014/main" id="{0F707C03-315B-4406-9B81-02C58652D146}"/>
              </a:ext>
            </a:extLst>
          </p:cNvPr>
          <p:cNvSpPr>
            <a:spLocks noGrp="1" noChangeArrowheads="1"/>
          </p:cNvSpPr>
          <p:nvPr>
            <p:ph type="body" idx="1"/>
          </p:nvPr>
        </p:nvSpPr>
        <p:spPr bwMode="auto">
          <a:xfrm>
            <a:off x="609601" y="1076325"/>
            <a:ext cx="11275484" cy="5048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ru-RU"/>
              <a:t>Для правки структуры щёлкните мышью</a:t>
            </a:r>
          </a:p>
          <a:p>
            <a:pPr lvl="1"/>
            <a:r>
              <a:rPr lang="en-GB" altLang="ru-RU"/>
              <a:t>Второй уровень структуры</a:t>
            </a:r>
          </a:p>
          <a:p>
            <a:pPr lvl="2"/>
            <a:r>
              <a:rPr lang="en-GB" altLang="ru-RU"/>
              <a:t>Третий уровень структуры</a:t>
            </a:r>
          </a:p>
          <a:p>
            <a:pPr lvl="3"/>
            <a:r>
              <a:rPr lang="en-GB" altLang="ru-RU"/>
              <a:t>Четвёртый уровень структуры</a:t>
            </a:r>
          </a:p>
          <a:p>
            <a:pPr lvl="4"/>
            <a:r>
              <a:rPr lang="en-GB" altLang="ru-RU"/>
              <a:t>Пятый уровень структуры</a:t>
            </a:r>
          </a:p>
          <a:p>
            <a:pPr lvl="4"/>
            <a:r>
              <a:rPr lang="en-GB" altLang="ru-RU"/>
              <a:t>Шестой уровень структуры</a:t>
            </a:r>
          </a:p>
          <a:p>
            <a:pPr lvl="4"/>
            <a:r>
              <a:rPr lang="en-GB" altLang="ru-RU"/>
              <a:t>Седьмой уровень структуры</a:t>
            </a:r>
          </a:p>
        </p:txBody>
      </p:sp>
    </p:spTree>
    <p:extLst>
      <p:ext uri="{BB962C8B-B14F-4D97-AF65-F5344CB8AC3E}">
        <p14:creationId xmlns:p14="http://schemas.microsoft.com/office/powerpoint/2010/main" val="35056698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49263" rtl="0" eaLnBrk="0" fontAlgn="base" hangingPunct="0">
        <a:spcBef>
          <a:spcPct val="0"/>
        </a:spcBef>
        <a:spcAft>
          <a:spcPct val="0"/>
        </a:spcAft>
        <a:buClr>
          <a:srgbClr val="000000"/>
        </a:buClr>
        <a:buSzPct val="100000"/>
        <a:buFont typeface="Times New Roman" panose="02020603050405020304" pitchFamily="18" charset="0"/>
        <a:defRPr sz="2800" b="1" kern="1200">
          <a:solidFill>
            <a:srgbClr val="DD7E0E"/>
          </a:solidFill>
          <a:latin typeface="+mj-lt"/>
          <a:ea typeface="+mj-ea"/>
          <a:cs typeface="+mj-cs"/>
        </a:defRPr>
      </a:lvl1pPr>
      <a:lvl2pPr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2pPr>
      <a:lvl3pPr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3pPr>
      <a:lvl4pPr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4pPr>
      <a:lvl5pPr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5pPr>
      <a:lvl6pPr marL="25146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6pPr>
      <a:lvl7pPr marL="29718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7pPr>
      <a:lvl8pPr marL="34290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8pPr>
      <a:lvl9pPr marL="3886200" indent="-228600" algn="l" defTabSz="449263" rtl="0" eaLnBrk="0" fontAlgn="base" hangingPunct="0">
        <a:spcBef>
          <a:spcPct val="0"/>
        </a:spcBef>
        <a:spcAft>
          <a:spcPct val="0"/>
        </a:spcAft>
        <a:buClr>
          <a:srgbClr val="000000"/>
        </a:buClr>
        <a:buSzPct val="100000"/>
        <a:buFont typeface="Times New Roman" panose="02020603050405020304" pitchFamily="18" charset="0"/>
        <a:defRPr sz="2800" b="1">
          <a:solidFill>
            <a:srgbClr val="DD7E0E"/>
          </a:solidFill>
          <a:latin typeface="Arial" panose="020B0604020202020204" pitchFamily="34" charset="0"/>
          <a:cs typeface="Arial" panose="020B0604020202020204" pitchFamily="34" charset="0"/>
        </a:defRPr>
      </a:lvl9pPr>
    </p:titleStyle>
    <p:bodyStyle>
      <a:lvl1pPr marL="342900" indent="-342900" algn="l" defTabSz="449263" rtl="0" eaLnBrk="0" fontAlgn="base" hangingPunct="0">
        <a:spcBef>
          <a:spcPts val="550"/>
        </a:spcBef>
        <a:spcAft>
          <a:spcPct val="0"/>
        </a:spcAft>
        <a:buClr>
          <a:srgbClr val="000000"/>
        </a:buClr>
        <a:buSzPct val="100000"/>
        <a:buFont typeface="Times New Roman" panose="02020603050405020304" pitchFamily="18" charset="0"/>
        <a:defRPr sz="2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404040"/>
          </a:solidFill>
          <a:latin typeface="+mn-lt"/>
          <a:ea typeface="+mn-ea"/>
          <a:cs typeface="+mn-cs"/>
        </a:defRPr>
      </a:lvl2pPr>
      <a:lvl3pPr marL="1143000" indent="-228600" algn="l" defTabSz="449263" rtl="0" eaLnBrk="0" fontAlgn="base" hangingPunct="0">
        <a:spcBef>
          <a:spcPts val="400"/>
        </a:spcBef>
        <a:spcAft>
          <a:spcPct val="0"/>
        </a:spcAft>
        <a:buClr>
          <a:srgbClr val="000000"/>
        </a:buClr>
        <a:buSzPct val="100000"/>
        <a:buFont typeface="Times New Roman" panose="02020603050405020304" pitchFamily="18" charset="0"/>
        <a:defRPr sz="1600" kern="1200">
          <a:solidFill>
            <a:srgbClr val="595959"/>
          </a:solidFill>
          <a:latin typeface="+mn-lt"/>
          <a:ea typeface="+mn-ea"/>
          <a:cs typeface="+mn-cs"/>
        </a:defRPr>
      </a:lvl3pPr>
      <a:lvl4pPr marL="1600200" indent="-228600" algn="l" defTabSz="449263" rtl="0" eaLnBrk="0" fontAlgn="base" hangingPunct="0">
        <a:spcBef>
          <a:spcPts val="350"/>
        </a:spcBef>
        <a:spcAft>
          <a:spcPct val="0"/>
        </a:spcAft>
        <a:buClr>
          <a:srgbClr val="000000"/>
        </a:buClr>
        <a:buSzPct val="100000"/>
        <a:buFont typeface="Times New Roman" panose="02020603050405020304" pitchFamily="18" charset="0"/>
        <a:defRPr sz="1400" kern="1200">
          <a:solidFill>
            <a:srgbClr val="595959"/>
          </a:solidFill>
          <a:latin typeface="+mn-lt"/>
          <a:ea typeface="+mn-ea"/>
          <a:cs typeface="+mn-cs"/>
        </a:defRPr>
      </a:lvl4pPr>
      <a:lvl5pPr marL="2057400" indent="-228600" algn="l" defTabSz="449263" rtl="0" eaLnBrk="0" fontAlgn="base" hangingPunct="0">
        <a:spcBef>
          <a:spcPts val="300"/>
        </a:spcBef>
        <a:spcAft>
          <a:spcPct val="0"/>
        </a:spcAft>
        <a:buClr>
          <a:srgbClr val="000000"/>
        </a:buClr>
        <a:buSzPct val="100000"/>
        <a:buFont typeface="Times New Roman" panose="02020603050405020304" pitchFamily="18" charset="0"/>
        <a:defRPr sz="12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hkz.ru/images/catalog/gas-masks/gp-21/gp-21.jp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http://www.zsz-spb.ru/netcat_files/104/97/0cc3f125d6e2582706771dc0c72c24fd.jpg" TargetMode="External"/><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7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christmas-plus.ru/resources/images/pch-r.jpg"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christmas-plus.ru/resources/images/pch-r.jpg"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54527" y="1477621"/>
            <a:ext cx="10482944" cy="3902758"/>
          </a:xfrm>
        </p:spPr>
        <p:txBody>
          <a:bodyPr>
            <a:normAutofit fontScale="90000"/>
          </a:bodyPr>
          <a:lstStyle/>
          <a:p>
            <a:pPr algn="l"/>
            <a:r>
              <a:rPr lang="ru-RU" sz="4400" dirty="0"/>
              <a:t>Тема 3. Порядок и правила использования средств индивидуальной  и коллективной защиты, а также средств пожаротушения, имеющихся в организации</a:t>
            </a:r>
          </a:p>
        </p:txBody>
      </p:sp>
      <p:sp>
        <p:nvSpPr>
          <p:cNvPr id="8" name="Text Box 3">
            <a:extLst>
              <a:ext uri="{FF2B5EF4-FFF2-40B4-BE49-F238E27FC236}">
                <a16:creationId xmlns:a16="http://schemas.microsoft.com/office/drawing/2014/main" id="{B8CAC981-32E6-4322-862B-E8A3318A9D33}"/>
              </a:ext>
            </a:extLst>
          </p:cNvPr>
          <p:cNvSpPr txBox="1">
            <a:spLocks noChangeArrowheads="1"/>
          </p:cNvSpPr>
          <p:nvPr/>
        </p:nvSpPr>
        <p:spPr bwMode="auto">
          <a:xfrm>
            <a:off x="1989137" y="99612"/>
            <a:ext cx="8213725" cy="703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000000"/>
                </a:solidFill>
                <a:latin typeface="Arial" panose="020B0604020202020204" pitchFamily="34" charset="0"/>
                <a:cs typeface="Arial" panose="020B0604020202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404040"/>
                </a:solidFill>
                <a:latin typeface="Arial" panose="020B0604020202020204" pitchFamily="34" charset="0"/>
                <a:cs typeface="Arial" panose="020B0604020202020204" pitchFamily="34" charset="0"/>
              </a:defRPr>
            </a:lvl2pPr>
            <a:lvl3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595959"/>
                </a:solidFill>
                <a:latin typeface="Arial" panose="020B0604020202020204" pitchFamily="34" charset="0"/>
                <a:cs typeface="Arial" panose="020B0604020202020204" pitchFamily="34" charset="0"/>
              </a:defRPr>
            </a:lvl3pPr>
            <a:lvl4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95959"/>
                </a:solidFill>
                <a:latin typeface="Arial" panose="020B0604020202020204" pitchFamily="34" charset="0"/>
                <a:cs typeface="Arial" panose="020B0604020202020204" pitchFamily="34" charset="0"/>
              </a:defRPr>
            </a:lvl4pPr>
            <a:lvl5pPr>
              <a:spcBef>
                <a:spcPts val="3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95959"/>
                </a:solidFill>
                <a:latin typeface="Arial" panose="020B0604020202020204" pitchFamily="34" charset="0"/>
                <a:cs typeface="Arial" panose="020B0604020202020204" pitchFamily="34" charset="0"/>
              </a:defRPr>
            </a:lvl5pPr>
            <a:lvl6pPr marL="25146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95959"/>
                </a:solidFill>
                <a:latin typeface="Arial" panose="020B0604020202020204" pitchFamily="34" charset="0"/>
                <a:cs typeface="Arial" panose="020B0604020202020204" pitchFamily="34" charset="0"/>
              </a:defRPr>
            </a:lvl6pPr>
            <a:lvl7pPr marL="29718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95959"/>
                </a:solidFill>
                <a:latin typeface="Arial" panose="020B0604020202020204" pitchFamily="34" charset="0"/>
                <a:cs typeface="Arial" panose="020B0604020202020204" pitchFamily="34" charset="0"/>
              </a:defRPr>
            </a:lvl7pPr>
            <a:lvl8pPr marL="34290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95959"/>
                </a:solidFill>
                <a:latin typeface="Arial" panose="020B0604020202020204" pitchFamily="34" charset="0"/>
                <a:cs typeface="Arial" panose="020B0604020202020204" pitchFamily="34" charset="0"/>
              </a:defRPr>
            </a:lvl8pPr>
            <a:lvl9pPr marL="3886200" indent="-228600" defTabSz="449263" eaLnBrk="0" fontAlgn="base" hangingPunct="0">
              <a:spcBef>
                <a:spcPts val="3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595959"/>
                </a:solidFill>
                <a:latin typeface="Arial" panose="020B0604020202020204" pitchFamily="34" charset="0"/>
                <a:cs typeface="Arial" panose="020B0604020202020204" pitchFamily="34" charset="0"/>
              </a:defRPr>
            </a:lvl9pPr>
          </a:lstStyle>
          <a:p>
            <a:pPr algn="ctr" eaLnBrk="1" hangingPunct="1">
              <a:spcBef>
                <a:spcPct val="0"/>
              </a:spcBef>
              <a:buClrTx/>
              <a:buFontTx/>
              <a:buNone/>
            </a:pPr>
            <a:r>
              <a:rPr lang="ru-RU" altLang="ru-RU" sz="2000" b="1">
                <a:solidFill>
                  <a:srgbClr val="DC7402"/>
                </a:solidFill>
                <a:latin typeface="Garamond" panose="02020404030301010803" pitchFamily="18" charset="0"/>
                <a:cs typeface="Times New Roman" panose="02020603050405020304" pitchFamily="18" charset="0"/>
              </a:rPr>
              <a:t>Санкт-Петербургский государственный университет телекоммуникаций им. проф. М.А. Бонч-Бруевича</a:t>
            </a:r>
          </a:p>
        </p:txBody>
      </p:sp>
    </p:spTree>
    <p:extLst>
      <p:ext uri="{BB962C8B-B14F-4D97-AF65-F5344CB8AC3E}">
        <p14:creationId xmlns:p14="http://schemas.microsoft.com/office/powerpoint/2010/main" val="1351651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DE894F-698D-9D76-A0CF-0F84B0C6C1EB}"/>
              </a:ext>
            </a:extLst>
          </p:cNvPr>
          <p:cNvSpPr>
            <a:spLocks noGrp="1"/>
          </p:cNvSpPr>
          <p:nvPr>
            <p:ph type="title"/>
          </p:nvPr>
        </p:nvSpPr>
        <p:spPr>
          <a:xfrm>
            <a:off x="609601" y="429280"/>
            <a:ext cx="11275484" cy="885825"/>
          </a:xfrm>
        </p:spPr>
        <p:txBody>
          <a:bodyPr/>
          <a:lstStyle/>
          <a:p>
            <a:r>
              <a:rPr lang="ru-RU" dirty="0"/>
              <a:t>Противорадиационное  укрытие</a:t>
            </a:r>
            <a:br>
              <a:rPr lang="ru-RU" dirty="0"/>
            </a:br>
            <a:endParaRPr lang="ru-RU" dirty="0"/>
          </a:p>
        </p:txBody>
      </p:sp>
      <p:sp>
        <p:nvSpPr>
          <p:cNvPr id="3" name="Объект 2">
            <a:extLst>
              <a:ext uri="{FF2B5EF4-FFF2-40B4-BE49-F238E27FC236}">
                <a16:creationId xmlns:a16="http://schemas.microsoft.com/office/drawing/2014/main" id="{10571A26-5FB4-1019-2F1F-03395F11F66E}"/>
              </a:ext>
            </a:extLst>
          </p:cNvPr>
          <p:cNvSpPr>
            <a:spLocks noGrp="1"/>
          </p:cNvSpPr>
          <p:nvPr>
            <p:ph idx="1"/>
          </p:nvPr>
        </p:nvSpPr>
        <p:spPr>
          <a:xfrm>
            <a:off x="609601" y="4399885"/>
            <a:ext cx="11275484" cy="1724689"/>
          </a:xfrm>
        </p:spPr>
        <p:txBody>
          <a:bodyPr/>
          <a:lstStyle/>
          <a:p>
            <a:r>
              <a:rPr lang="ru-RU" sz="2400" b="1" dirty="0">
                <a:solidFill>
                  <a:srgbClr val="3B8B13"/>
                </a:solidFill>
                <a:cs typeface="+mn-cs"/>
              </a:rPr>
              <a:t>Противорадиационное укрытие (ПРУ) </a:t>
            </a:r>
            <a:r>
              <a:rPr lang="ru-RU" sz="2400" dirty="0">
                <a:solidFill>
                  <a:srgbClr val="000000"/>
                </a:solidFill>
                <a:cs typeface="+mn-cs"/>
              </a:rPr>
              <a:t>– сооружение, обеспечивающее защиту людей от радиоактивного излучения при радиоактивном заражении местности, от светового излучения, проникающей радиации, а также от попадания на кожу, одежду радиоактивных, отравляющих веществ и бактериальных средств</a:t>
            </a:r>
          </a:p>
          <a:p>
            <a:endParaRPr lang="ru-RU" dirty="0"/>
          </a:p>
        </p:txBody>
      </p:sp>
      <p:pic>
        <p:nvPicPr>
          <p:cNvPr id="4" name="Рисунок 28">
            <a:extLst>
              <a:ext uri="{FF2B5EF4-FFF2-40B4-BE49-F238E27FC236}">
                <a16:creationId xmlns:a16="http://schemas.microsoft.com/office/drawing/2014/main" id="{CF6E3DEB-1D42-3B59-50F9-AA46ED186EF6}"/>
              </a:ext>
            </a:extLst>
          </p:cNvPr>
          <p:cNvPicPr>
            <a:picLocks noChangeAspect="1" noChangeArrowheads="1"/>
          </p:cNvPicPr>
          <p:nvPr/>
        </p:nvPicPr>
        <p:blipFill>
          <a:blip r:embed="rId2">
            <a:lum bright="-10000" contrast="20000"/>
          </a:blip>
          <a:srcRect l="1574" r="1574" b="3743"/>
          <a:stretch>
            <a:fillRect/>
          </a:stretch>
        </p:blipFill>
        <p:spPr bwMode="auto">
          <a:xfrm>
            <a:off x="3167042" y="970862"/>
            <a:ext cx="5857916" cy="3429024"/>
          </a:xfrm>
          <a:prstGeom prst="rect">
            <a:avLst/>
          </a:prstGeom>
          <a:noFill/>
          <a:ln w="57150" algn="ctr">
            <a:noFill/>
            <a:miter lim="800000"/>
            <a:headEnd/>
            <a:tailEnd/>
          </a:ln>
        </p:spPr>
      </p:pic>
    </p:spTree>
    <p:extLst>
      <p:ext uri="{BB962C8B-B14F-4D97-AF65-F5344CB8AC3E}">
        <p14:creationId xmlns:p14="http://schemas.microsoft.com/office/powerpoint/2010/main" val="3666102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DE894F-698D-9D76-A0CF-0F84B0C6C1EB}"/>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10571A26-5FB4-1019-2F1F-03395F11F66E}"/>
              </a:ext>
            </a:extLst>
          </p:cNvPr>
          <p:cNvSpPr>
            <a:spLocks noGrp="1"/>
          </p:cNvSpPr>
          <p:nvPr>
            <p:ph idx="1"/>
          </p:nvPr>
        </p:nvSpPr>
        <p:spPr>
          <a:xfrm>
            <a:off x="609601" y="1076325"/>
            <a:ext cx="6963783" cy="5048250"/>
          </a:xfrm>
        </p:spPr>
        <p:txBody>
          <a:bodyPr/>
          <a:lstStyle/>
          <a:p>
            <a:r>
              <a:rPr lang="ru-RU" altLang="ru-RU" sz="1800" dirty="0"/>
              <a:t>Укрытия противорадиационные чаще всего устраиваются в подвальных этажах различных зданий. Иногда могут сооружаться быстровозводимые отдельно стоящие укрытия. Для этого используются такие промышленные строительные материалы, как кирпич, сборные железобетонные элементы, прокат, а также местные материалы (камни, лес и др.). Толщина стен при этом должна быть достаточной для защиты. Чем они толще, чем надежнее будет убежище. В </a:t>
            </a:r>
            <a:r>
              <a:rPr lang="ru-RU" altLang="ru-RU" sz="1800" dirty="0" err="1"/>
              <a:t>безлесых</a:t>
            </a:r>
            <a:r>
              <a:rPr lang="ru-RU" altLang="ru-RU" sz="1800" dirty="0"/>
              <a:t> местах, если отсутствуют иные строительные материалы, можно соорудить ПРУ из фашин, которые изготавливают из тростника, хвороста, соломы, камыша, подсолнечника, стеблей кукурузы. Все заглубленные помещения, пригодные для цели защиты, могут быть приспособлены под укрытия противорадиационные. Это погреба, подвалы, пещеры, подземные выработки, овощехранилища. Подойдут и наземные здания, стены которых сделаны из материалов, имеющих защитные свойства. Площадь помещения при этом может быть различной. </a:t>
            </a:r>
          </a:p>
          <a:p>
            <a:endParaRPr lang="ru-RU" dirty="0"/>
          </a:p>
        </p:txBody>
      </p:sp>
      <p:pic>
        <p:nvPicPr>
          <p:cNvPr id="4" name="Picture 5" descr="радиационный контроль">
            <a:extLst>
              <a:ext uri="{FF2B5EF4-FFF2-40B4-BE49-F238E27FC236}">
                <a16:creationId xmlns:a16="http://schemas.microsoft.com/office/drawing/2014/main" id="{008EC60B-4548-0374-904D-5B19B7ED0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671" b="-70396"/>
          <a:stretch>
            <a:fillRect/>
          </a:stretch>
        </p:blipFill>
        <p:spPr bwMode="auto">
          <a:xfrm>
            <a:off x="4900085" y="2025110"/>
            <a:ext cx="6985000" cy="434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577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64D54B-9CF0-EE02-57F7-41F7B7F825EE}"/>
              </a:ext>
            </a:extLst>
          </p:cNvPr>
          <p:cNvSpPr>
            <a:spLocks noGrp="1"/>
          </p:cNvSpPr>
          <p:nvPr>
            <p:ph type="title"/>
          </p:nvPr>
        </p:nvSpPr>
        <p:spPr/>
        <p:txBody>
          <a:bodyPr/>
          <a:lstStyle/>
          <a:p>
            <a:r>
              <a:rPr lang="ru-RU" altLang="ru-RU" dirty="0"/>
              <a:t>Как вести себя в укрытиях </a:t>
            </a:r>
            <a:endParaRPr lang="ru-RU" dirty="0"/>
          </a:p>
        </p:txBody>
      </p:sp>
      <p:sp>
        <p:nvSpPr>
          <p:cNvPr id="3" name="Объект 2">
            <a:extLst>
              <a:ext uri="{FF2B5EF4-FFF2-40B4-BE49-F238E27FC236}">
                <a16:creationId xmlns:a16="http://schemas.microsoft.com/office/drawing/2014/main" id="{5952C939-8777-01B1-FCFB-A3B4E7ABD9B4}"/>
              </a:ext>
            </a:extLst>
          </p:cNvPr>
          <p:cNvSpPr>
            <a:spLocks noGrp="1"/>
          </p:cNvSpPr>
          <p:nvPr>
            <p:ph idx="1"/>
          </p:nvPr>
        </p:nvSpPr>
        <p:spPr/>
        <p:txBody>
          <a:bodyPr/>
          <a:lstStyle/>
          <a:p>
            <a:r>
              <a:rPr lang="ru-RU" sz="1800" dirty="0"/>
              <a:t>Существуют определенные правила поведения в ПРУ. Укрытия противорадиационные заполняются быстро и организовано. В первую очередь в убежище пропускаются дети, престарелые люди и женщины с детьми. Они размещаются в местах, отведенных специально для них. Человек, находящийся в укрытии, должен взять с собой запас продуктов питания на двое суток (в полиэтиленовой упаковке). Также он должен иметь документы, принадлежности для туалета, средства индивидуальной защиты (о них мы поговорим чуть позже) и минимум личных вещей. Сильно пахнущие и легковоспламеняющиеся вещества приносить в ПРУ запрещается. Также не следует приводить с собой домашних животных, брать громоздкие вещи. По помещениям нельзя ходить без надобности. Не нужно зажигать самодельные светильники, свечи, керосиновые лампы без разрешения. Люди, находящиеся в укрытии, должны выполнять все указания и требования командира.</a:t>
            </a:r>
            <a:br>
              <a:rPr lang="ru-RU" sz="1800" dirty="0"/>
            </a:br>
            <a:r>
              <a:rPr lang="ru-RU" sz="1800" dirty="0"/>
              <a:t>Вывод из убежища производится или по необходимости, или после сигнала "Отбой". Если основные выходы завалены, он осуществляется через аварийный выход. В случае отсутствия последнего нужно предпринять меры по расчистке завала и открыванию дверей силами людей, находящихся в укрытии. </a:t>
            </a:r>
          </a:p>
          <a:p>
            <a:endParaRPr lang="ru-RU" dirty="0"/>
          </a:p>
        </p:txBody>
      </p:sp>
    </p:spTree>
    <p:extLst>
      <p:ext uri="{BB962C8B-B14F-4D97-AF65-F5344CB8AC3E}">
        <p14:creationId xmlns:p14="http://schemas.microsoft.com/office/powerpoint/2010/main" val="2954114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6B1826-AF93-111C-FAA0-CE45E81095A5}"/>
              </a:ext>
            </a:extLst>
          </p:cNvPr>
          <p:cNvSpPr>
            <a:spLocks noGrp="1"/>
          </p:cNvSpPr>
          <p:nvPr>
            <p:ph type="title"/>
          </p:nvPr>
        </p:nvSpPr>
        <p:spPr>
          <a:xfrm>
            <a:off x="609601" y="493826"/>
            <a:ext cx="11275484" cy="885825"/>
          </a:xfrm>
        </p:spPr>
        <p:txBody>
          <a:bodyPr/>
          <a:lstStyle/>
          <a:p>
            <a:r>
              <a:rPr lang="ru-RU" dirty="0"/>
              <a:t>Укрытие простейшего типа</a:t>
            </a:r>
            <a:br>
              <a:rPr lang="ru-RU" dirty="0"/>
            </a:br>
            <a:endParaRPr lang="ru-RU" dirty="0"/>
          </a:p>
        </p:txBody>
      </p:sp>
      <p:sp>
        <p:nvSpPr>
          <p:cNvPr id="3" name="Объект 2">
            <a:extLst>
              <a:ext uri="{FF2B5EF4-FFF2-40B4-BE49-F238E27FC236}">
                <a16:creationId xmlns:a16="http://schemas.microsoft.com/office/drawing/2014/main" id="{71B75223-183C-0AD7-4437-EF1CFBFC2865}"/>
              </a:ext>
            </a:extLst>
          </p:cNvPr>
          <p:cNvSpPr>
            <a:spLocks noGrp="1"/>
          </p:cNvSpPr>
          <p:nvPr>
            <p:ph idx="1"/>
          </p:nvPr>
        </p:nvSpPr>
        <p:spPr>
          <a:xfrm>
            <a:off x="609601" y="1076325"/>
            <a:ext cx="7206331" cy="5048250"/>
          </a:xfrm>
        </p:spPr>
        <p:txBody>
          <a:bodyPr/>
          <a:lstStyle/>
          <a:p>
            <a:r>
              <a:rPr lang="ru-RU" sz="2400" b="1" dirty="0">
                <a:solidFill>
                  <a:srgbClr val="3B8B13"/>
                </a:solidFill>
                <a:effectLst>
                  <a:outerShdw blurRad="38100" dist="38100" dir="2700000" algn="tl">
                    <a:srgbClr val="C0C0C0"/>
                  </a:outerShdw>
                </a:effectLst>
                <a:cs typeface="+mn-cs"/>
              </a:rPr>
              <a:t>Простейшие укрытия </a:t>
            </a:r>
            <a:r>
              <a:rPr lang="ru-RU" sz="2400" dirty="0">
                <a:solidFill>
                  <a:srgbClr val="000000"/>
                </a:solidFill>
                <a:effectLst>
                  <a:outerShdw blurRad="38100" dist="38100" dir="2700000" algn="tl">
                    <a:srgbClr val="C0C0C0"/>
                  </a:outerShdw>
                </a:effectLst>
                <a:cs typeface="+mn-cs"/>
              </a:rPr>
              <a:t>— это сооружения, которые обеспечивают частичную защиту укрываемых от воздушной ударной волны, светового излучения и летящих обломков разрушенных задний, а также снижают воздействие проникающей радиации и радиоактивных излучений на радиоактивно зараженной местности, а в ряде случаев от непогоды и других неблагоприятных условий.</a:t>
            </a:r>
            <a:r>
              <a:rPr lang="ru-RU" sz="2400" dirty="0">
                <a:cs typeface="+mn-cs"/>
              </a:rPr>
              <a:t> </a:t>
            </a:r>
          </a:p>
          <a:p>
            <a:endParaRPr lang="ru-RU" dirty="0"/>
          </a:p>
        </p:txBody>
      </p:sp>
      <p:pic>
        <p:nvPicPr>
          <p:cNvPr id="4" name="Picture 6">
            <a:extLst>
              <a:ext uri="{FF2B5EF4-FFF2-40B4-BE49-F238E27FC236}">
                <a16:creationId xmlns:a16="http://schemas.microsoft.com/office/drawing/2014/main" id="{46642FA0-3C41-9EEA-0198-6AFBF9E404AB}"/>
              </a:ext>
            </a:extLst>
          </p:cNvPr>
          <p:cNvPicPr>
            <a:picLocks noChangeAspect="1" noChangeArrowheads="1"/>
          </p:cNvPicPr>
          <p:nvPr/>
        </p:nvPicPr>
        <p:blipFill>
          <a:blip r:embed="rId2">
            <a:lum bright="-10000" contrast="30000"/>
          </a:blip>
          <a:srcRect/>
          <a:stretch>
            <a:fillRect/>
          </a:stretch>
        </p:blipFill>
        <p:spPr bwMode="auto">
          <a:xfrm>
            <a:off x="7982021" y="733425"/>
            <a:ext cx="3736975" cy="3205162"/>
          </a:xfrm>
          <a:prstGeom prst="rect">
            <a:avLst/>
          </a:prstGeom>
          <a:noFill/>
          <a:ln w="9525">
            <a:noFill/>
            <a:miter lim="800000"/>
            <a:headEnd/>
            <a:tailEnd/>
          </a:ln>
        </p:spPr>
      </p:pic>
      <p:pic>
        <p:nvPicPr>
          <p:cNvPr id="5" name="Picture 7">
            <a:extLst>
              <a:ext uri="{FF2B5EF4-FFF2-40B4-BE49-F238E27FC236}">
                <a16:creationId xmlns:a16="http://schemas.microsoft.com/office/drawing/2014/main" id="{3353DEB0-CAF7-EB32-87B5-D488C3ACFF02}"/>
              </a:ext>
            </a:extLst>
          </p:cNvPr>
          <p:cNvPicPr>
            <a:picLocks noChangeAspect="1" noChangeArrowheads="1"/>
          </p:cNvPicPr>
          <p:nvPr/>
        </p:nvPicPr>
        <p:blipFill>
          <a:blip r:embed="rId3">
            <a:lum bright="-10000" contrast="20000"/>
          </a:blip>
          <a:srcRect/>
          <a:stretch>
            <a:fillRect/>
          </a:stretch>
        </p:blipFill>
        <p:spPr bwMode="auto">
          <a:xfrm>
            <a:off x="7982021" y="3932265"/>
            <a:ext cx="3779837" cy="3235325"/>
          </a:xfrm>
          <a:prstGeom prst="rect">
            <a:avLst/>
          </a:prstGeom>
          <a:noFill/>
          <a:ln w="9525">
            <a:noFill/>
            <a:miter lim="800000"/>
            <a:headEnd/>
            <a:tailEnd/>
          </a:ln>
        </p:spPr>
      </p:pic>
    </p:spTree>
    <p:extLst>
      <p:ext uri="{BB962C8B-B14F-4D97-AF65-F5344CB8AC3E}">
        <p14:creationId xmlns:p14="http://schemas.microsoft.com/office/powerpoint/2010/main" val="2236620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F4B7D9-96AB-81C7-BFDE-26A8A2CB7BA4}"/>
              </a:ext>
            </a:extLst>
          </p:cNvPr>
          <p:cNvSpPr>
            <a:spLocks noGrp="1"/>
          </p:cNvSpPr>
          <p:nvPr>
            <p:ph type="title"/>
          </p:nvPr>
        </p:nvSpPr>
        <p:spPr>
          <a:xfrm>
            <a:off x="838200" y="2623684"/>
            <a:ext cx="10515600" cy="1610632"/>
          </a:xfrm>
        </p:spPr>
        <p:txBody>
          <a:bodyPr>
            <a:noAutofit/>
          </a:bodyPr>
          <a:lstStyle/>
          <a:p>
            <a:r>
              <a:rPr lang="ru-RU" sz="4400" dirty="0"/>
              <a:t>Требования нормативных и правовых актов по обеспечению населения (работников организаций) </a:t>
            </a:r>
            <a:br>
              <a:rPr lang="ru-RU" sz="4400" dirty="0"/>
            </a:br>
            <a:r>
              <a:rPr lang="ru-RU" sz="4400" dirty="0"/>
              <a:t>средствами индивидуальной защиты органов дыхания</a:t>
            </a:r>
          </a:p>
        </p:txBody>
      </p:sp>
    </p:spTree>
    <p:extLst>
      <p:ext uri="{BB962C8B-B14F-4D97-AF65-F5344CB8AC3E}">
        <p14:creationId xmlns:p14="http://schemas.microsoft.com/office/powerpoint/2010/main" val="2510147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E179FC8-3CD1-4D90-9597-C79D2C930C57}"/>
              </a:ext>
            </a:extLst>
          </p:cNvPr>
          <p:cNvSpPr>
            <a:spLocks noGrp="1"/>
          </p:cNvSpPr>
          <p:nvPr>
            <p:ph type="title"/>
          </p:nvPr>
        </p:nvSpPr>
        <p:spPr>
          <a:xfrm>
            <a:off x="838200" y="491269"/>
            <a:ext cx="11275484" cy="885825"/>
          </a:xfrm>
        </p:spPr>
        <p:txBody>
          <a:bodyPr>
            <a:noAutofit/>
          </a:bodyPr>
          <a:lstStyle/>
          <a:p>
            <a:r>
              <a:rPr lang="ru-RU" sz="2800" dirty="0"/>
              <a:t>Федеральный закон РФ от 12.02.1998 № 28-ФЗ «О гражданской обороне».</a:t>
            </a:r>
            <a:br>
              <a:rPr lang="ru-RU" sz="2800" dirty="0"/>
            </a:br>
            <a:r>
              <a:rPr lang="ru-RU" sz="2800" dirty="0"/>
              <a:t>Статья 2. Задачи в области гражданской обороны.</a:t>
            </a:r>
          </a:p>
        </p:txBody>
      </p:sp>
      <p:sp>
        <p:nvSpPr>
          <p:cNvPr id="3" name="Объект 2">
            <a:extLst>
              <a:ext uri="{FF2B5EF4-FFF2-40B4-BE49-F238E27FC236}">
                <a16:creationId xmlns:a16="http://schemas.microsoft.com/office/drawing/2014/main" id="{5A8A93F9-C419-433F-B33E-A751C154EB36}"/>
              </a:ext>
            </a:extLst>
          </p:cNvPr>
          <p:cNvSpPr>
            <a:spLocks noGrp="1"/>
          </p:cNvSpPr>
          <p:nvPr>
            <p:ph idx="1"/>
          </p:nvPr>
        </p:nvSpPr>
        <p:spPr>
          <a:xfrm>
            <a:off x="838200" y="1825625"/>
            <a:ext cx="5589548" cy="4351338"/>
          </a:xfrm>
        </p:spPr>
        <p:txBody>
          <a:bodyPr/>
          <a:lstStyle/>
          <a:p>
            <a:pPr marL="0" indent="0">
              <a:buNone/>
            </a:pPr>
            <a:r>
              <a:rPr lang="ru-RU" altLang="ru-RU" b="1" dirty="0">
                <a:latin typeface="Arial" panose="020B0604020202020204" pitchFamily="34" charset="0"/>
              </a:rPr>
              <a:t>4. </a:t>
            </a:r>
            <a:r>
              <a:rPr lang="ru-RU" altLang="ru-RU" dirty="0">
                <a:latin typeface="Arial" panose="020B0604020202020204" pitchFamily="34" charset="0"/>
              </a:rPr>
              <a:t>предоставление населению средств индивидуальной и коллективной защиты</a:t>
            </a:r>
          </a:p>
          <a:p>
            <a:endParaRPr lang="ru-RU" dirty="0"/>
          </a:p>
        </p:txBody>
      </p:sp>
      <p:pic>
        <p:nvPicPr>
          <p:cNvPr id="4" name="Picture 2">
            <a:extLst>
              <a:ext uri="{FF2B5EF4-FFF2-40B4-BE49-F238E27FC236}">
                <a16:creationId xmlns:a16="http://schemas.microsoft.com/office/drawing/2014/main" id="{BE5AF4DE-FA68-42AA-8FA1-2AFD57E315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748" y="2078770"/>
            <a:ext cx="5191625" cy="3845048"/>
          </a:xfrm>
          <a:prstGeom prst="roundRect">
            <a:avLst>
              <a:gd name="adj" fmla="val 10433"/>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519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B4B317-4E92-4898-8007-C634466630CB}"/>
              </a:ext>
            </a:extLst>
          </p:cNvPr>
          <p:cNvSpPr>
            <a:spLocks noGrp="1"/>
          </p:cNvSpPr>
          <p:nvPr>
            <p:ph type="title"/>
          </p:nvPr>
        </p:nvSpPr>
        <p:spPr>
          <a:xfrm>
            <a:off x="658239" y="491079"/>
            <a:ext cx="11275484" cy="885825"/>
          </a:xfrm>
        </p:spPr>
        <p:txBody>
          <a:bodyPr>
            <a:noAutofit/>
          </a:bodyPr>
          <a:lstStyle/>
          <a:p>
            <a:r>
              <a:rPr lang="ru-RU" altLang="ru-RU" sz="2400" b="1" dirty="0">
                <a:latin typeface="Arial" panose="020B0604020202020204" pitchFamily="34" charset="0"/>
                <a:cs typeface="Arial" panose="020B0604020202020204" pitchFamily="34" charset="0"/>
              </a:rPr>
              <a:t>Постановление Правительства РФ от 26.11.2007 № 804 «</a:t>
            </a:r>
            <a:r>
              <a:rPr lang="ru-RU" sz="2400" b="1" dirty="0">
                <a:latin typeface="Arial" panose="020B0604020202020204" pitchFamily="34" charset="0"/>
                <a:cs typeface="Arial" panose="020B0604020202020204" pitchFamily="34" charset="0"/>
              </a:rPr>
              <a:t>Об утверждении положения о гражданской обороне в Российской Федерации</a:t>
            </a:r>
            <a:r>
              <a:rPr lang="ru-RU" altLang="ru-RU" sz="2400" b="1" dirty="0">
                <a:latin typeface="Arial" panose="020B0604020202020204" pitchFamily="34" charset="0"/>
                <a:cs typeface="Arial" panose="020B0604020202020204" pitchFamily="34" charset="0"/>
              </a:rPr>
              <a:t>».</a:t>
            </a:r>
            <a:br>
              <a:rPr lang="ru-RU" altLang="ru-RU" sz="2400" b="1" dirty="0">
                <a:latin typeface="Arial" panose="020B0604020202020204" pitchFamily="34" charset="0"/>
                <a:cs typeface="Arial" panose="020B0604020202020204" pitchFamily="34" charset="0"/>
              </a:rPr>
            </a:br>
            <a:endParaRPr lang="ru-RU" sz="2400" b="1" dirty="0"/>
          </a:p>
        </p:txBody>
      </p:sp>
      <p:sp>
        <p:nvSpPr>
          <p:cNvPr id="3" name="Объект 2">
            <a:extLst>
              <a:ext uri="{FF2B5EF4-FFF2-40B4-BE49-F238E27FC236}">
                <a16:creationId xmlns:a16="http://schemas.microsoft.com/office/drawing/2014/main" id="{671CE14E-B90B-4CF7-AA1E-D86256C8B528}"/>
              </a:ext>
            </a:extLst>
          </p:cNvPr>
          <p:cNvSpPr>
            <a:spLocks noGrp="1"/>
          </p:cNvSpPr>
          <p:nvPr>
            <p:ph idx="1"/>
          </p:nvPr>
        </p:nvSpPr>
        <p:spPr>
          <a:xfrm>
            <a:off x="789561" y="1376904"/>
            <a:ext cx="5669132" cy="5163004"/>
          </a:xfrm>
        </p:spPr>
        <p:txBody>
          <a:bodyPr>
            <a:normAutofit/>
          </a:bodyPr>
          <a:lstStyle/>
          <a:p>
            <a:pPr marL="0" indent="0" algn="just" eaLnBrk="1" hangingPunct="1">
              <a:lnSpc>
                <a:spcPct val="80000"/>
              </a:lnSpc>
              <a:spcAft>
                <a:spcPts val="600"/>
              </a:spcAft>
              <a:buNone/>
              <a:defRPr/>
            </a:pPr>
            <a:r>
              <a:rPr lang="ru-RU" altLang="ru-RU" sz="2400" b="1" dirty="0">
                <a:latin typeface="Arial" panose="020B0604020202020204" pitchFamily="34" charset="0"/>
              </a:rPr>
              <a:t>10. </a:t>
            </a:r>
            <a:r>
              <a:rPr lang="ru-RU" altLang="ru-RU" sz="2400" dirty="0">
                <a:latin typeface="Arial" panose="020B0604020202020204" pitchFamily="34" charset="0"/>
              </a:rPr>
              <a:t>Основными </a:t>
            </a:r>
            <a:r>
              <a:rPr lang="ru-RU" altLang="ru-RU" sz="2400" b="1" dirty="0">
                <a:latin typeface="Arial" panose="020B0604020202020204" pitchFamily="34" charset="0"/>
              </a:rPr>
              <a:t>мероприятиями</a:t>
            </a:r>
            <a:r>
              <a:rPr lang="ru-RU" altLang="ru-RU" sz="2400" dirty="0">
                <a:latin typeface="Arial" panose="020B0604020202020204" pitchFamily="34" charset="0"/>
              </a:rPr>
              <a:t> по ГО, осуществляемыми в целях решения задачи, связанной с предоставлением населению средств индивидуальной и коллективной защиты, являются:</a:t>
            </a:r>
            <a:endParaRPr lang="ru-RU" altLang="ru-RU" sz="2400" b="1" dirty="0">
              <a:latin typeface="Arial" panose="020B0604020202020204" pitchFamily="34" charset="0"/>
            </a:endParaRPr>
          </a:p>
          <a:p>
            <a:pPr algn="just" eaLnBrk="1" hangingPunct="1">
              <a:lnSpc>
                <a:spcPct val="80000"/>
              </a:lnSpc>
              <a:spcAft>
                <a:spcPts val="600"/>
              </a:spcAft>
              <a:buFont typeface="Arial" panose="020B0604020202020204" pitchFamily="34" charset="0"/>
              <a:buChar char="•"/>
              <a:defRPr/>
            </a:pPr>
            <a:r>
              <a:rPr lang="ru-RU" altLang="ru-RU" sz="2400" dirty="0">
                <a:latin typeface="Arial" panose="020B0604020202020204" pitchFamily="34" charset="0"/>
              </a:rPr>
              <a:t>  </a:t>
            </a:r>
            <a:r>
              <a:rPr lang="ru-RU" altLang="ru-RU" sz="2400" b="1" dirty="0">
                <a:latin typeface="Arial" panose="020B0604020202020204" pitchFamily="34" charset="0"/>
              </a:rPr>
              <a:t>накопление, хранение, освежение и использование по предназначению</a:t>
            </a:r>
            <a:r>
              <a:rPr lang="ru-RU" altLang="ru-RU" sz="2400" dirty="0">
                <a:latin typeface="Arial" panose="020B0604020202020204" pitchFamily="34" charset="0"/>
              </a:rPr>
              <a:t> средств индивидуальной защиты </a:t>
            </a:r>
            <a:r>
              <a:rPr lang="ru-RU" altLang="ru-RU" sz="2400" dirty="0">
                <a:effectLst>
                  <a:outerShdw blurRad="38100" dist="38100" dir="2700000" algn="tl">
                    <a:srgbClr val="C0C0C0"/>
                  </a:outerShdw>
                </a:effectLst>
                <a:latin typeface="Arial" panose="020B0604020202020204" pitchFamily="34" charset="0"/>
              </a:rPr>
              <a:t>населения</a:t>
            </a:r>
            <a:r>
              <a:rPr lang="ru-RU" altLang="ru-RU" sz="2400" dirty="0">
                <a:latin typeface="Arial" panose="020B0604020202020204" pitchFamily="34" charset="0"/>
              </a:rPr>
              <a:t>;</a:t>
            </a:r>
          </a:p>
          <a:p>
            <a:pPr algn="just" eaLnBrk="1" hangingPunct="1">
              <a:lnSpc>
                <a:spcPct val="80000"/>
              </a:lnSpc>
              <a:spcAft>
                <a:spcPts val="600"/>
              </a:spcAft>
              <a:buFont typeface="Arial" panose="020B0604020202020204" pitchFamily="34" charset="0"/>
              <a:buChar char="•"/>
              <a:defRPr/>
            </a:pPr>
            <a:r>
              <a:rPr lang="ru-RU" altLang="ru-RU" sz="2400" dirty="0">
                <a:latin typeface="Arial" panose="020B0604020202020204" pitchFamily="34" charset="0"/>
              </a:rPr>
              <a:t>  обеспечение </a:t>
            </a:r>
            <a:r>
              <a:rPr lang="ru-RU" altLang="ru-RU" sz="2400" b="1" dirty="0">
                <a:latin typeface="Arial" panose="020B0604020202020204" pitchFamily="34" charset="0"/>
              </a:rPr>
              <a:t>выдачи</a:t>
            </a:r>
            <a:r>
              <a:rPr lang="ru-RU" altLang="ru-RU" sz="2400" dirty="0">
                <a:latin typeface="Arial" panose="020B0604020202020204" pitchFamily="34" charset="0"/>
              </a:rPr>
              <a:t> населению средств индивидуальной защиты и предоставления средств коллективной защиты в установленные сроки;</a:t>
            </a:r>
            <a:endParaRPr lang="ru-RU" altLang="ru-RU" sz="2400" b="1" dirty="0">
              <a:latin typeface="Arial" panose="020B0604020202020204" pitchFamily="34" charset="0"/>
            </a:endParaRPr>
          </a:p>
          <a:p>
            <a:endParaRPr lang="ru-RU" sz="2400" dirty="0"/>
          </a:p>
        </p:txBody>
      </p:sp>
      <p:pic>
        <p:nvPicPr>
          <p:cNvPr id="1028" name="Picture 4">
            <a:extLst>
              <a:ext uri="{FF2B5EF4-FFF2-40B4-BE49-F238E27FC236}">
                <a16:creationId xmlns:a16="http://schemas.microsoft.com/office/drawing/2014/main" id="{C465D638-EAF5-4EC2-A951-A97322C38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6356" y="2045154"/>
            <a:ext cx="4958443" cy="3718832"/>
          </a:xfrm>
          <a:prstGeom prst="roundRect">
            <a:avLst>
              <a:gd name="adj" fmla="val 9505"/>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967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B4B317-4E92-4898-8007-C634466630CB}"/>
              </a:ext>
            </a:extLst>
          </p:cNvPr>
          <p:cNvSpPr>
            <a:spLocks noGrp="1"/>
          </p:cNvSpPr>
          <p:nvPr>
            <p:ph type="title"/>
          </p:nvPr>
        </p:nvSpPr>
        <p:spPr/>
        <p:txBody>
          <a:bodyPr>
            <a:noAutofit/>
          </a:bodyPr>
          <a:lstStyle/>
          <a:p>
            <a:r>
              <a:rPr lang="ru-RU" altLang="ru-RU" sz="2400" dirty="0">
                <a:latin typeface="Arial" panose="020B0604020202020204" pitchFamily="34" charset="0"/>
                <a:cs typeface="Arial" panose="020B0604020202020204" pitchFamily="34" charset="0"/>
              </a:rPr>
              <a:t>Граждане Российской Федерации обязаны</a:t>
            </a:r>
          </a:p>
        </p:txBody>
      </p:sp>
      <p:sp>
        <p:nvSpPr>
          <p:cNvPr id="3" name="Объект 2">
            <a:extLst>
              <a:ext uri="{FF2B5EF4-FFF2-40B4-BE49-F238E27FC236}">
                <a16:creationId xmlns:a16="http://schemas.microsoft.com/office/drawing/2014/main" id="{671CE14E-B90B-4CF7-AA1E-D86256C8B528}"/>
              </a:ext>
            </a:extLst>
          </p:cNvPr>
          <p:cNvSpPr>
            <a:spLocks noGrp="1"/>
          </p:cNvSpPr>
          <p:nvPr>
            <p:ph idx="1"/>
          </p:nvPr>
        </p:nvSpPr>
        <p:spPr>
          <a:xfrm>
            <a:off x="489857" y="1690688"/>
            <a:ext cx="5431972" cy="4814872"/>
          </a:xfrm>
        </p:spPr>
        <p:txBody>
          <a:bodyPr>
            <a:normAutofit lnSpcReduction="10000"/>
          </a:bodyPr>
          <a:lstStyle/>
          <a:p>
            <a:pPr indent="0" algn="just" eaLnBrk="1" hangingPunct="1">
              <a:spcAft>
                <a:spcPts val="1200"/>
              </a:spcAft>
              <a:buNone/>
              <a:defRPr/>
            </a:pPr>
            <a:r>
              <a:rPr lang="ru-RU" altLang="ru-RU" sz="2400" dirty="0">
                <a:solidFill>
                  <a:srgbClr val="C00000"/>
                </a:solidFill>
                <a:effectLst>
                  <a:outerShdw blurRad="38100" dist="38100" dir="2700000" algn="tl">
                    <a:srgbClr val="C0C0C0"/>
                  </a:outerShdw>
                </a:effectLst>
                <a:latin typeface="Arial" panose="020B0604020202020204" pitchFamily="34" charset="0"/>
              </a:rPr>
              <a:t>изучать</a:t>
            </a:r>
            <a:r>
              <a:rPr lang="ru-RU" altLang="ru-RU" sz="2400" dirty="0">
                <a:latin typeface="Arial" panose="020B0604020202020204" pitchFamily="34" charset="0"/>
              </a:rPr>
              <a:t> основные способы защиты населения и территорий от чрезвычайных ситуаций, </a:t>
            </a:r>
            <a:r>
              <a:rPr lang="ru-RU" altLang="ru-RU" sz="2400" dirty="0" err="1">
                <a:latin typeface="Arial" panose="020B0604020202020204" pitchFamily="34" charset="0"/>
              </a:rPr>
              <a:t>приемы</a:t>
            </a:r>
            <a:r>
              <a:rPr lang="ru-RU" altLang="ru-RU" sz="2400" dirty="0">
                <a:latin typeface="Arial" panose="020B0604020202020204" pitchFamily="34" charset="0"/>
              </a:rPr>
              <a:t> оказания первой помощи пострадавшим, правила охраны жизни людей на водных объектах, </a:t>
            </a:r>
            <a:r>
              <a:rPr lang="ru-RU" altLang="ru-RU" sz="2400" dirty="0">
                <a:solidFill>
                  <a:srgbClr val="C00000"/>
                </a:solidFill>
                <a:effectLst>
                  <a:outerShdw blurRad="38100" dist="38100" dir="2700000" algn="tl">
                    <a:srgbClr val="C0C0C0"/>
                  </a:outerShdw>
                </a:effectLst>
                <a:latin typeface="Arial" panose="020B0604020202020204" pitchFamily="34" charset="0"/>
              </a:rPr>
              <a:t>правила пользования</a:t>
            </a:r>
            <a:r>
              <a:rPr lang="ru-RU" altLang="ru-RU" sz="2400" dirty="0">
                <a:solidFill>
                  <a:srgbClr val="C00000"/>
                </a:solidFill>
                <a:latin typeface="Arial" panose="020B0604020202020204" pitchFamily="34" charset="0"/>
              </a:rPr>
              <a:t> </a:t>
            </a:r>
            <a:r>
              <a:rPr lang="ru-RU" altLang="ru-RU" sz="2400" dirty="0">
                <a:latin typeface="Arial" panose="020B0604020202020204" pitchFamily="34" charset="0"/>
              </a:rPr>
              <a:t>коллективными и </a:t>
            </a:r>
            <a:r>
              <a:rPr lang="ru-RU" altLang="ru-RU" sz="2400" dirty="0">
                <a:solidFill>
                  <a:srgbClr val="C00000"/>
                </a:solidFill>
                <a:effectLst>
                  <a:outerShdw blurRad="38100" dist="38100" dir="2700000" algn="tl">
                    <a:srgbClr val="C0C0C0"/>
                  </a:outerShdw>
                </a:effectLst>
                <a:latin typeface="Arial" panose="020B0604020202020204" pitchFamily="34" charset="0"/>
              </a:rPr>
              <a:t>индивидуальными</a:t>
            </a:r>
            <a:r>
              <a:rPr lang="ru-RU" altLang="ru-RU" sz="2400" dirty="0">
                <a:solidFill>
                  <a:srgbClr val="FF0000"/>
                </a:solidFill>
                <a:effectLst>
                  <a:outerShdw blurRad="38100" dist="38100" dir="2700000" algn="tl">
                    <a:srgbClr val="C0C0C0"/>
                  </a:outerShdw>
                </a:effectLst>
                <a:latin typeface="Arial" panose="020B0604020202020204" pitchFamily="34" charset="0"/>
              </a:rPr>
              <a:t> </a:t>
            </a:r>
            <a:r>
              <a:rPr lang="ru-RU" altLang="ru-RU" sz="2400" dirty="0">
                <a:solidFill>
                  <a:srgbClr val="C00000"/>
                </a:solidFill>
                <a:effectLst>
                  <a:outerShdw blurRad="38100" dist="38100" dir="2700000" algn="tl">
                    <a:srgbClr val="C0C0C0"/>
                  </a:outerShdw>
                </a:effectLst>
                <a:latin typeface="Arial" panose="020B0604020202020204" pitchFamily="34" charset="0"/>
              </a:rPr>
              <a:t>средствами защиты</a:t>
            </a:r>
            <a:r>
              <a:rPr lang="ru-RU" altLang="ru-RU" sz="2400" dirty="0">
                <a:latin typeface="Arial" panose="020B0604020202020204" pitchFamily="34" charset="0"/>
              </a:rPr>
              <a:t>, постоянно совершенствовать свои знания и практические навыки в указанной области </a:t>
            </a:r>
          </a:p>
        </p:txBody>
      </p:sp>
      <p:pic>
        <p:nvPicPr>
          <p:cNvPr id="3074" name="Picture 2">
            <a:extLst>
              <a:ext uri="{FF2B5EF4-FFF2-40B4-BE49-F238E27FC236}">
                <a16:creationId xmlns:a16="http://schemas.microsoft.com/office/drawing/2014/main" id="{A83A4A30-06A3-48B3-9C58-27B338870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772" y="2139043"/>
            <a:ext cx="5056413" cy="3370942"/>
          </a:xfrm>
          <a:prstGeom prst="roundRect">
            <a:avLst>
              <a:gd name="adj" fmla="val 1061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371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ED0C76D-343E-47B9-BFB6-B663158EA600}"/>
              </a:ext>
            </a:extLst>
          </p:cNvPr>
          <p:cNvSpPr>
            <a:spLocks noGrp="1"/>
          </p:cNvSpPr>
          <p:nvPr>
            <p:ph type="title"/>
          </p:nvPr>
        </p:nvSpPr>
        <p:spPr>
          <a:xfrm>
            <a:off x="609601" y="499120"/>
            <a:ext cx="11275484" cy="885825"/>
          </a:xfrm>
        </p:spPr>
        <p:txBody>
          <a:bodyPr>
            <a:normAutofit fontScale="90000"/>
          </a:bodyPr>
          <a:lstStyle/>
          <a:p>
            <a:r>
              <a:rPr lang="ru-RU" altLang="ru-RU" sz="2800" b="1" dirty="0">
                <a:solidFill>
                  <a:srgbClr val="000000"/>
                </a:solidFill>
              </a:rPr>
              <a:t>Карта границ территорий, подверженных риску возникновения ЧС природного и техногенного характера и воздействия их последствий</a:t>
            </a:r>
            <a:endParaRPr lang="ru-RU" sz="2800" dirty="0"/>
          </a:p>
        </p:txBody>
      </p:sp>
      <p:pic>
        <p:nvPicPr>
          <p:cNvPr id="4" name="Picture 3">
            <a:extLst>
              <a:ext uri="{FF2B5EF4-FFF2-40B4-BE49-F238E27FC236}">
                <a16:creationId xmlns:a16="http://schemas.microsoft.com/office/drawing/2014/main" id="{008A1623-81BB-419F-A236-CF40F7C593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406" t="21053" r="6757" b="13518"/>
          <a:stretch>
            <a:fillRect/>
          </a:stretch>
        </p:blipFill>
        <p:spPr bwMode="auto">
          <a:xfrm>
            <a:off x="1791811" y="1698090"/>
            <a:ext cx="8608378" cy="4837730"/>
          </a:xfrm>
          <a:prstGeom prst="roundRect">
            <a:avLst>
              <a:gd name="adj" fmla="val 951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03EE2D2F-71C9-42FE-B5FD-6A19C60833D6}"/>
              </a:ext>
            </a:extLst>
          </p:cNvPr>
          <p:cNvPicPr>
            <a:picLocks noChangeAspect="1" noChangeArrowheads="1"/>
          </p:cNvPicPr>
          <p:nvPr/>
        </p:nvPicPr>
        <p:blipFill rotWithShape="1">
          <a:blip r:embed="rId3" cstate="print"/>
          <a:srcRect l="36279" t="20671" r="27321" b="20201"/>
          <a:stretch/>
        </p:blipFill>
        <p:spPr bwMode="auto">
          <a:xfrm>
            <a:off x="3398597" y="1927708"/>
            <a:ext cx="4330460" cy="3835564"/>
          </a:xfrm>
          <a:prstGeom prst="rect">
            <a:avLst/>
          </a:prstGeom>
          <a:noFill/>
          <a:ln>
            <a:noFill/>
          </a:ln>
          <a:effectLst>
            <a:outerShdw dist="35921" dir="2700000" algn="ctr" rotWithShape="0">
              <a:schemeClr val="bg2"/>
            </a:outerShdw>
            <a:softEdge rad="635000"/>
          </a:effectLst>
        </p:spPr>
      </p:pic>
    </p:spTree>
    <p:extLst>
      <p:ext uri="{BB962C8B-B14F-4D97-AF65-F5344CB8AC3E}">
        <p14:creationId xmlns:p14="http://schemas.microsoft.com/office/powerpoint/2010/main" val="2087096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F4B7D9-96AB-81C7-BFDE-26A8A2CB7BA4}"/>
              </a:ext>
            </a:extLst>
          </p:cNvPr>
          <p:cNvSpPr>
            <a:spLocks noGrp="1"/>
          </p:cNvSpPr>
          <p:nvPr>
            <p:ph type="title"/>
          </p:nvPr>
        </p:nvSpPr>
        <p:spPr>
          <a:xfrm>
            <a:off x="838200" y="2623684"/>
            <a:ext cx="10515600" cy="1610632"/>
          </a:xfrm>
        </p:spPr>
        <p:txBody>
          <a:bodyPr>
            <a:normAutofit fontScale="90000"/>
          </a:bodyPr>
          <a:lstStyle/>
          <a:p>
            <a:r>
              <a:rPr lang="ru-RU" sz="6000" dirty="0">
                <a:latin typeface="Arial Black" panose="020B0A04020102020204" pitchFamily="34" charset="0"/>
              </a:rPr>
              <a:t>Назначение, классификация, порядок подготовки и использования средств индивидуальной защиты</a:t>
            </a:r>
          </a:p>
        </p:txBody>
      </p:sp>
    </p:spTree>
    <p:extLst>
      <p:ext uri="{BB962C8B-B14F-4D97-AF65-F5344CB8AC3E}">
        <p14:creationId xmlns:p14="http://schemas.microsoft.com/office/powerpoint/2010/main" val="101823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BD969E-FD9A-BB97-4EC4-FED80450850D}"/>
              </a:ext>
            </a:extLst>
          </p:cNvPr>
          <p:cNvSpPr>
            <a:spLocks noGrp="1"/>
          </p:cNvSpPr>
          <p:nvPr>
            <p:ph type="title"/>
          </p:nvPr>
        </p:nvSpPr>
        <p:spPr/>
        <p:txBody>
          <a:bodyPr/>
          <a:lstStyle/>
          <a:p>
            <a:r>
              <a:rPr lang="ru-RU" sz="2800" b="0" i="0" spc="-5" dirty="0">
                <a:solidFill>
                  <a:srgbClr val="000000"/>
                </a:solidFill>
                <a:latin typeface="Times New Roman"/>
                <a:cs typeface="Times New Roman"/>
              </a:rPr>
              <a:t>С</a:t>
            </a:r>
            <a:r>
              <a:rPr lang="ru-RU" sz="2800" b="0" i="0" spc="-20" dirty="0">
                <a:solidFill>
                  <a:srgbClr val="000000"/>
                </a:solidFill>
                <a:latin typeface="Times New Roman"/>
                <a:cs typeface="Times New Roman"/>
              </a:rPr>
              <a:t>р</a:t>
            </a:r>
            <a:r>
              <a:rPr lang="ru-RU" sz="2800" b="0" i="0" spc="-5" dirty="0">
                <a:solidFill>
                  <a:srgbClr val="000000"/>
                </a:solidFill>
                <a:latin typeface="Times New Roman"/>
                <a:cs typeface="Times New Roman"/>
              </a:rPr>
              <a:t>е</a:t>
            </a:r>
            <a:r>
              <a:rPr lang="ru-RU" sz="2800" b="0" i="0" spc="-20" dirty="0">
                <a:solidFill>
                  <a:srgbClr val="000000"/>
                </a:solidFill>
                <a:latin typeface="Times New Roman"/>
                <a:cs typeface="Times New Roman"/>
              </a:rPr>
              <a:t>д</a:t>
            </a:r>
            <a:r>
              <a:rPr lang="ru-RU" sz="2800" b="0" i="0" spc="-5" dirty="0">
                <a:solidFill>
                  <a:srgbClr val="000000"/>
                </a:solidFill>
                <a:latin typeface="Times New Roman"/>
                <a:cs typeface="Times New Roman"/>
              </a:rPr>
              <a:t>ства</a:t>
            </a:r>
            <a:r>
              <a:rPr lang="ru-RU" b="0" spc="-5" dirty="0">
                <a:solidFill>
                  <a:srgbClr val="000000"/>
                </a:solidFill>
                <a:latin typeface="Times New Roman"/>
                <a:cs typeface="Times New Roman"/>
              </a:rPr>
              <a:t> </a:t>
            </a:r>
            <a:r>
              <a:rPr lang="ru-RU" sz="2800" b="0" i="0" spc="-5" dirty="0">
                <a:solidFill>
                  <a:srgbClr val="000000"/>
                </a:solidFill>
                <a:latin typeface="Times New Roman"/>
                <a:cs typeface="Times New Roman"/>
              </a:rPr>
              <a:t>коллект</a:t>
            </a:r>
            <a:r>
              <a:rPr lang="ru-RU" sz="2800" b="0" i="0" spc="5" dirty="0">
                <a:solidFill>
                  <a:srgbClr val="000000"/>
                </a:solidFill>
                <a:latin typeface="Times New Roman"/>
                <a:cs typeface="Times New Roman"/>
              </a:rPr>
              <a:t>и</a:t>
            </a:r>
            <a:r>
              <a:rPr lang="ru-RU" sz="2800" b="0" i="0" spc="-10" dirty="0">
                <a:solidFill>
                  <a:srgbClr val="000000"/>
                </a:solidFill>
                <a:latin typeface="Times New Roman"/>
                <a:cs typeface="Times New Roman"/>
              </a:rPr>
              <a:t>в</a:t>
            </a:r>
            <a:r>
              <a:rPr lang="ru-RU" sz="2800" b="0" i="0" spc="5" dirty="0">
                <a:solidFill>
                  <a:srgbClr val="000000"/>
                </a:solidFill>
                <a:latin typeface="Times New Roman"/>
                <a:cs typeface="Times New Roman"/>
              </a:rPr>
              <a:t>н</a:t>
            </a:r>
            <a:r>
              <a:rPr lang="ru-RU" sz="2800" b="0" i="0" spc="-5" dirty="0">
                <a:solidFill>
                  <a:srgbClr val="000000"/>
                </a:solidFill>
                <a:latin typeface="Times New Roman"/>
                <a:cs typeface="Times New Roman"/>
              </a:rPr>
              <a:t>ой</a:t>
            </a:r>
            <a:r>
              <a:rPr lang="ru-RU" sz="2800" b="0" i="0" dirty="0">
                <a:solidFill>
                  <a:srgbClr val="000000"/>
                </a:solidFill>
                <a:latin typeface="Times New Roman"/>
                <a:cs typeface="Times New Roman"/>
              </a:rPr>
              <a:t>	</a:t>
            </a:r>
            <a:r>
              <a:rPr lang="ru-RU" sz="2800" b="0" i="0" spc="-10" dirty="0">
                <a:solidFill>
                  <a:srgbClr val="000000"/>
                </a:solidFill>
                <a:latin typeface="Times New Roman"/>
                <a:cs typeface="Times New Roman"/>
              </a:rPr>
              <a:t>з</a:t>
            </a:r>
            <a:r>
              <a:rPr lang="ru-RU" sz="2800" b="0" i="0" spc="-25" dirty="0">
                <a:solidFill>
                  <a:srgbClr val="000000"/>
                </a:solidFill>
                <a:latin typeface="Times New Roman"/>
                <a:cs typeface="Times New Roman"/>
              </a:rPr>
              <a:t>а</a:t>
            </a:r>
            <a:r>
              <a:rPr lang="ru-RU" sz="2800" b="0" i="0" spc="-10" dirty="0">
                <a:solidFill>
                  <a:srgbClr val="000000"/>
                </a:solidFill>
                <a:latin typeface="Times New Roman"/>
                <a:cs typeface="Times New Roman"/>
              </a:rPr>
              <a:t>щ</a:t>
            </a:r>
            <a:r>
              <a:rPr lang="ru-RU" sz="2800" b="0" i="0" spc="10" dirty="0">
                <a:solidFill>
                  <a:srgbClr val="000000"/>
                </a:solidFill>
                <a:latin typeface="Times New Roman"/>
                <a:cs typeface="Times New Roman"/>
              </a:rPr>
              <a:t>и</a:t>
            </a:r>
            <a:r>
              <a:rPr lang="ru-RU" sz="2800" b="0" i="0" spc="-10" dirty="0">
                <a:solidFill>
                  <a:srgbClr val="000000"/>
                </a:solidFill>
                <a:latin typeface="Times New Roman"/>
                <a:cs typeface="Times New Roman"/>
              </a:rPr>
              <a:t>т</a:t>
            </a:r>
            <a:r>
              <a:rPr lang="ru-RU" sz="2800" b="0" i="0" spc="-5" dirty="0">
                <a:solidFill>
                  <a:srgbClr val="000000"/>
                </a:solidFill>
                <a:latin typeface="Times New Roman"/>
                <a:cs typeface="Times New Roman"/>
              </a:rPr>
              <a:t>ы</a:t>
            </a:r>
            <a:endParaRPr lang="ru-RU" dirty="0"/>
          </a:p>
        </p:txBody>
      </p:sp>
      <p:sp>
        <p:nvSpPr>
          <p:cNvPr id="3" name="Объект 2">
            <a:extLst>
              <a:ext uri="{FF2B5EF4-FFF2-40B4-BE49-F238E27FC236}">
                <a16:creationId xmlns:a16="http://schemas.microsoft.com/office/drawing/2014/main" id="{80F23693-27E9-4689-EA65-F7CBCBE0FDC8}"/>
              </a:ext>
            </a:extLst>
          </p:cNvPr>
          <p:cNvSpPr>
            <a:spLocks noGrp="1"/>
          </p:cNvSpPr>
          <p:nvPr>
            <p:ph idx="1"/>
          </p:nvPr>
        </p:nvSpPr>
        <p:spPr/>
        <p:txBody>
          <a:bodyPr/>
          <a:lstStyle/>
          <a:p>
            <a:endParaRPr lang="ru-RU" dirty="0"/>
          </a:p>
          <a:p>
            <a:pPr algn="ctr"/>
            <a:r>
              <a:rPr lang="ru-RU" b="0" i="0" u="none" strike="noStrike" dirty="0">
                <a:solidFill>
                  <a:srgbClr val="111115"/>
                </a:solidFill>
                <a:effectLst/>
                <a:latin typeface="Ubuntu-Medium"/>
              </a:rPr>
              <a:t>Защитные инженерные сооружения</a:t>
            </a:r>
          </a:p>
          <a:p>
            <a:pPr algn="ctr"/>
            <a:r>
              <a:rPr lang="ru-RU" b="0" i="1" u="none" strike="noStrike" dirty="0">
                <a:solidFill>
                  <a:srgbClr val="111115"/>
                </a:solidFill>
                <a:effectLst/>
                <a:latin typeface="Ubuntu-Medium"/>
              </a:rPr>
              <a:t>Защитные инженерные сооружения</a:t>
            </a:r>
            <a:r>
              <a:rPr lang="ru-RU" b="0" i="0" u="none" strike="noStrike" dirty="0">
                <a:solidFill>
                  <a:srgbClr val="111115"/>
                </a:solidFill>
                <a:effectLst/>
                <a:latin typeface="Ubuntu-Regular"/>
              </a:rPr>
              <a:t> </a:t>
            </a:r>
            <a:r>
              <a:rPr lang="ru-RU" b="0" i="1" u="none" strike="noStrike" dirty="0">
                <a:solidFill>
                  <a:srgbClr val="111115"/>
                </a:solidFill>
                <a:effectLst/>
                <a:latin typeface="Ubuntu-Medium"/>
              </a:rPr>
              <a:t>ГО - </a:t>
            </a:r>
            <a:r>
              <a:rPr lang="ru-RU" b="0" i="0" u="none" strike="noStrike" dirty="0">
                <a:solidFill>
                  <a:srgbClr val="111115"/>
                </a:solidFill>
                <a:effectLst/>
                <a:latin typeface="Ubuntu-Regular"/>
              </a:rPr>
              <a:t>это инженерные сооружения, предназначенные для коллективной и индивидуальной защиты (укрытия людей, техники и имущества) от опасностей, возникающих в результате аварий и катастроф на потенциально опасных объектах либо опасных природных явлений, а также от воздействия современных средств поражения.</a:t>
            </a:r>
          </a:p>
          <a:p>
            <a:endParaRPr lang="ru-RU" dirty="0"/>
          </a:p>
        </p:txBody>
      </p:sp>
      <p:pic>
        <p:nvPicPr>
          <p:cNvPr id="2050" name="Picture 2" descr="Средства коллективной защиты - Управление ГО и ЧС г. Арзамаса">
            <a:extLst>
              <a:ext uri="{FF2B5EF4-FFF2-40B4-BE49-F238E27FC236}">
                <a16:creationId xmlns:a16="http://schemas.microsoft.com/office/drawing/2014/main" id="{F209E7EF-D448-CB12-1D4A-259CAB1DB7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0759" y="3679114"/>
            <a:ext cx="5513167" cy="3103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152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872FBE-FB4E-44DD-8864-D53250D22BF7}"/>
              </a:ext>
            </a:extLst>
          </p:cNvPr>
          <p:cNvSpPr>
            <a:spLocks noGrp="1"/>
          </p:cNvSpPr>
          <p:nvPr>
            <p:ph type="title"/>
          </p:nvPr>
        </p:nvSpPr>
        <p:spPr/>
        <p:txBody>
          <a:bodyPr/>
          <a:lstStyle/>
          <a:p>
            <a:r>
              <a:rPr lang="ru-RU" dirty="0"/>
              <a:t>Назначение средств индивидуальной защиты </a:t>
            </a:r>
          </a:p>
        </p:txBody>
      </p:sp>
      <p:sp>
        <p:nvSpPr>
          <p:cNvPr id="3" name="Объект 2">
            <a:extLst>
              <a:ext uri="{FF2B5EF4-FFF2-40B4-BE49-F238E27FC236}">
                <a16:creationId xmlns:a16="http://schemas.microsoft.com/office/drawing/2014/main" id="{AAAA7478-5ABE-4A90-A10D-85CEF4349105}"/>
              </a:ext>
            </a:extLst>
          </p:cNvPr>
          <p:cNvSpPr>
            <a:spLocks noGrp="1"/>
          </p:cNvSpPr>
          <p:nvPr>
            <p:ph idx="1"/>
          </p:nvPr>
        </p:nvSpPr>
        <p:spPr/>
        <p:txBody>
          <a:bodyPr/>
          <a:lstStyle/>
          <a:p>
            <a:pPr marL="0" indent="0">
              <a:buNone/>
            </a:pPr>
            <a:r>
              <a:rPr lang="ru-RU" sz="2800" dirty="0">
                <a:latin typeface="Arial" panose="020B0604020202020204" pitchFamily="34" charset="0"/>
              </a:rPr>
              <a:t>предназначены для защиты человека от попадания внутрь организма, на кожу и одежду отравляющих веществ и </a:t>
            </a:r>
            <a:r>
              <a:rPr lang="ru-RU" sz="2800" dirty="0" err="1">
                <a:latin typeface="Arial" panose="020B0604020202020204" pitchFamily="34" charset="0"/>
              </a:rPr>
              <a:t>аварийно</a:t>
            </a:r>
            <a:r>
              <a:rPr lang="ru-RU" sz="2800" dirty="0">
                <a:latin typeface="Arial" panose="020B0604020202020204" pitchFamily="34" charset="0"/>
              </a:rPr>
              <a:t> химически опасных веществ (ОВ и АХОВ), радиоактивных веществ (РВ), бактериальных аэрозолей (БА)</a:t>
            </a:r>
            <a:endParaRPr lang="ru-RU" dirty="0"/>
          </a:p>
        </p:txBody>
      </p:sp>
      <p:pic>
        <p:nvPicPr>
          <p:cNvPr id="4" name="Picture 4" descr="http://www.nato.int/pictures/2000/000925/b000925p.jpg">
            <a:extLst>
              <a:ext uri="{FF2B5EF4-FFF2-40B4-BE49-F238E27FC236}">
                <a16:creationId xmlns:a16="http://schemas.microsoft.com/office/drawing/2014/main" id="{3FD607EC-0607-429A-9366-4773B153A6E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3443" y="3652839"/>
            <a:ext cx="4090863" cy="2659061"/>
          </a:xfrm>
          <a:prstGeom prst="roundRect">
            <a:avLst>
              <a:gd name="adj" fmla="val 8594"/>
            </a:avLst>
          </a:prstGeom>
          <a:solidFill>
            <a:srgbClr val="FFFFFF">
              <a:shade val="85000"/>
            </a:srgbClr>
          </a:solidFill>
          <a:ln>
            <a:noFill/>
          </a:ln>
          <a:effectLst/>
        </p:spPr>
      </p:pic>
      <p:pic>
        <p:nvPicPr>
          <p:cNvPr id="5" name="Picture 6" descr="http://img-news.vl.ru/i/news/add_files/big1107901_24.JPG">
            <a:extLst>
              <a:ext uri="{FF2B5EF4-FFF2-40B4-BE49-F238E27FC236}">
                <a16:creationId xmlns:a16="http://schemas.microsoft.com/office/drawing/2014/main" id="{42B2766B-7D82-4689-9A13-8B9DC469BE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99"/>
          <a:stretch/>
        </p:blipFill>
        <p:spPr bwMode="auto">
          <a:xfrm>
            <a:off x="5847653" y="3652839"/>
            <a:ext cx="4183038" cy="263046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47691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A0F16B-627D-47E3-A231-847FF5670DA5}"/>
              </a:ext>
            </a:extLst>
          </p:cNvPr>
          <p:cNvSpPr>
            <a:spLocks noGrp="1"/>
          </p:cNvSpPr>
          <p:nvPr>
            <p:ph type="title"/>
          </p:nvPr>
        </p:nvSpPr>
        <p:spPr/>
        <p:txBody>
          <a:bodyPr/>
          <a:lstStyle/>
          <a:p>
            <a:r>
              <a:rPr lang="ru-RU" dirty="0"/>
              <a:t>Фильтрующие противогазы </a:t>
            </a:r>
          </a:p>
        </p:txBody>
      </p:sp>
      <p:sp>
        <p:nvSpPr>
          <p:cNvPr id="3" name="Объект 2">
            <a:extLst>
              <a:ext uri="{FF2B5EF4-FFF2-40B4-BE49-F238E27FC236}">
                <a16:creationId xmlns:a16="http://schemas.microsoft.com/office/drawing/2014/main" id="{92ED5DB7-D1B5-4102-9AA7-F619B108BDDD}"/>
              </a:ext>
            </a:extLst>
          </p:cNvPr>
          <p:cNvSpPr>
            <a:spLocks noGrp="1"/>
          </p:cNvSpPr>
          <p:nvPr>
            <p:ph idx="1"/>
          </p:nvPr>
        </p:nvSpPr>
        <p:spPr/>
        <p:txBody>
          <a:bodyPr/>
          <a:lstStyle/>
          <a:p>
            <a:r>
              <a:rPr lang="ru-RU" altLang="ru-RU" sz="2800" dirty="0">
                <a:latin typeface="Arial" charset="0"/>
                <a:cs typeface="Arial" charset="0"/>
              </a:rPr>
              <a:t>предназначены для защиты органов дыхания, лица и глаз человека от воздействия ОВ, РВ, БС и АХОВ, содержащихся в воздухе в виде газов, паров и аэрозолей</a:t>
            </a:r>
            <a:endParaRPr lang="ru-RU" dirty="0"/>
          </a:p>
        </p:txBody>
      </p:sp>
      <p:pic>
        <p:nvPicPr>
          <p:cNvPr id="4" name="Picture 4" descr="C:\Users\ПК\Desktop\5.jpg">
            <a:extLst>
              <a:ext uri="{FF2B5EF4-FFF2-40B4-BE49-F238E27FC236}">
                <a16:creationId xmlns:a16="http://schemas.microsoft.com/office/drawing/2014/main" id="{ED2B460B-5E2D-47D9-961C-9B4D10C4A3FE}"/>
              </a:ext>
            </a:extLst>
          </p:cNvPr>
          <p:cNvPicPr>
            <a:picLocks noChangeAspect="1" noChangeArrowheads="1"/>
          </p:cNvPicPr>
          <p:nvPr/>
        </p:nvPicPr>
        <p:blipFill rotWithShape="1">
          <a:blip r:embed="rId2"/>
          <a:srcRect t="14548" r="62376" b="28820"/>
          <a:stretch/>
        </p:blipFill>
        <p:spPr bwMode="auto">
          <a:xfrm>
            <a:off x="627986" y="3316436"/>
            <a:ext cx="3038269" cy="3212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443DE00A-9AB9-447B-9B2C-62F8BB6E958E}"/>
              </a:ext>
            </a:extLst>
          </p:cNvPr>
          <p:cNvPicPr>
            <a:picLocks noChangeAspect="1" noChangeArrowheads="1"/>
          </p:cNvPicPr>
          <p:nvPr/>
        </p:nvPicPr>
        <p:blipFill>
          <a:blip r:embed="rId3"/>
          <a:srcRect/>
          <a:stretch>
            <a:fillRect/>
          </a:stretch>
        </p:blipFill>
        <p:spPr bwMode="auto">
          <a:xfrm>
            <a:off x="6866908" y="4674519"/>
            <a:ext cx="2669596" cy="2019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ПК\Desktop\5.jpg">
            <a:extLst>
              <a:ext uri="{FF2B5EF4-FFF2-40B4-BE49-F238E27FC236}">
                <a16:creationId xmlns:a16="http://schemas.microsoft.com/office/drawing/2014/main" id="{863BB69F-6BE9-4D11-B3E2-D1FF98B6B985}"/>
              </a:ext>
            </a:extLst>
          </p:cNvPr>
          <p:cNvPicPr>
            <a:picLocks noChangeAspect="1" noChangeArrowheads="1"/>
          </p:cNvPicPr>
          <p:nvPr/>
        </p:nvPicPr>
        <p:blipFill rotWithShape="1">
          <a:blip r:embed="rId4"/>
          <a:srcRect t="72211" r="75853"/>
          <a:stretch/>
        </p:blipFill>
        <p:spPr bwMode="auto">
          <a:xfrm>
            <a:off x="3783278" y="4802077"/>
            <a:ext cx="2342358" cy="18919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C:\Users\ПК\Desktop\5.jpg">
            <a:extLst>
              <a:ext uri="{FF2B5EF4-FFF2-40B4-BE49-F238E27FC236}">
                <a16:creationId xmlns:a16="http://schemas.microsoft.com/office/drawing/2014/main" id="{901D3253-D1EB-4584-A900-32404073C4AF}"/>
              </a:ext>
            </a:extLst>
          </p:cNvPr>
          <p:cNvPicPr>
            <a:picLocks noChangeAspect="1" noChangeArrowheads="1"/>
          </p:cNvPicPr>
          <p:nvPr/>
        </p:nvPicPr>
        <p:blipFill rotWithShape="1">
          <a:blip r:embed="rId5"/>
          <a:srcRect l="38562" t="17975" r="30719" b="45690"/>
          <a:stretch/>
        </p:blipFill>
        <p:spPr bwMode="auto">
          <a:xfrm>
            <a:off x="3456040" y="3102012"/>
            <a:ext cx="2669596" cy="22171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ПК\Desktop\5.jpg">
            <a:extLst>
              <a:ext uri="{FF2B5EF4-FFF2-40B4-BE49-F238E27FC236}">
                <a16:creationId xmlns:a16="http://schemas.microsoft.com/office/drawing/2014/main" id="{E474B452-5696-428F-A49A-6E00E1C3BC0D}"/>
              </a:ext>
            </a:extLst>
          </p:cNvPr>
          <p:cNvPicPr>
            <a:picLocks noChangeAspect="1" noChangeArrowheads="1"/>
          </p:cNvPicPr>
          <p:nvPr/>
        </p:nvPicPr>
        <p:blipFill rotWithShape="1">
          <a:blip r:embed="rId6"/>
          <a:srcRect l="21204" t="66256" r="54451" b="1556"/>
          <a:stretch/>
        </p:blipFill>
        <p:spPr bwMode="auto">
          <a:xfrm>
            <a:off x="6222784" y="3185023"/>
            <a:ext cx="1758382" cy="1632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Users\ПК\Desktop\5.jpg">
            <a:extLst>
              <a:ext uri="{FF2B5EF4-FFF2-40B4-BE49-F238E27FC236}">
                <a16:creationId xmlns:a16="http://schemas.microsoft.com/office/drawing/2014/main" id="{0AC29071-E08B-4175-A0F3-25EF59FBB64F}"/>
              </a:ext>
            </a:extLst>
          </p:cNvPr>
          <p:cNvPicPr>
            <a:picLocks noChangeAspect="1" noChangeArrowheads="1"/>
          </p:cNvPicPr>
          <p:nvPr/>
        </p:nvPicPr>
        <p:blipFill rotWithShape="1">
          <a:blip r:embed="rId7"/>
          <a:srcRect l="69280" t="17975" b="50004"/>
          <a:stretch/>
        </p:blipFill>
        <p:spPr bwMode="auto">
          <a:xfrm>
            <a:off x="8550752" y="3201060"/>
            <a:ext cx="2758126" cy="2019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683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1FBDCE-51A0-4BCA-A2AC-711548178714}"/>
              </a:ext>
            </a:extLst>
          </p:cNvPr>
          <p:cNvSpPr>
            <a:spLocks noGrp="1"/>
          </p:cNvSpPr>
          <p:nvPr>
            <p:ph type="title"/>
          </p:nvPr>
        </p:nvSpPr>
        <p:spPr>
          <a:xfrm>
            <a:off x="669791" y="465534"/>
            <a:ext cx="11275484" cy="885825"/>
          </a:xfrm>
        </p:spPr>
        <p:txBody>
          <a:bodyPr/>
          <a:lstStyle/>
          <a:p>
            <a:r>
              <a:rPr lang="ru-RU" dirty="0"/>
              <a:t>Гражданский противогаз ГП-7</a:t>
            </a:r>
            <a:endParaRPr lang="ru-RU"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6BCB66A4-1545-4054-A34B-94DBDAD6DF44}"/>
              </a:ext>
            </a:extLst>
          </p:cNvPr>
          <p:cNvSpPr>
            <a:spLocks noGrp="1"/>
          </p:cNvSpPr>
          <p:nvPr>
            <p:ph idx="1"/>
          </p:nvPr>
        </p:nvSpPr>
        <p:spPr>
          <a:xfrm>
            <a:off x="838200" y="2041128"/>
            <a:ext cx="5598111" cy="4351338"/>
          </a:xfrm>
        </p:spPr>
        <p:txBody>
          <a:bodyPr/>
          <a:lstStyle/>
          <a:p>
            <a:pPr marL="0" indent="0">
              <a:buNone/>
            </a:pPr>
            <a:r>
              <a:rPr lang="ru-RU" b="1" dirty="0"/>
              <a:t>Назначение:</a:t>
            </a:r>
            <a:r>
              <a:rPr lang="ru-RU" dirty="0"/>
              <a:t> для защиты органов дыхания и зрения взрослого населения страны, в том числе личного состава не военизированных формирований ГО от отравляющих веществ вероятного противника (ОВ ВП), радиоактивной пыли (РП) и бактериальных аэрозолей (БА). </a:t>
            </a:r>
          </a:p>
          <a:p>
            <a:endParaRPr lang="ru-RU" dirty="0"/>
          </a:p>
        </p:txBody>
      </p:sp>
      <p:pic>
        <p:nvPicPr>
          <p:cNvPr id="4098" name="Picture 2">
            <a:extLst>
              <a:ext uri="{FF2B5EF4-FFF2-40B4-BE49-F238E27FC236}">
                <a16:creationId xmlns:a16="http://schemas.microsoft.com/office/drawing/2014/main" id="{D90E194A-AF48-4377-96A1-E88A70BDF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796" y="1420426"/>
            <a:ext cx="5322479" cy="5322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42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2FC80B-5C7C-4D15-BD12-E1101951CD8E}"/>
              </a:ext>
            </a:extLst>
          </p:cNvPr>
          <p:cNvSpPr>
            <a:spLocks noGrp="1"/>
          </p:cNvSpPr>
          <p:nvPr>
            <p:ph type="title"/>
          </p:nvPr>
        </p:nvSpPr>
        <p:spPr>
          <a:xfrm>
            <a:off x="629056" y="285949"/>
            <a:ext cx="11275484" cy="885825"/>
          </a:xfrm>
        </p:spPr>
        <p:txBody>
          <a:bodyPr>
            <a:normAutofit/>
          </a:bodyPr>
          <a:lstStyle/>
          <a:p>
            <a:r>
              <a:rPr lang="ru-RU" dirty="0"/>
              <a:t>Гражданский противогаз ГП-7Б (ГП-7ВМБ)</a:t>
            </a:r>
          </a:p>
        </p:txBody>
      </p:sp>
      <p:sp>
        <p:nvSpPr>
          <p:cNvPr id="3" name="Объект 2">
            <a:extLst>
              <a:ext uri="{FF2B5EF4-FFF2-40B4-BE49-F238E27FC236}">
                <a16:creationId xmlns:a16="http://schemas.microsoft.com/office/drawing/2014/main" id="{FDDBBB2E-838C-417B-9A65-41412B310561}"/>
              </a:ext>
            </a:extLst>
          </p:cNvPr>
          <p:cNvSpPr>
            <a:spLocks noGrp="1"/>
          </p:cNvSpPr>
          <p:nvPr>
            <p:ph idx="1"/>
          </p:nvPr>
        </p:nvSpPr>
        <p:spPr>
          <a:xfrm>
            <a:off x="838200" y="1605492"/>
            <a:ext cx="7137400" cy="4351338"/>
          </a:xfrm>
        </p:spPr>
        <p:txBody>
          <a:bodyPr>
            <a:normAutofit fontScale="92500"/>
          </a:bodyPr>
          <a:lstStyle/>
          <a:p>
            <a:pPr marL="0" indent="0" algn="ctr" eaLnBrk="1" hangingPunct="1">
              <a:buNone/>
              <a:defRPr/>
            </a:pPr>
            <a:r>
              <a:rPr lang="ru-RU" sz="2800" b="1" dirty="0">
                <a:latin typeface="Arial" panose="020B0604020202020204" pitchFamily="34" charset="0"/>
              </a:rPr>
              <a:t>Комплектация:</a:t>
            </a:r>
          </a:p>
          <a:p>
            <a:pPr marL="0" indent="0" algn="ctr" eaLnBrk="1" hangingPunct="1">
              <a:buNone/>
              <a:defRPr/>
            </a:pPr>
            <a:endParaRPr lang="ru-RU" sz="2800" b="1" dirty="0">
              <a:latin typeface="Arial" panose="020B0604020202020204" pitchFamily="34" charset="0"/>
            </a:endParaRPr>
          </a:p>
          <a:p>
            <a:pPr marL="285570" indent="-285570" eaLnBrk="1" hangingPunct="1">
              <a:buFont typeface="Arial" panose="020B0604020202020204" pitchFamily="34" charset="0"/>
              <a:buChar char="•"/>
              <a:defRPr/>
            </a:pPr>
            <a:r>
              <a:rPr lang="ru-RU" sz="2800" dirty="0">
                <a:latin typeface="Arial" panose="020B0604020202020204" pitchFamily="34" charset="0"/>
              </a:rPr>
              <a:t>лицевая часть МП-07 (МП-07В);</a:t>
            </a:r>
          </a:p>
          <a:p>
            <a:pPr marL="285570" indent="-285570" eaLnBrk="1" hangingPunct="1">
              <a:buFont typeface="Arial" panose="020B0604020202020204" pitchFamily="34" charset="0"/>
              <a:buChar char="•"/>
              <a:defRPr/>
            </a:pPr>
            <a:r>
              <a:rPr lang="ru-RU" sz="2800" dirty="0">
                <a:latin typeface="Arial" panose="020B0604020202020204" pitchFamily="34" charset="0"/>
              </a:rPr>
              <a:t>коробка с не запотевающими </a:t>
            </a:r>
            <a:r>
              <a:rPr lang="ru-RU" sz="2800" dirty="0" err="1">
                <a:latin typeface="Arial" panose="020B0604020202020204" pitchFamily="34" charset="0"/>
              </a:rPr>
              <a:t>пленками</a:t>
            </a:r>
            <a:r>
              <a:rPr lang="ru-RU" sz="2800" dirty="0">
                <a:latin typeface="Arial" panose="020B0604020202020204" pitchFamily="34" charset="0"/>
              </a:rPr>
              <a:t>;</a:t>
            </a:r>
          </a:p>
          <a:p>
            <a:pPr marL="285570" indent="-285570" eaLnBrk="1" hangingPunct="1">
              <a:buFont typeface="Arial" panose="020B0604020202020204" pitchFamily="34" charset="0"/>
              <a:buChar char="•"/>
              <a:defRPr/>
            </a:pPr>
            <a:r>
              <a:rPr lang="ru-RU" sz="2800" dirty="0">
                <a:latin typeface="Arial" panose="020B0604020202020204" pitchFamily="34" charset="0"/>
              </a:rPr>
              <a:t>шнур прижимной резиновый;</a:t>
            </a:r>
          </a:p>
          <a:p>
            <a:pPr marL="285570" indent="-285570" eaLnBrk="1" hangingPunct="1">
              <a:buFont typeface="Arial" panose="020B0604020202020204" pitchFamily="34" charset="0"/>
              <a:buChar char="•"/>
              <a:defRPr/>
            </a:pPr>
            <a:r>
              <a:rPr lang="ru-RU" sz="2800" dirty="0">
                <a:latin typeface="Arial" panose="020B0604020202020204" pitchFamily="34" charset="0"/>
              </a:rPr>
              <a:t>утеплительные манжеты;</a:t>
            </a:r>
          </a:p>
          <a:p>
            <a:pPr marL="285570" indent="-285570" eaLnBrk="1" hangingPunct="1">
              <a:buFont typeface="Arial" panose="020B0604020202020204" pitchFamily="34" charset="0"/>
              <a:buChar char="•"/>
              <a:defRPr/>
            </a:pPr>
            <a:r>
              <a:rPr lang="ru-RU" sz="2800" dirty="0">
                <a:latin typeface="Arial" panose="020B0604020202020204" pitchFamily="34" charset="0"/>
              </a:rPr>
              <a:t>фильтрующе-поглощающая коробка ГП-7 Б </a:t>
            </a:r>
            <a:r>
              <a:rPr lang="ru-RU" sz="2800" dirty="0" err="1">
                <a:latin typeface="Arial" panose="020B0604020202020204" pitchFamily="34" charset="0"/>
              </a:rPr>
              <a:t>Оптим</a:t>
            </a:r>
            <a:r>
              <a:rPr lang="ru-RU" sz="2800" dirty="0">
                <a:latin typeface="Arial" panose="020B0604020202020204" pitchFamily="34" charset="0"/>
              </a:rPr>
              <a:t>;</a:t>
            </a:r>
          </a:p>
          <a:p>
            <a:pPr marL="285570" indent="-285570" eaLnBrk="1" hangingPunct="1">
              <a:buFont typeface="Arial" panose="020B0604020202020204" pitchFamily="34" charset="0"/>
              <a:buChar char="•"/>
              <a:defRPr/>
            </a:pPr>
            <a:r>
              <a:rPr lang="ru-RU" sz="2800" dirty="0">
                <a:latin typeface="Arial" panose="020B0604020202020204" pitchFamily="34" charset="0"/>
              </a:rPr>
              <a:t>сумка для ношения.</a:t>
            </a:r>
          </a:p>
        </p:txBody>
      </p:sp>
      <p:pic>
        <p:nvPicPr>
          <p:cNvPr id="5" name="Picture 2" descr="F:\1 Аттестация\Материал для конкурса\grazhdanskiy-protivogaz-gp-7bt_6e7c85eb1248d03_800x600.png">
            <a:extLst>
              <a:ext uri="{FF2B5EF4-FFF2-40B4-BE49-F238E27FC236}">
                <a16:creationId xmlns:a16="http://schemas.microsoft.com/office/drawing/2014/main" id="{4B246BFD-3D0E-485D-B35E-D08B95509628}"/>
              </a:ext>
            </a:extLst>
          </p:cNvPr>
          <p:cNvPicPr>
            <a:picLocks noChangeAspect="1" noChangeArrowheads="1"/>
          </p:cNvPicPr>
          <p:nvPr/>
        </p:nvPicPr>
        <p:blipFill>
          <a:blip r:embed="rId2"/>
          <a:srcRect/>
          <a:stretch>
            <a:fillRect/>
          </a:stretch>
        </p:blipFill>
        <p:spPr bwMode="auto">
          <a:xfrm>
            <a:off x="7524015" y="1825624"/>
            <a:ext cx="4057017" cy="4057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662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2FC80B-5C7C-4D15-BD12-E1101951CD8E}"/>
              </a:ext>
            </a:extLst>
          </p:cNvPr>
          <p:cNvSpPr>
            <a:spLocks noGrp="1"/>
          </p:cNvSpPr>
          <p:nvPr>
            <p:ph type="title"/>
          </p:nvPr>
        </p:nvSpPr>
        <p:spPr>
          <a:xfrm>
            <a:off x="609601" y="257615"/>
            <a:ext cx="11275484" cy="885825"/>
          </a:xfrm>
        </p:spPr>
        <p:txBody>
          <a:bodyPr>
            <a:normAutofit/>
          </a:bodyPr>
          <a:lstStyle/>
          <a:p>
            <a:r>
              <a:rPr lang="ru-RU" dirty="0"/>
              <a:t>Гражданский противогаз ГП-7Б (ГП-7ВМБ)</a:t>
            </a:r>
          </a:p>
        </p:txBody>
      </p:sp>
      <p:sp>
        <p:nvSpPr>
          <p:cNvPr id="3" name="Объект 2">
            <a:extLst>
              <a:ext uri="{FF2B5EF4-FFF2-40B4-BE49-F238E27FC236}">
                <a16:creationId xmlns:a16="http://schemas.microsoft.com/office/drawing/2014/main" id="{FDDBBB2E-838C-417B-9A65-41412B310561}"/>
              </a:ext>
            </a:extLst>
          </p:cNvPr>
          <p:cNvSpPr>
            <a:spLocks noGrp="1"/>
          </p:cNvSpPr>
          <p:nvPr>
            <p:ph idx="1"/>
          </p:nvPr>
        </p:nvSpPr>
        <p:spPr>
          <a:xfrm>
            <a:off x="838200" y="2016495"/>
            <a:ext cx="6400800" cy="4841505"/>
          </a:xfrm>
        </p:spPr>
        <p:txBody>
          <a:bodyPr>
            <a:normAutofit/>
          </a:bodyPr>
          <a:lstStyle/>
          <a:p>
            <a:pPr marL="0" indent="0" eaLnBrk="1" hangingPunct="1">
              <a:buNone/>
              <a:defRPr/>
            </a:pPr>
            <a:r>
              <a:rPr lang="ru-RU" sz="2800" dirty="0">
                <a:latin typeface="Arial" panose="020B0604020202020204" pitchFamily="34" charset="0"/>
              </a:rPr>
              <a:t>От своего «старшего собрата» ГП-7Б отличается </a:t>
            </a:r>
            <a:r>
              <a:rPr lang="ru-RU" sz="2800" b="1" dirty="0">
                <a:latin typeface="Arial" panose="020B0604020202020204" pitchFamily="34" charset="0"/>
              </a:rPr>
              <a:t>расширенным полем зрения </a:t>
            </a:r>
            <a:r>
              <a:rPr lang="ru-RU" sz="2800" dirty="0">
                <a:latin typeface="Arial" panose="020B0604020202020204" pitchFamily="34" charset="0"/>
              </a:rPr>
              <a:t>(не менее 70%), </a:t>
            </a:r>
            <a:r>
              <a:rPr lang="ru-RU" sz="2800" b="1" dirty="0">
                <a:latin typeface="Arial" panose="020B0604020202020204" pitchFamily="34" charset="0"/>
              </a:rPr>
              <a:t>лучшей сочетаемостью со средствами защиты головы</a:t>
            </a:r>
            <a:r>
              <a:rPr lang="ru-RU" sz="2800" dirty="0">
                <a:latin typeface="Arial" panose="020B0604020202020204" pitchFamily="34" charset="0"/>
              </a:rPr>
              <a:t>, а также </a:t>
            </a:r>
            <a:r>
              <a:rPr lang="ru-RU" sz="2800" b="1" dirty="0">
                <a:latin typeface="Arial" panose="020B0604020202020204" pitchFamily="34" charset="0"/>
              </a:rPr>
              <a:t>комплектующей его фильтрующей коробкой</a:t>
            </a:r>
            <a:r>
              <a:rPr lang="ru-RU" sz="2800" dirty="0">
                <a:latin typeface="Arial" panose="020B0604020202020204" pitchFamily="34" charset="0"/>
              </a:rPr>
              <a:t>. </a:t>
            </a:r>
          </a:p>
        </p:txBody>
      </p:sp>
      <p:pic>
        <p:nvPicPr>
          <p:cNvPr id="4" name="Picture 2" descr="F:\1 Аттестация\Материал для конкурса\grazhdanskiy-protivogaz-gp-7bt_6e7c85eb1248d03_800x600.png">
            <a:extLst>
              <a:ext uri="{FF2B5EF4-FFF2-40B4-BE49-F238E27FC236}">
                <a16:creationId xmlns:a16="http://schemas.microsoft.com/office/drawing/2014/main" id="{2A741029-C3F2-44DB-8B06-A5A25EE47182}"/>
              </a:ext>
            </a:extLst>
          </p:cNvPr>
          <p:cNvPicPr>
            <a:picLocks noChangeAspect="1" noChangeArrowheads="1"/>
          </p:cNvPicPr>
          <p:nvPr/>
        </p:nvPicPr>
        <p:blipFill>
          <a:blip r:embed="rId2"/>
          <a:srcRect/>
          <a:stretch>
            <a:fillRect/>
          </a:stretch>
        </p:blipFill>
        <p:spPr bwMode="auto">
          <a:xfrm>
            <a:off x="7524015" y="1825624"/>
            <a:ext cx="4057017" cy="4057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204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92FC80B-5C7C-4D15-BD12-E1101951CD8E}"/>
              </a:ext>
            </a:extLst>
          </p:cNvPr>
          <p:cNvSpPr>
            <a:spLocks noGrp="1"/>
          </p:cNvSpPr>
          <p:nvPr>
            <p:ph type="title"/>
          </p:nvPr>
        </p:nvSpPr>
        <p:spPr>
          <a:xfrm>
            <a:off x="609601" y="257615"/>
            <a:ext cx="11275484" cy="885825"/>
          </a:xfrm>
        </p:spPr>
        <p:txBody>
          <a:bodyPr>
            <a:normAutofit/>
          </a:bodyPr>
          <a:lstStyle/>
          <a:p>
            <a:r>
              <a:rPr lang="ru-RU" dirty="0"/>
              <a:t>Гражданский противогаз ГП-7Б (ГП-7ВМБ)</a:t>
            </a:r>
          </a:p>
        </p:txBody>
      </p:sp>
      <p:pic>
        <p:nvPicPr>
          <p:cNvPr id="4" name="Picture 2" descr="F:\1 Аттестация\Материал для конкурса\grazhdanskiy-protivogaz-gp-7bt_6e7c85eb1248d03_800x600.png">
            <a:extLst>
              <a:ext uri="{FF2B5EF4-FFF2-40B4-BE49-F238E27FC236}">
                <a16:creationId xmlns:a16="http://schemas.microsoft.com/office/drawing/2014/main" id="{2A741029-C3F2-44DB-8B06-A5A25EE47182}"/>
              </a:ext>
            </a:extLst>
          </p:cNvPr>
          <p:cNvPicPr>
            <a:picLocks noChangeAspect="1" noChangeArrowheads="1"/>
          </p:cNvPicPr>
          <p:nvPr/>
        </p:nvPicPr>
        <p:blipFill>
          <a:blip r:embed="rId2"/>
          <a:srcRect/>
          <a:stretch>
            <a:fillRect/>
          </a:stretch>
        </p:blipFill>
        <p:spPr bwMode="auto">
          <a:xfrm>
            <a:off x="7524015" y="1825624"/>
            <a:ext cx="4057017" cy="40570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Объект 4">
            <a:extLst>
              <a:ext uri="{FF2B5EF4-FFF2-40B4-BE49-F238E27FC236}">
                <a16:creationId xmlns:a16="http://schemas.microsoft.com/office/drawing/2014/main" id="{6A51C5DA-0D30-4230-B9B6-EABBCA5DE374}"/>
              </a:ext>
            </a:extLst>
          </p:cNvPr>
          <p:cNvSpPr>
            <a:spLocks noGrp="1"/>
          </p:cNvSpPr>
          <p:nvPr>
            <p:ph idx="1"/>
          </p:nvPr>
        </p:nvSpPr>
        <p:spPr>
          <a:xfrm>
            <a:off x="609601" y="1330007"/>
            <a:ext cx="7078132" cy="5048250"/>
          </a:xfrm>
        </p:spPr>
        <p:txBody>
          <a:bodyPr/>
          <a:lstStyle/>
          <a:p>
            <a:r>
              <a:rPr lang="ru-RU" sz="1800" b="1" dirty="0"/>
              <a:t>Технические характеристики</a:t>
            </a:r>
          </a:p>
          <a:p>
            <a:r>
              <a:rPr lang="ru-RU" sz="1800" dirty="0"/>
              <a:t>Сопротивление постоянному потоку воздуха на вдохе при </a:t>
            </a:r>
            <a:r>
              <a:rPr lang="ru-RU" sz="1800" dirty="0" err="1"/>
              <a:t>объемном</a:t>
            </a:r>
            <a:r>
              <a:rPr lang="ru-RU" sz="1800" dirty="0"/>
              <a:t> расходе 30 дм3 /мин., Па, не более – 178;</a:t>
            </a:r>
          </a:p>
          <a:p>
            <a:r>
              <a:rPr lang="ru-RU" sz="1800" dirty="0"/>
              <a:t>Слышимость, %, не менее – 100;</a:t>
            </a:r>
          </a:p>
          <a:p>
            <a:r>
              <a:rPr lang="ru-RU" sz="1800" dirty="0"/>
              <a:t>Время защитного действия, мин. не менее:</a:t>
            </a:r>
          </a:p>
          <a:p>
            <a:r>
              <a:rPr lang="ru-RU" sz="1800" dirty="0"/>
              <a:t>аммиак (Со=0,7мг/дм3 ) – не менее 50;</a:t>
            </a:r>
          </a:p>
          <a:p>
            <a:r>
              <a:rPr lang="ru-RU" sz="1800" dirty="0"/>
              <a:t>сероводород (Со=1,4 мг/дм3) – не менее 40;</a:t>
            </a:r>
          </a:p>
          <a:p>
            <a:r>
              <a:rPr lang="ru-RU" sz="1800" dirty="0"/>
              <a:t>диоксид серы (Со=2,7 мг/дм3) – не менее 20;</a:t>
            </a:r>
          </a:p>
          <a:p>
            <a:r>
              <a:rPr lang="ru-RU" sz="1800" dirty="0"/>
              <a:t>синильная кислота (Со=5,0 мг/дм3) – не менее 20;</a:t>
            </a:r>
          </a:p>
          <a:p>
            <a:r>
              <a:rPr lang="ru-RU" sz="1800" dirty="0"/>
              <a:t>циклогексан (Со=3,5 мг/дм3) – не менее 70;</a:t>
            </a:r>
          </a:p>
          <a:p>
            <a:r>
              <a:rPr lang="ru-RU" sz="1800" dirty="0" err="1"/>
              <a:t>цианводород</a:t>
            </a:r>
            <a:r>
              <a:rPr lang="ru-RU" sz="1800" dirty="0"/>
              <a:t> при концентрации 5 мг/дм3 – 18;</a:t>
            </a:r>
          </a:p>
          <a:p>
            <a:r>
              <a:rPr lang="ru-RU" sz="1800" dirty="0"/>
              <a:t>хлор (Со=5,0 мг/дм3) – не менее 20.</a:t>
            </a:r>
          </a:p>
          <a:p>
            <a:r>
              <a:rPr lang="ru-RU" sz="1800" dirty="0"/>
              <a:t>Сокращение площади поля зрения, %, не более 30;</a:t>
            </a:r>
          </a:p>
          <a:p>
            <a:r>
              <a:rPr lang="ru-RU" sz="1800" dirty="0"/>
              <a:t>Масса противогаза в сборе, кг, не более – 0,875. </a:t>
            </a:r>
          </a:p>
          <a:p>
            <a:endParaRPr lang="ru-RU" sz="1800" dirty="0"/>
          </a:p>
        </p:txBody>
      </p:sp>
    </p:spTree>
    <p:extLst>
      <p:ext uri="{BB962C8B-B14F-4D97-AF65-F5344CB8AC3E}">
        <p14:creationId xmlns:p14="http://schemas.microsoft.com/office/powerpoint/2010/main" val="3107438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1D44CE-C853-4C0C-98A3-ACBA889BEBFA}"/>
              </a:ext>
            </a:extLst>
          </p:cNvPr>
          <p:cNvSpPr>
            <a:spLocks noGrp="1"/>
          </p:cNvSpPr>
          <p:nvPr>
            <p:ph type="title"/>
          </p:nvPr>
        </p:nvSpPr>
        <p:spPr>
          <a:xfrm>
            <a:off x="408668" y="365125"/>
            <a:ext cx="10655572" cy="1325563"/>
          </a:xfrm>
        </p:spPr>
        <p:txBody>
          <a:bodyPr>
            <a:normAutofit/>
          </a:bodyPr>
          <a:lstStyle/>
          <a:p>
            <a:r>
              <a:rPr lang="ru-RU" sz="3600" dirty="0"/>
              <a:t>Гражданский противогаз ГП – 9</a:t>
            </a:r>
          </a:p>
        </p:txBody>
      </p:sp>
      <p:sp>
        <p:nvSpPr>
          <p:cNvPr id="8" name="Объект 2">
            <a:extLst>
              <a:ext uri="{FF2B5EF4-FFF2-40B4-BE49-F238E27FC236}">
                <a16:creationId xmlns:a16="http://schemas.microsoft.com/office/drawing/2014/main" id="{B14CA8EA-7A4A-4107-B92D-A4262264681F}"/>
              </a:ext>
            </a:extLst>
          </p:cNvPr>
          <p:cNvSpPr>
            <a:spLocks noGrp="1"/>
          </p:cNvSpPr>
          <p:nvPr>
            <p:ph idx="1"/>
          </p:nvPr>
        </p:nvSpPr>
        <p:spPr>
          <a:xfrm>
            <a:off x="5134545" y="1939380"/>
            <a:ext cx="6219255" cy="4351338"/>
          </a:xfrm>
        </p:spPr>
        <p:txBody>
          <a:bodyPr>
            <a:normAutofit/>
          </a:bodyPr>
          <a:lstStyle/>
          <a:p>
            <a:pPr marL="0" indent="0">
              <a:buNone/>
            </a:pPr>
            <a:r>
              <a:rPr lang="ru-RU" dirty="0"/>
              <a:t>Противогаз ГП-9 с маской панорамной МПГ-</a:t>
            </a:r>
            <a:r>
              <a:rPr lang="ru-RU" dirty="0" err="1"/>
              <a:t>Изод</a:t>
            </a:r>
            <a:r>
              <a:rPr lang="ru-RU" dirty="0"/>
              <a:t> с </a:t>
            </a:r>
            <a:r>
              <a:rPr lang="ru-RU" dirty="0" err="1"/>
              <a:t>фпк</a:t>
            </a:r>
            <a:r>
              <a:rPr lang="ru-RU" dirty="0"/>
              <a:t> гп-9кб «</a:t>
            </a:r>
            <a:r>
              <a:rPr lang="ru-RU" dirty="0" err="1"/>
              <a:t>Оптим</a:t>
            </a:r>
            <a:r>
              <a:rPr lang="ru-RU" dirty="0"/>
              <a:t>», особенностями которой является </a:t>
            </a:r>
            <a:r>
              <a:rPr lang="ru-RU" b="1" dirty="0"/>
              <a:t>пластиковая</a:t>
            </a:r>
            <a:r>
              <a:rPr lang="ru-RU" dirty="0"/>
              <a:t> (из композитных материалов) </a:t>
            </a:r>
            <a:r>
              <a:rPr lang="ru-RU" b="1" dirty="0"/>
              <a:t>фильтрующе-поглощающая коробка</a:t>
            </a:r>
            <a:r>
              <a:rPr lang="ru-RU" dirty="0"/>
              <a:t> и панорамная лицевая часть с силиконовым </a:t>
            </a:r>
            <a:r>
              <a:rPr lang="ru-RU" dirty="0" err="1"/>
              <a:t>подмасочником</a:t>
            </a:r>
            <a:r>
              <a:rPr lang="ru-RU" dirty="0"/>
              <a:t> и </a:t>
            </a:r>
            <a:r>
              <a:rPr lang="ru-RU" b="1" dirty="0"/>
              <a:t>двумя переговорными устройствами.</a:t>
            </a:r>
            <a:endParaRPr lang="ru-RU" dirty="0"/>
          </a:p>
        </p:txBody>
      </p:sp>
      <p:pic>
        <p:nvPicPr>
          <p:cNvPr id="5" name="Picture 3" descr="C:\Users\ПК\Desktop\gp_9-s-maskoy-mpg_izod_9f69dc21f609953f5d7c6195c221402c.png">
            <a:extLst>
              <a:ext uri="{FF2B5EF4-FFF2-40B4-BE49-F238E27FC236}">
                <a16:creationId xmlns:a16="http://schemas.microsoft.com/office/drawing/2014/main" id="{B0E72487-56B3-454C-97D3-DCABAEA8ADAB}"/>
              </a:ext>
            </a:extLst>
          </p:cNvPr>
          <p:cNvPicPr>
            <a:picLocks noChangeAspect="1" noChangeArrowheads="1"/>
          </p:cNvPicPr>
          <p:nvPr/>
        </p:nvPicPr>
        <p:blipFill>
          <a:blip r:embed="rId2"/>
          <a:srcRect/>
          <a:stretch>
            <a:fillRect/>
          </a:stretch>
        </p:blipFill>
        <p:spPr bwMode="auto">
          <a:xfrm>
            <a:off x="1139304" y="1939380"/>
            <a:ext cx="3024188" cy="3925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470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1D44CE-C853-4C0C-98A3-ACBA889BEBFA}"/>
              </a:ext>
            </a:extLst>
          </p:cNvPr>
          <p:cNvSpPr>
            <a:spLocks noGrp="1"/>
          </p:cNvSpPr>
          <p:nvPr>
            <p:ph type="title"/>
          </p:nvPr>
        </p:nvSpPr>
        <p:spPr>
          <a:xfrm>
            <a:off x="408668" y="365125"/>
            <a:ext cx="5143046" cy="1325563"/>
          </a:xfrm>
        </p:spPr>
        <p:txBody>
          <a:bodyPr>
            <a:normAutofit/>
          </a:bodyPr>
          <a:lstStyle/>
          <a:p>
            <a:r>
              <a:rPr lang="ru-RU" sz="3600" dirty="0"/>
              <a:t>Гражданский противогаз ГП – 9</a:t>
            </a:r>
          </a:p>
        </p:txBody>
      </p:sp>
      <p:graphicFrame>
        <p:nvGraphicFramePr>
          <p:cNvPr id="4" name="Таблица 3">
            <a:extLst>
              <a:ext uri="{FF2B5EF4-FFF2-40B4-BE49-F238E27FC236}">
                <a16:creationId xmlns:a16="http://schemas.microsoft.com/office/drawing/2014/main" id="{2123B689-C6C2-4084-81C4-9697A5158F0E}"/>
              </a:ext>
            </a:extLst>
          </p:cNvPr>
          <p:cNvGraphicFramePr>
            <a:graphicFrameLocks noGrp="1"/>
          </p:cNvGraphicFramePr>
          <p:nvPr>
            <p:extLst>
              <p:ext uri="{D42A27DB-BD31-4B8C-83A1-F6EECF244321}">
                <p14:modId xmlns:p14="http://schemas.microsoft.com/office/powerpoint/2010/main" val="3727580838"/>
              </p:ext>
            </p:extLst>
          </p:nvPr>
        </p:nvGraphicFramePr>
        <p:xfrm>
          <a:off x="5806395" y="176368"/>
          <a:ext cx="5976937" cy="6505264"/>
        </p:xfrm>
        <a:graphic>
          <a:graphicData uri="http://schemas.openxmlformats.org/drawingml/2006/table">
            <a:tbl>
              <a:tblPr>
                <a:tableStyleId>{69CF1AB2-1976-4502-BF36-3FF5EA218861}</a:tableStyleId>
              </a:tblPr>
              <a:tblGrid>
                <a:gridCol w="2160196">
                  <a:extLst>
                    <a:ext uri="{9D8B030D-6E8A-4147-A177-3AD203B41FA5}">
                      <a16:colId xmlns:a16="http://schemas.microsoft.com/office/drawing/2014/main" val="20000"/>
                    </a:ext>
                  </a:extLst>
                </a:gridCol>
                <a:gridCol w="864168">
                  <a:extLst>
                    <a:ext uri="{9D8B030D-6E8A-4147-A177-3AD203B41FA5}">
                      <a16:colId xmlns:a16="http://schemas.microsoft.com/office/drawing/2014/main" val="20001"/>
                    </a:ext>
                  </a:extLst>
                </a:gridCol>
                <a:gridCol w="1440280">
                  <a:extLst>
                    <a:ext uri="{9D8B030D-6E8A-4147-A177-3AD203B41FA5}">
                      <a16:colId xmlns:a16="http://schemas.microsoft.com/office/drawing/2014/main" val="20002"/>
                    </a:ext>
                  </a:extLst>
                </a:gridCol>
                <a:gridCol w="1512293">
                  <a:extLst>
                    <a:ext uri="{9D8B030D-6E8A-4147-A177-3AD203B41FA5}">
                      <a16:colId xmlns:a16="http://schemas.microsoft.com/office/drawing/2014/main" val="20003"/>
                    </a:ext>
                  </a:extLst>
                </a:gridCol>
              </a:tblGrid>
              <a:tr h="451168">
                <a:tc>
                  <a:txBody>
                    <a:bodyPr/>
                    <a:lstStyle/>
                    <a:p>
                      <a:pPr algn="ctr"/>
                      <a:r>
                        <a:rPr lang="ru-RU" sz="1400" b="1" dirty="0">
                          <a:effectLst/>
                        </a:rPr>
                        <a:t>Наименование показателя</a:t>
                      </a:r>
                      <a:endParaRPr lang="ru-RU" sz="1400" b="1"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Ед. </a:t>
                      </a:r>
                      <a:r>
                        <a:rPr lang="ru-RU" sz="1400" b="1" dirty="0" err="1">
                          <a:effectLst/>
                        </a:rPr>
                        <a:t>зм</a:t>
                      </a:r>
                      <a:r>
                        <a:rPr lang="ru-RU" sz="1400" b="1" dirty="0">
                          <a:effectLst/>
                        </a:rPr>
                        <a:t>.</a:t>
                      </a:r>
                      <a:endParaRPr lang="ru-RU" sz="1400" b="1"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с ФПК ГП-9кБ-Оптим</a:t>
                      </a:r>
                      <a:endParaRPr lang="ru-RU" sz="1400" b="1"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с ФПК ГП-9кБ-Оптим-360</a:t>
                      </a:r>
                      <a:endParaRPr lang="ru-RU" sz="1400" b="1"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00"/>
                  </a:ext>
                </a:extLst>
              </a:tr>
              <a:tr h="293024">
                <a:tc gridSpan="4">
                  <a:txBody>
                    <a:bodyPr/>
                    <a:lstStyle/>
                    <a:p>
                      <a:pPr marL="84138" indent="0"/>
                      <a:r>
                        <a:rPr lang="ru-RU" sz="1400" b="1" dirty="0"/>
                        <a:t>Начальное сопротивление постоянному потоку воздуха, не более</a:t>
                      </a:r>
                      <a:endParaRPr lang="ru-RU" sz="1400" b="1" dirty="0">
                        <a:latin typeface="Arial" panose="020B0604020202020204" pitchFamily="34" charset="0"/>
                        <a:cs typeface="Arial" panose="020B0604020202020204" pitchFamily="34" charset="0"/>
                      </a:endParaRPr>
                    </a:p>
                  </a:txBody>
                  <a:tcPr marL="24465" marR="24465" marT="12224" marB="12224"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451168">
                <a:tc>
                  <a:txBody>
                    <a:bodyPr/>
                    <a:lstStyle/>
                    <a:p>
                      <a:pPr marL="84138" indent="0"/>
                      <a:r>
                        <a:rPr lang="ru-RU" sz="1400" dirty="0"/>
                        <a:t>при расходе воздуха 30 дм</a:t>
                      </a:r>
                      <a:r>
                        <a:rPr lang="ru-RU" sz="1400" baseline="30000" dirty="0"/>
                        <a:t>3</a:t>
                      </a:r>
                      <a:r>
                        <a:rPr lang="ru-RU" sz="1400" dirty="0"/>
                        <a:t> /мин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Па</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136</a:t>
                      </a:r>
                      <a:endParaRPr lang="ru-RU" sz="1400" b="1"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180</a:t>
                      </a:r>
                      <a:endParaRPr lang="ru-RU" sz="1400" b="1"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02"/>
                  </a:ext>
                </a:extLst>
              </a:tr>
              <a:tr h="237808">
                <a:tc gridSpan="4">
                  <a:txBody>
                    <a:bodyPr/>
                    <a:lstStyle/>
                    <a:p>
                      <a:pPr marL="84138" indent="0"/>
                      <a:r>
                        <a:rPr lang="ru-RU" sz="1400" b="1" dirty="0"/>
                        <a:t>Время защитного действия, не менее </a:t>
                      </a:r>
                      <a:endParaRPr lang="ru-RU" sz="1400" b="1" dirty="0">
                        <a:latin typeface="Arial" panose="020B0604020202020204" pitchFamily="34" charset="0"/>
                        <a:cs typeface="Arial" panose="020B0604020202020204" pitchFamily="34" charset="0"/>
                      </a:endParaRPr>
                    </a:p>
                  </a:txBody>
                  <a:tcPr marL="24465" marR="24465" marT="12224" marB="12224" anchor="ct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3"/>
                  </a:ext>
                </a:extLst>
              </a:tr>
              <a:tr h="523564">
                <a:tc>
                  <a:txBody>
                    <a:bodyPr/>
                    <a:lstStyle/>
                    <a:p>
                      <a:pPr marL="84138" indent="0"/>
                      <a:r>
                        <a:rPr lang="ru-RU" sz="1400" dirty="0"/>
                        <a:t>Циклогексан (</a:t>
                      </a:r>
                      <a:r>
                        <a:rPr lang="en-US" sz="1400" dirty="0"/>
                        <a:t>C</a:t>
                      </a:r>
                      <a:r>
                        <a:rPr lang="en-US" sz="1400" baseline="-25000" dirty="0"/>
                        <a:t>6</a:t>
                      </a:r>
                      <a:r>
                        <a:rPr lang="en-US" sz="1400" dirty="0"/>
                        <a:t>H</a:t>
                      </a:r>
                      <a:r>
                        <a:rPr lang="en-US" sz="1400" baseline="-25000" dirty="0"/>
                        <a:t>12</a:t>
                      </a:r>
                      <a:r>
                        <a:rPr lang="en-US" sz="1400" dirty="0"/>
                        <a:t>)</a:t>
                      </a:r>
                      <a:endParaRPr lang="en-US"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70</a:t>
                      </a:r>
                      <a:br>
                        <a:rPr lang="ru-RU" sz="1400" dirty="0">
                          <a:effectLst/>
                        </a:rPr>
                      </a:br>
                      <a:r>
                        <a:rPr lang="ru-RU" sz="1400" dirty="0">
                          <a:effectLst/>
                        </a:rPr>
                        <a:t>(при Со=3,5мг/л)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35</a:t>
                      </a:r>
                      <a:br>
                        <a:rPr lang="ru-RU" sz="1400" dirty="0">
                          <a:effectLst/>
                        </a:rPr>
                      </a:br>
                      <a:r>
                        <a:rPr lang="ru-RU" sz="1400" dirty="0">
                          <a:effectLst/>
                        </a:rPr>
                        <a:t>(при Со=17,5мг/л)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04"/>
                  </a:ext>
                </a:extLst>
              </a:tr>
              <a:tr h="451168">
                <a:tc>
                  <a:txBody>
                    <a:bodyPr/>
                    <a:lstStyle/>
                    <a:p>
                      <a:pPr marL="84138" indent="0"/>
                      <a:r>
                        <a:rPr lang="ru-RU" sz="1400" dirty="0"/>
                        <a:t>Сероводород (</a:t>
                      </a:r>
                      <a:r>
                        <a:rPr lang="en-US" sz="1400" dirty="0"/>
                        <a:t>H</a:t>
                      </a:r>
                      <a:r>
                        <a:rPr lang="en-US" sz="1400" baseline="-25000" dirty="0"/>
                        <a:t>2</a:t>
                      </a:r>
                      <a:r>
                        <a:rPr lang="en-US" sz="1400" dirty="0"/>
                        <a:t>S)</a:t>
                      </a:r>
                      <a:endParaRPr lang="en-US"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80</a:t>
                      </a:r>
                      <a:br>
                        <a:rPr lang="ru-RU" sz="1400" dirty="0">
                          <a:effectLst/>
                        </a:rPr>
                      </a:br>
                      <a:r>
                        <a:rPr lang="ru-RU" sz="1400" dirty="0">
                          <a:effectLst/>
                        </a:rPr>
                        <a:t>(при Со=1,4мг/л)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45</a:t>
                      </a:r>
                      <a:br>
                        <a:rPr lang="ru-RU" sz="1400" dirty="0">
                          <a:effectLst/>
                        </a:rPr>
                      </a:br>
                      <a:r>
                        <a:rPr lang="ru-RU" sz="1400" dirty="0">
                          <a:effectLst/>
                        </a:rPr>
                        <a:t>(при Со=7,1мг/л)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05"/>
                  </a:ext>
                </a:extLst>
              </a:tr>
              <a:tr h="523564">
                <a:tc>
                  <a:txBody>
                    <a:bodyPr/>
                    <a:lstStyle/>
                    <a:p>
                      <a:pPr marL="84138" indent="0"/>
                      <a:r>
                        <a:rPr lang="ru-RU" sz="1400" dirty="0"/>
                        <a:t>Хлор (</a:t>
                      </a:r>
                      <a:r>
                        <a:rPr lang="en-US" sz="1400" dirty="0"/>
                        <a:t>Cl</a:t>
                      </a:r>
                      <a:r>
                        <a:rPr lang="en-US" sz="1400" baseline="-25000" dirty="0"/>
                        <a:t>2</a:t>
                      </a:r>
                      <a:r>
                        <a:rPr lang="en-US" sz="1400" dirty="0"/>
                        <a:t>)</a:t>
                      </a:r>
                      <a:endParaRPr lang="en-US"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80</a:t>
                      </a:r>
                      <a:br>
                        <a:rPr lang="ru-RU" sz="1400" b="1" dirty="0">
                          <a:effectLst/>
                        </a:rPr>
                      </a:br>
                      <a:r>
                        <a:rPr lang="ru-RU" sz="1400" dirty="0">
                          <a:effectLst/>
                        </a:rPr>
                        <a:t>(при Со=3,0мг/л)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30</a:t>
                      </a:r>
                      <a:br>
                        <a:rPr lang="ru-RU" sz="1400" dirty="0">
                          <a:effectLst/>
                        </a:rPr>
                      </a:br>
                      <a:r>
                        <a:rPr lang="ru-RU" sz="1400" dirty="0">
                          <a:effectLst/>
                        </a:rPr>
                        <a:t>(при Со=15,0мг/л)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06"/>
                  </a:ext>
                </a:extLst>
              </a:tr>
              <a:tr h="451168">
                <a:tc>
                  <a:txBody>
                    <a:bodyPr/>
                    <a:lstStyle/>
                    <a:p>
                      <a:pPr marL="84138" indent="0"/>
                      <a:r>
                        <a:rPr lang="ru-RU" sz="1400" dirty="0"/>
                        <a:t>Цианид водорода (</a:t>
                      </a:r>
                      <a:r>
                        <a:rPr lang="en-US" sz="1400" dirty="0"/>
                        <a:t>HCN)</a:t>
                      </a:r>
                      <a:endParaRPr lang="en-US"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30</a:t>
                      </a:r>
                      <a:br>
                        <a:rPr lang="ru-RU" sz="1400" dirty="0">
                          <a:effectLst/>
                        </a:rPr>
                      </a:br>
                      <a:r>
                        <a:rPr lang="ru-RU" sz="1400" dirty="0">
                          <a:effectLst/>
                        </a:rPr>
                        <a:t>(при Со=1,1мг/л)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endParaRPr lang="ru-RU" sz="1800"/>
                    </a:p>
                  </a:txBody>
                  <a:tcPr marL="24465" marR="24465" marT="12224" marB="12224" anchor="ctr"/>
                </a:tc>
                <a:extLst>
                  <a:ext uri="{0D108BD9-81ED-4DB2-BD59-A6C34878D82A}">
                    <a16:rowId xmlns:a16="http://schemas.microsoft.com/office/drawing/2014/main" val="10007"/>
                  </a:ext>
                </a:extLst>
              </a:tr>
              <a:tr h="451168">
                <a:tc>
                  <a:txBody>
                    <a:bodyPr/>
                    <a:lstStyle/>
                    <a:p>
                      <a:pPr marL="84138" indent="0"/>
                      <a:r>
                        <a:rPr lang="ru-RU" sz="1400" dirty="0"/>
                        <a:t>Цианид водорода (</a:t>
                      </a:r>
                      <a:r>
                        <a:rPr lang="en-US" sz="1400" dirty="0"/>
                        <a:t>HCN)</a:t>
                      </a:r>
                      <a:endParaRPr lang="en-US"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18</a:t>
                      </a:r>
                      <a:br>
                        <a:rPr lang="ru-RU" sz="1400" dirty="0">
                          <a:effectLst/>
                        </a:rPr>
                      </a:br>
                      <a:r>
                        <a:rPr lang="ru-RU" sz="1400" dirty="0">
                          <a:effectLst/>
                        </a:rPr>
                        <a:t>(при Со=5,0мг/л)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30</a:t>
                      </a:r>
                      <a:br>
                        <a:rPr lang="ru-RU" sz="1400" dirty="0">
                          <a:effectLst/>
                        </a:rPr>
                      </a:br>
                      <a:r>
                        <a:rPr lang="ru-RU" sz="1400" dirty="0">
                          <a:effectLst/>
                        </a:rPr>
                        <a:t>(при Со=5,6мг/л)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08"/>
                  </a:ext>
                </a:extLst>
              </a:tr>
              <a:tr h="523564">
                <a:tc>
                  <a:txBody>
                    <a:bodyPr/>
                    <a:lstStyle/>
                    <a:p>
                      <a:pPr marL="84138" indent="0"/>
                      <a:r>
                        <a:rPr lang="ru-RU" sz="1400" dirty="0"/>
                        <a:t>Диоксид серы (</a:t>
                      </a:r>
                      <a:r>
                        <a:rPr lang="en-US" sz="1400" dirty="0"/>
                        <a:t>SO</a:t>
                      </a:r>
                      <a:r>
                        <a:rPr lang="en-US" sz="1400" baseline="-25000" dirty="0"/>
                        <a:t>2</a:t>
                      </a:r>
                      <a:r>
                        <a:rPr lang="en-US" sz="1400" dirty="0"/>
                        <a:t>)</a:t>
                      </a:r>
                      <a:endParaRPr lang="en-US"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30</a:t>
                      </a:r>
                      <a:br>
                        <a:rPr lang="ru-RU" sz="1400" dirty="0">
                          <a:effectLst/>
                        </a:rPr>
                      </a:br>
                      <a:r>
                        <a:rPr lang="ru-RU" sz="1400" dirty="0">
                          <a:effectLst/>
                        </a:rPr>
                        <a:t>(при Со=2,7мг/л)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20</a:t>
                      </a:r>
                      <a:br>
                        <a:rPr lang="ru-RU" sz="1400" dirty="0">
                          <a:effectLst/>
                        </a:rPr>
                      </a:br>
                      <a:r>
                        <a:rPr lang="ru-RU" sz="1400" dirty="0">
                          <a:effectLst/>
                        </a:rPr>
                        <a:t>(при Со=13,3мг/л)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09"/>
                  </a:ext>
                </a:extLst>
              </a:tr>
              <a:tr h="451168">
                <a:tc>
                  <a:txBody>
                    <a:bodyPr/>
                    <a:lstStyle/>
                    <a:p>
                      <a:pPr marL="84138" indent="0"/>
                      <a:r>
                        <a:rPr lang="ru-RU" sz="1400" dirty="0"/>
                        <a:t>Аммиак (</a:t>
                      </a:r>
                      <a:r>
                        <a:rPr lang="en-US" sz="1400" dirty="0"/>
                        <a:t>NH</a:t>
                      </a:r>
                      <a:r>
                        <a:rPr lang="en-US" sz="1400" baseline="-25000" dirty="0"/>
                        <a:t>3</a:t>
                      </a:r>
                      <a:r>
                        <a:rPr lang="en-US" sz="1400" dirty="0"/>
                        <a:t>) </a:t>
                      </a:r>
                      <a:endParaRPr lang="en-US"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80</a:t>
                      </a:r>
                      <a:br>
                        <a:rPr lang="ru-RU" sz="1400" dirty="0">
                          <a:effectLst/>
                        </a:rPr>
                      </a:br>
                      <a:r>
                        <a:rPr lang="ru-RU" sz="1400" dirty="0">
                          <a:effectLst/>
                        </a:rPr>
                        <a:t>(при Со=0,7мг/л)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45</a:t>
                      </a:r>
                      <a:br>
                        <a:rPr lang="ru-RU" sz="1400" dirty="0">
                          <a:effectLst/>
                        </a:rPr>
                      </a:br>
                      <a:r>
                        <a:rPr lang="ru-RU" sz="1400" dirty="0">
                          <a:effectLst/>
                        </a:rPr>
                        <a:t>(при Со=3,5мг/л)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10"/>
                  </a:ext>
                </a:extLst>
              </a:tr>
              <a:tr h="523564">
                <a:tc>
                  <a:txBody>
                    <a:bodyPr/>
                    <a:lstStyle/>
                    <a:p>
                      <a:pPr marL="84138" indent="0"/>
                      <a:r>
                        <a:rPr lang="ru-RU" sz="1400" dirty="0"/>
                        <a:t>Пары ртути</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100</a:t>
                      </a:r>
                      <a:br>
                        <a:rPr lang="ru-RU" sz="1400" dirty="0">
                          <a:effectLst/>
                        </a:rPr>
                      </a:br>
                      <a:r>
                        <a:rPr lang="ru-RU" sz="1400" dirty="0">
                          <a:effectLst/>
                        </a:rPr>
                        <a:t>(при Со=13,0мг/л)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endParaRPr lang="ru-RU" sz="1800"/>
                    </a:p>
                  </a:txBody>
                  <a:tcPr marL="24465" marR="24465" marT="12224" marB="12224" anchor="ctr"/>
                </a:tc>
                <a:extLst>
                  <a:ext uri="{0D108BD9-81ED-4DB2-BD59-A6C34878D82A}">
                    <a16:rowId xmlns:a16="http://schemas.microsoft.com/office/drawing/2014/main" val="10011"/>
                  </a:ext>
                </a:extLst>
              </a:tr>
              <a:tr h="451168">
                <a:tc>
                  <a:txBody>
                    <a:bodyPr/>
                    <a:lstStyle/>
                    <a:p>
                      <a:pPr marL="84138" indent="0"/>
                      <a:r>
                        <a:rPr lang="ru-RU" sz="1400" dirty="0"/>
                        <a:t>Хлорциан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dirty="0"/>
                        <a:t>мин</a:t>
                      </a:r>
                      <a:endParaRPr lang="ru-RU" sz="1400" dirty="0">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18</a:t>
                      </a:r>
                      <a:br>
                        <a:rPr lang="ru-RU" sz="1400" dirty="0">
                          <a:effectLst/>
                        </a:rPr>
                      </a:br>
                      <a:r>
                        <a:rPr lang="ru-RU" sz="1400" dirty="0">
                          <a:effectLst/>
                        </a:rPr>
                        <a:t>(при Со=5,0мг/л)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tc>
                  <a:txBody>
                    <a:bodyPr/>
                    <a:lstStyle/>
                    <a:p>
                      <a:pPr algn="ctr"/>
                      <a:r>
                        <a:rPr lang="ru-RU" sz="1400" b="1" dirty="0">
                          <a:effectLst/>
                        </a:rPr>
                        <a:t>25</a:t>
                      </a:r>
                      <a:br>
                        <a:rPr lang="ru-RU" sz="1400" dirty="0">
                          <a:effectLst/>
                        </a:rPr>
                      </a:br>
                      <a:r>
                        <a:rPr lang="ru-RU" sz="1400" dirty="0">
                          <a:effectLst/>
                        </a:rPr>
                        <a:t>(при Со=5,0мг/л)</a:t>
                      </a:r>
                      <a:endParaRPr lang="ru-RU" sz="1400" dirty="0">
                        <a:effectLst/>
                        <a:latin typeface="Arial" panose="020B0604020202020204" pitchFamily="34" charset="0"/>
                        <a:cs typeface="Arial" panose="020B0604020202020204" pitchFamily="34" charset="0"/>
                      </a:endParaRPr>
                    </a:p>
                  </a:txBody>
                  <a:tcPr marL="24465" marR="24465" marT="12224" marB="12224" anchor="ctr"/>
                </a:tc>
                <a:extLst>
                  <a:ext uri="{0D108BD9-81ED-4DB2-BD59-A6C34878D82A}">
                    <a16:rowId xmlns:a16="http://schemas.microsoft.com/office/drawing/2014/main" val="10012"/>
                  </a:ext>
                </a:extLst>
              </a:tr>
            </a:tbl>
          </a:graphicData>
        </a:graphic>
      </p:graphicFrame>
      <p:pic>
        <p:nvPicPr>
          <p:cNvPr id="5" name="Picture 3" descr="C:\Users\ПК\Desktop\gp_9-s-maskoy-mpg_izod_9f69dc21f609953f5d7c6195c221402c.png">
            <a:extLst>
              <a:ext uri="{FF2B5EF4-FFF2-40B4-BE49-F238E27FC236}">
                <a16:creationId xmlns:a16="http://schemas.microsoft.com/office/drawing/2014/main" id="{B0E72487-56B3-454C-97D3-DCABAEA8ADAB}"/>
              </a:ext>
            </a:extLst>
          </p:cNvPr>
          <p:cNvPicPr>
            <a:picLocks noChangeAspect="1" noChangeArrowheads="1"/>
          </p:cNvPicPr>
          <p:nvPr/>
        </p:nvPicPr>
        <p:blipFill>
          <a:blip r:embed="rId2"/>
          <a:srcRect/>
          <a:stretch>
            <a:fillRect/>
          </a:stretch>
        </p:blipFill>
        <p:spPr bwMode="auto">
          <a:xfrm>
            <a:off x="1142773" y="1937430"/>
            <a:ext cx="3024188" cy="39258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3823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E28017-3EAB-44E7-9C4A-073CEBD0BF51}"/>
              </a:ext>
            </a:extLst>
          </p:cNvPr>
          <p:cNvSpPr>
            <a:spLocks noGrp="1"/>
          </p:cNvSpPr>
          <p:nvPr>
            <p:ph type="title"/>
          </p:nvPr>
        </p:nvSpPr>
        <p:spPr>
          <a:xfrm>
            <a:off x="619329" y="511810"/>
            <a:ext cx="11275484" cy="885825"/>
          </a:xfrm>
        </p:spPr>
        <p:txBody>
          <a:bodyPr>
            <a:normAutofit/>
          </a:bodyPr>
          <a:lstStyle/>
          <a:p>
            <a:r>
              <a:rPr lang="ru-RU" dirty="0"/>
              <a:t>Гражданский противогаз ГП – 10 (МПФ-2 ГП-10к) </a:t>
            </a:r>
          </a:p>
        </p:txBody>
      </p:sp>
      <p:sp>
        <p:nvSpPr>
          <p:cNvPr id="3" name="Объект 2">
            <a:extLst>
              <a:ext uri="{FF2B5EF4-FFF2-40B4-BE49-F238E27FC236}">
                <a16:creationId xmlns:a16="http://schemas.microsoft.com/office/drawing/2014/main" id="{4ACE42B8-825D-4F85-96C6-9EDF60246EB2}"/>
              </a:ext>
            </a:extLst>
          </p:cNvPr>
          <p:cNvSpPr>
            <a:spLocks noGrp="1"/>
          </p:cNvSpPr>
          <p:nvPr>
            <p:ph idx="1"/>
          </p:nvPr>
        </p:nvSpPr>
        <p:spPr>
          <a:xfrm>
            <a:off x="838200" y="2141537"/>
            <a:ext cx="4831080" cy="4351338"/>
          </a:xfrm>
        </p:spPr>
        <p:txBody>
          <a:bodyPr/>
          <a:lstStyle/>
          <a:p>
            <a:r>
              <a:rPr lang="ru-RU" dirty="0"/>
              <a:t>Не запотевает</a:t>
            </a:r>
          </a:p>
          <a:p>
            <a:r>
              <a:rPr lang="ru-RU" dirty="0"/>
              <a:t>Не замерзает в течение 2 ч при температуре воздуха -40°С и скорости ветра 3 м/с.</a:t>
            </a:r>
            <a:br>
              <a:rPr lang="ru-RU" dirty="0"/>
            </a:br>
            <a:endParaRPr lang="ru-RU" dirty="0"/>
          </a:p>
        </p:txBody>
      </p:sp>
      <p:pic>
        <p:nvPicPr>
          <p:cNvPr id="4" name="Picture 4" descr="C:\Users\ПК\Desktop\1390899669_gp-10.jpg">
            <a:extLst>
              <a:ext uri="{FF2B5EF4-FFF2-40B4-BE49-F238E27FC236}">
                <a16:creationId xmlns:a16="http://schemas.microsoft.com/office/drawing/2014/main" id="{ABF6D6BD-A9DB-4AAA-A51B-FE1660D23D45}"/>
              </a:ext>
            </a:extLst>
          </p:cNvPr>
          <p:cNvPicPr>
            <a:picLocks noChangeAspect="1" noChangeArrowheads="1"/>
          </p:cNvPicPr>
          <p:nvPr/>
        </p:nvPicPr>
        <p:blipFill rotWithShape="1">
          <a:blip r:embed="rId2"/>
          <a:srcRect r="9015"/>
          <a:stretch/>
        </p:blipFill>
        <p:spPr bwMode="auto">
          <a:xfrm>
            <a:off x="6751955" y="2025015"/>
            <a:ext cx="3349625" cy="4321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4644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712284-8061-401F-906B-B2BD527114A0}"/>
              </a:ext>
            </a:extLst>
          </p:cNvPr>
          <p:cNvSpPr>
            <a:spLocks noGrp="1"/>
          </p:cNvSpPr>
          <p:nvPr>
            <p:ph type="title"/>
          </p:nvPr>
        </p:nvSpPr>
        <p:spPr>
          <a:xfrm>
            <a:off x="648513" y="510534"/>
            <a:ext cx="11275484" cy="885825"/>
          </a:xfrm>
        </p:spPr>
        <p:txBody>
          <a:bodyPr/>
          <a:lstStyle/>
          <a:p>
            <a:r>
              <a:rPr lang="ru-RU" dirty="0"/>
              <a:t>ГП-15 (ГП-15В) </a:t>
            </a:r>
            <a:endParaRPr lang="ru-RU" sz="2800" dirty="0"/>
          </a:p>
        </p:txBody>
      </p:sp>
      <p:sp>
        <p:nvSpPr>
          <p:cNvPr id="3" name="Объект 2">
            <a:extLst>
              <a:ext uri="{FF2B5EF4-FFF2-40B4-BE49-F238E27FC236}">
                <a16:creationId xmlns:a16="http://schemas.microsoft.com/office/drawing/2014/main" id="{C930DAAA-DFE3-4DBC-934F-C69487A299BA}"/>
              </a:ext>
            </a:extLst>
          </p:cNvPr>
          <p:cNvSpPr>
            <a:spLocks noGrp="1"/>
          </p:cNvSpPr>
          <p:nvPr>
            <p:ph idx="1"/>
          </p:nvPr>
        </p:nvSpPr>
        <p:spPr>
          <a:xfrm>
            <a:off x="838200" y="1825625"/>
            <a:ext cx="6873240" cy="4351338"/>
          </a:xfrm>
        </p:spPr>
        <p:txBody>
          <a:bodyPr>
            <a:normAutofit fontScale="92500" lnSpcReduction="10000"/>
          </a:bodyPr>
          <a:lstStyle/>
          <a:p>
            <a:pPr marL="0" indent="0">
              <a:buNone/>
            </a:pPr>
            <a:r>
              <a:rPr lang="ru-RU" altLang="ru-RU" sz="2800" b="1" dirty="0">
                <a:latin typeface="Arial" panose="020B0604020202020204" pitchFamily="34" charset="0"/>
              </a:rPr>
              <a:t>Назначение: </a:t>
            </a:r>
            <a:r>
              <a:rPr lang="ru-RU" altLang="ru-RU" sz="2800" dirty="0">
                <a:latin typeface="Arial" panose="020B0604020202020204" pitchFamily="34" charset="0"/>
              </a:rPr>
              <a:t>Противогаз фильтрующий ГП-15 (ГП-15В) предназначен для защиты лица, глаз и органов дыхания личного состава аварийно-спасательных формирований МЧС и населения, а так же промышленного персонала от отравляющих веществ (ОВ),  опасных биологических веществ (ОБВ), радиоактивных веществ (РВ), аварийных химически опасных веществ (АХОВ) в условиях чрезвычайных ситуаций.</a:t>
            </a:r>
          </a:p>
        </p:txBody>
      </p:sp>
      <p:pic>
        <p:nvPicPr>
          <p:cNvPr id="4" name="Picture 3" descr="gp-15">
            <a:extLst>
              <a:ext uri="{FF2B5EF4-FFF2-40B4-BE49-F238E27FC236}">
                <a16:creationId xmlns:a16="http://schemas.microsoft.com/office/drawing/2014/main" id="{804DBBE6-B950-43C0-ADBA-2A8DD358CC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1516" y="1238513"/>
            <a:ext cx="2478404" cy="2460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gp15-2-s">
            <a:extLst>
              <a:ext uri="{FF2B5EF4-FFF2-40B4-BE49-F238E27FC236}">
                <a16:creationId xmlns:a16="http://schemas.microsoft.com/office/drawing/2014/main" id="{41A3B659-E8B3-423D-ACD6-7064E66FC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1516" y="3698559"/>
            <a:ext cx="2478404" cy="2478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719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543032-90E2-B26F-044F-E134ED2F9116}"/>
              </a:ext>
            </a:extLst>
          </p:cNvPr>
          <p:cNvSpPr>
            <a:spLocks noGrp="1"/>
          </p:cNvSpPr>
          <p:nvPr>
            <p:ph type="title"/>
          </p:nvPr>
        </p:nvSpPr>
        <p:spPr>
          <a:xfrm>
            <a:off x="609601" y="633412"/>
            <a:ext cx="11275484" cy="885825"/>
          </a:xfrm>
        </p:spPr>
        <p:txBody>
          <a:bodyPr/>
          <a:lstStyle/>
          <a:p>
            <a:r>
              <a:rPr lang="ru-RU" dirty="0"/>
              <a:t>Защитные инженерные сооружения ГО предназначены для защиты от:</a:t>
            </a:r>
            <a:br>
              <a:rPr lang="ru-RU" dirty="0"/>
            </a:br>
            <a:endParaRPr lang="ru-RU" dirty="0"/>
          </a:p>
        </p:txBody>
      </p:sp>
      <p:sp>
        <p:nvSpPr>
          <p:cNvPr id="3" name="Объект 2">
            <a:extLst>
              <a:ext uri="{FF2B5EF4-FFF2-40B4-BE49-F238E27FC236}">
                <a16:creationId xmlns:a16="http://schemas.microsoft.com/office/drawing/2014/main" id="{77F905CE-42CC-382F-6F8C-784013011AB9}"/>
              </a:ext>
            </a:extLst>
          </p:cNvPr>
          <p:cNvSpPr>
            <a:spLocks noGrp="1"/>
          </p:cNvSpPr>
          <p:nvPr>
            <p:ph idx="1"/>
          </p:nvPr>
        </p:nvSpPr>
        <p:spPr>
          <a:xfrm>
            <a:off x="609601" y="1431327"/>
            <a:ext cx="11275484" cy="5048250"/>
          </a:xfrm>
        </p:spPr>
        <p:txBody>
          <a:bodyPr/>
          <a:lstStyle/>
          <a:p>
            <a:pPr indent="269875" algn="l">
              <a:defRPr/>
            </a:pPr>
            <a:r>
              <a:rPr lang="en-US" sz="2800" b="1" dirty="0">
                <a:solidFill>
                  <a:srgbClr val="0C0476"/>
                </a:solidFill>
                <a:cs typeface="+mn-cs"/>
              </a:rPr>
              <a:t>- </a:t>
            </a:r>
            <a:r>
              <a:rPr lang="en-US" sz="2400" b="1" dirty="0" err="1">
                <a:solidFill>
                  <a:srgbClr val="0C0476"/>
                </a:solidFill>
                <a:cs typeface="+mn-cs"/>
              </a:rPr>
              <a:t>ядерного</a:t>
            </a:r>
            <a:r>
              <a:rPr lang="en-US" sz="2400" b="1" dirty="0">
                <a:solidFill>
                  <a:srgbClr val="0C0476"/>
                </a:solidFill>
                <a:cs typeface="+mn-cs"/>
              </a:rPr>
              <a:t> </a:t>
            </a:r>
            <a:r>
              <a:rPr lang="en-US" sz="2400" b="1" dirty="0" err="1">
                <a:solidFill>
                  <a:srgbClr val="0C0476"/>
                </a:solidFill>
                <a:cs typeface="+mn-cs"/>
              </a:rPr>
              <a:t>оружия</a:t>
            </a:r>
            <a:r>
              <a:rPr lang="en-US" sz="2400" b="1" dirty="0">
                <a:solidFill>
                  <a:srgbClr val="0C0476"/>
                </a:solidFill>
                <a:cs typeface="+mn-cs"/>
              </a:rPr>
              <a:t> (</a:t>
            </a:r>
            <a:r>
              <a:rPr lang="en-US" sz="2400" b="1" dirty="0" err="1">
                <a:solidFill>
                  <a:srgbClr val="0C0476"/>
                </a:solidFill>
                <a:cs typeface="+mn-cs"/>
              </a:rPr>
              <a:t>без</a:t>
            </a:r>
            <a:r>
              <a:rPr lang="en-US" sz="2400" b="1" dirty="0">
                <a:solidFill>
                  <a:srgbClr val="0C0476"/>
                </a:solidFill>
                <a:cs typeface="+mn-cs"/>
              </a:rPr>
              <a:t> </a:t>
            </a:r>
            <a:r>
              <a:rPr lang="en-US" sz="2400" b="1" dirty="0" err="1">
                <a:solidFill>
                  <a:srgbClr val="0C0476"/>
                </a:solidFill>
                <a:cs typeface="+mn-cs"/>
              </a:rPr>
              <a:t>учета</a:t>
            </a:r>
            <a:r>
              <a:rPr lang="en-US" sz="2400" b="1" dirty="0">
                <a:solidFill>
                  <a:srgbClr val="0C0476"/>
                </a:solidFill>
                <a:cs typeface="+mn-cs"/>
              </a:rPr>
              <a:t> </a:t>
            </a:r>
            <a:r>
              <a:rPr lang="en-US" sz="2400" b="1" dirty="0" err="1">
                <a:solidFill>
                  <a:srgbClr val="0C0476"/>
                </a:solidFill>
                <a:cs typeface="+mn-cs"/>
              </a:rPr>
              <a:t>прямого</a:t>
            </a:r>
            <a:r>
              <a:rPr lang="en-US" sz="2400" b="1" dirty="0">
                <a:solidFill>
                  <a:srgbClr val="0C0476"/>
                </a:solidFill>
                <a:cs typeface="+mn-cs"/>
              </a:rPr>
              <a:t> </a:t>
            </a:r>
            <a:r>
              <a:rPr lang="en-US" sz="2400" b="1" dirty="0" err="1">
                <a:solidFill>
                  <a:srgbClr val="0C0476"/>
                </a:solidFill>
                <a:cs typeface="+mn-cs"/>
              </a:rPr>
              <a:t>попадания</a:t>
            </a:r>
            <a:r>
              <a:rPr lang="en-US" sz="2400" b="1" dirty="0">
                <a:solidFill>
                  <a:srgbClr val="0C0476"/>
                </a:solidFill>
                <a:cs typeface="+mn-cs"/>
              </a:rPr>
              <a:t>);</a:t>
            </a:r>
          </a:p>
          <a:p>
            <a:pPr indent="269875" algn="l">
              <a:defRPr/>
            </a:pPr>
            <a:r>
              <a:rPr lang="en-US" sz="2400" b="1" dirty="0">
                <a:solidFill>
                  <a:srgbClr val="0C0476"/>
                </a:solidFill>
                <a:cs typeface="+mn-cs"/>
              </a:rPr>
              <a:t>- </a:t>
            </a:r>
            <a:r>
              <a:rPr lang="en-US" sz="2400" b="1" dirty="0" err="1">
                <a:solidFill>
                  <a:srgbClr val="0C0476"/>
                </a:solidFill>
                <a:cs typeface="+mn-cs"/>
              </a:rPr>
              <a:t>бактериальных</a:t>
            </a:r>
            <a:r>
              <a:rPr lang="en-US" sz="2400" b="1" dirty="0">
                <a:solidFill>
                  <a:srgbClr val="0C0476"/>
                </a:solidFill>
                <a:cs typeface="+mn-cs"/>
              </a:rPr>
              <a:t> (</a:t>
            </a:r>
            <a:r>
              <a:rPr lang="en-US" sz="2400" b="1" dirty="0" err="1">
                <a:solidFill>
                  <a:srgbClr val="0C0476"/>
                </a:solidFill>
                <a:cs typeface="+mn-cs"/>
              </a:rPr>
              <a:t>биологических</a:t>
            </a:r>
            <a:r>
              <a:rPr lang="en-US" sz="2400" b="1" dirty="0">
                <a:solidFill>
                  <a:srgbClr val="0C0476"/>
                </a:solidFill>
                <a:cs typeface="+mn-cs"/>
              </a:rPr>
              <a:t>) </a:t>
            </a:r>
            <a:r>
              <a:rPr lang="en-US" sz="2400" b="1" dirty="0" err="1">
                <a:solidFill>
                  <a:srgbClr val="0C0476"/>
                </a:solidFill>
                <a:cs typeface="+mn-cs"/>
              </a:rPr>
              <a:t>средств</a:t>
            </a:r>
            <a:r>
              <a:rPr lang="en-US" sz="2400" b="1" dirty="0">
                <a:solidFill>
                  <a:srgbClr val="0C0476"/>
                </a:solidFill>
                <a:cs typeface="+mn-cs"/>
              </a:rPr>
              <a:t>;</a:t>
            </a:r>
          </a:p>
          <a:p>
            <a:pPr indent="269875" algn="l">
              <a:defRPr/>
            </a:pPr>
            <a:r>
              <a:rPr lang="en-US" sz="2400" b="1" dirty="0">
                <a:solidFill>
                  <a:srgbClr val="0C0476"/>
                </a:solidFill>
                <a:cs typeface="+mn-cs"/>
              </a:rPr>
              <a:t>-</a:t>
            </a:r>
            <a:r>
              <a:rPr lang="ru-RU" sz="2400" b="1" dirty="0">
                <a:solidFill>
                  <a:srgbClr val="0C0476"/>
                </a:solidFill>
                <a:cs typeface="+mn-cs"/>
              </a:rPr>
              <a:t> </a:t>
            </a:r>
            <a:r>
              <a:rPr lang="en-US" sz="2400" b="1" dirty="0" err="1">
                <a:solidFill>
                  <a:srgbClr val="0C0476"/>
                </a:solidFill>
                <a:cs typeface="+mn-cs"/>
              </a:rPr>
              <a:t>отравляющих</a:t>
            </a:r>
            <a:r>
              <a:rPr lang="en-US" sz="2400" b="1" dirty="0">
                <a:solidFill>
                  <a:srgbClr val="0C0476"/>
                </a:solidFill>
                <a:cs typeface="+mn-cs"/>
              </a:rPr>
              <a:t> </a:t>
            </a:r>
            <a:r>
              <a:rPr lang="en-US" sz="2400" b="1" dirty="0" err="1">
                <a:solidFill>
                  <a:srgbClr val="0C0476"/>
                </a:solidFill>
                <a:cs typeface="+mn-cs"/>
              </a:rPr>
              <a:t>веществ</a:t>
            </a:r>
            <a:r>
              <a:rPr lang="ru-RU" sz="2400" b="1" dirty="0">
                <a:solidFill>
                  <a:srgbClr val="0C0476"/>
                </a:solidFill>
                <a:cs typeface="+mn-cs"/>
              </a:rPr>
              <a:t>;</a:t>
            </a:r>
            <a:r>
              <a:rPr lang="en-US" sz="2400" b="1" dirty="0">
                <a:solidFill>
                  <a:srgbClr val="0C0476"/>
                </a:solidFill>
                <a:cs typeface="+mn-cs"/>
              </a:rPr>
              <a:t> </a:t>
            </a:r>
          </a:p>
          <a:p>
            <a:pPr indent="269875" algn="l">
              <a:defRPr/>
            </a:pPr>
            <a:r>
              <a:rPr lang="en-US" sz="2400" b="1" dirty="0">
                <a:solidFill>
                  <a:srgbClr val="0C0476"/>
                </a:solidFill>
                <a:cs typeface="+mn-cs"/>
              </a:rPr>
              <a:t>- </a:t>
            </a:r>
            <a:r>
              <a:rPr lang="en-US" sz="2400" b="1" dirty="0" err="1">
                <a:solidFill>
                  <a:srgbClr val="0C0476"/>
                </a:solidFill>
                <a:cs typeface="+mn-cs"/>
              </a:rPr>
              <a:t>катастрофического</a:t>
            </a:r>
            <a:r>
              <a:rPr lang="en-US" sz="2400" b="1" dirty="0">
                <a:solidFill>
                  <a:srgbClr val="0C0476"/>
                </a:solidFill>
                <a:cs typeface="+mn-cs"/>
              </a:rPr>
              <a:t> </a:t>
            </a:r>
            <a:r>
              <a:rPr lang="en-US" sz="2400" b="1" dirty="0" err="1">
                <a:solidFill>
                  <a:srgbClr val="0C0476"/>
                </a:solidFill>
                <a:cs typeface="+mn-cs"/>
              </a:rPr>
              <a:t>затопления</a:t>
            </a:r>
            <a:r>
              <a:rPr lang="ru-RU" sz="2400" b="1" dirty="0">
                <a:solidFill>
                  <a:srgbClr val="0C0476"/>
                </a:solidFill>
                <a:cs typeface="+mn-cs"/>
              </a:rPr>
              <a:t>;</a:t>
            </a:r>
            <a:endParaRPr lang="en-US" sz="2400" b="1" dirty="0">
              <a:solidFill>
                <a:srgbClr val="0C0476"/>
              </a:solidFill>
              <a:cs typeface="+mn-cs"/>
            </a:endParaRPr>
          </a:p>
          <a:p>
            <a:pPr indent="269875" algn="l">
              <a:defRPr/>
            </a:pPr>
            <a:r>
              <a:rPr lang="en-US" sz="2400" b="1" dirty="0">
                <a:solidFill>
                  <a:srgbClr val="0C0476"/>
                </a:solidFill>
                <a:cs typeface="+mn-cs"/>
              </a:rPr>
              <a:t>- </a:t>
            </a:r>
            <a:r>
              <a:rPr lang="en-US" sz="2400" b="1" dirty="0" err="1">
                <a:solidFill>
                  <a:srgbClr val="0C0476"/>
                </a:solidFill>
                <a:cs typeface="+mn-cs"/>
              </a:rPr>
              <a:t>аварийно</a:t>
            </a:r>
            <a:r>
              <a:rPr lang="ru-RU" sz="2400" b="1" dirty="0">
                <a:solidFill>
                  <a:srgbClr val="0C0476"/>
                </a:solidFill>
                <a:cs typeface="+mn-cs"/>
              </a:rPr>
              <a:t>-</a:t>
            </a:r>
            <a:r>
              <a:rPr lang="en-US" sz="2400" b="1" dirty="0" err="1">
                <a:solidFill>
                  <a:srgbClr val="0C0476"/>
                </a:solidFill>
                <a:cs typeface="+mn-cs"/>
              </a:rPr>
              <a:t>химических</a:t>
            </a:r>
            <a:r>
              <a:rPr lang="en-US" sz="2400" b="1" dirty="0">
                <a:solidFill>
                  <a:srgbClr val="0C0476"/>
                </a:solidFill>
                <a:cs typeface="+mn-cs"/>
              </a:rPr>
              <a:t> </a:t>
            </a:r>
            <a:r>
              <a:rPr lang="en-US" sz="2400" b="1" dirty="0" err="1">
                <a:solidFill>
                  <a:srgbClr val="0C0476"/>
                </a:solidFill>
                <a:cs typeface="+mn-cs"/>
              </a:rPr>
              <a:t>отравляющих</a:t>
            </a:r>
            <a:r>
              <a:rPr lang="en-US" sz="2400" b="1" dirty="0">
                <a:solidFill>
                  <a:srgbClr val="0C0476"/>
                </a:solidFill>
                <a:cs typeface="+mn-cs"/>
              </a:rPr>
              <a:t> </a:t>
            </a:r>
            <a:r>
              <a:rPr lang="en-US" sz="2400" b="1" dirty="0" err="1">
                <a:solidFill>
                  <a:srgbClr val="0C0476"/>
                </a:solidFill>
                <a:cs typeface="+mn-cs"/>
              </a:rPr>
              <a:t>веществ</a:t>
            </a:r>
            <a:r>
              <a:rPr lang="ru-RU" sz="2400" b="1" dirty="0">
                <a:solidFill>
                  <a:srgbClr val="0C0476"/>
                </a:solidFill>
                <a:cs typeface="+mn-cs"/>
              </a:rPr>
              <a:t>;</a:t>
            </a:r>
            <a:r>
              <a:rPr lang="en-US" sz="2400" b="1" dirty="0">
                <a:solidFill>
                  <a:srgbClr val="0C0476"/>
                </a:solidFill>
                <a:cs typeface="+mn-cs"/>
              </a:rPr>
              <a:t> </a:t>
            </a:r>
          </a:p>
          <a:p>
            <a:pPr marL="446088" indent="-176213" algn="l">
              <a:defRPr/>
            </a:pPr>
            <a:r>
              <a:rPr lang="en-US" sz="2400" b="1" dirty="0">
                <a:solidFill>
                  <a:srgbClr val="0C0476"/>
                </a:solidFill>
                <a:cs typeface="+mn-cs"/>
              </a:rPr>
              <a:t>- </a:t>
            </a:r>
            <a:r>
              <a:rPr lang="en-US" sz="2400" b="1" dirty="0" err="1">
                <a:solidFill>
                  <a:srgbClr val="0C0476"/>
                </a:solidFill>
                <a:cs typeface="+mn-cs"/>
              </a:rPr>
              <a:t>радиоактивных</a:t>
            </a:r>
            <a:r>
              <a:rPr lang="en-US" sz="2400" b="1" dirty="0">
                <a:solidFill>
                  <a:srgbClr val="0C0476"/>
                </a:solidFill>
                <a:cs typeface="+mn-cs"/>
              </a:rPr>
              <a:t> </a:t>
            </a:r>
            <a:r>
              <a:rPr lang="en-US" sz="2400" b="1" dirty="0" err="1">
                <a:solidFill>
                  <a:srgbClr val="0C0476"/>
                </a:solidFill>
                <a:cs typeface="+mn-cs"/>
              </a:rPr>
              <a:t>продуктов</a:t>
            </a:r>
            <a:r>
              <a:rPr lang="en-US" sz="2400" b="1" dirty="0">
                <a:solidFill>
                  <a:srgbClr val="0C0476"/>
                </a:solidFill>
                <a:cs typeface="+mn-cs"/>
              </a:rPr>
              <a:t> </a:t>
            </a:r>
            <a:r>
              <a:rPr lang="en-US" sz="2400" b="1" dirty="0" err="1">
                <a:solidFill>
                  <a:srgbClr val="0C0476"/>
                </a:solidFill>
                <a:cs typeface="+mn-cs"/>
              </a:rPr>
              <a:t>при</a:t>
            </a:r>
            <a:r>
              <a:rPr lang="en-US" sz="2400" b="1" dirty="0">
                <a:solidFill>
                  <a:srgbClr val="0C0476"/>
                </a:solidFill>
                <a:cs typeface="+mn-cs"/>
              </a:rPr>
              <a:t> </a:t>
            </a:r>
            <a:r>
              <a:rPr lang="en-US" sz="2400" b="1" dirty="0" err="1">
                <a:solidFill>
                  <a:srgbClr val="0C0476"/>
                </a:solidFill>
                <a:cs typeface="+mn-cs"/>
              </a:rPr>
              <a:t>разрушении</a:t>
            </a:r>
            <a:r>
              <a:rPr lang="en-US" sz="2400" b="1" dirty="0">
                <a:solidFill>
                  <a:srgbClr val="0C0476"/>
                </a:solidFill>
                <a:cs typeface="+mn-cs"/>
              </a:rPr>
              <a:t> </a:t>
            </a:r>
            <a:r>
              <a:rPr lang="en-US" sz="2400" b="1" dirty="0" err="1">
                <a:solidFill>
                  <a:srgbClr val="0C0476"/>
                </a:solidFill>
                <a:cs typeface="+mn-cs"/>
              </a:rPr>
              <a:t>ядерных</a:t>
            </a:r>
            <a:r>
              <a:rPr lang="en-US" sz="2400" b="1" dirty="0">
                <a:solidFill>
                  <a:srgbClr val="0C0476"/>
                </a:solidFill>
                <a:cs typeface="+mn-cs"/>
              </a:rPr>
              <a:t> </a:t>
            </a:r>
            <a:r>
              <a:rPr lang="en-US" sz="2400" b="1" dirty="0" err="1">
                <a:solidFill>
                  <a:srgbClr val="0C0476"/>
                </a:solidFill>
                <a:cs typeface="+mn-cs"/>
              </a:rPr>
              <a:t>энергоустановок</a:t>
            </a:r>
            <a:r>
              <a:rPr lang="ru-RU" sz="2400" b="1" dirty="0">
                <a:solidFill>
                  <a:srgbClr val="0C0476"/>
                </a:solidFill>
                <a:cs typeface="+mn-cs"/>
              </a:rPr>
              <a:t>;</a:t>
            </a:r>
            <a:r>
              <a:rPr lang="en-US" sz="2400" b="1" dirty="0">
                <a:solidFill>
                  <a:srgbClr val="0C0476"/>
                </a:solidFill>
                <a:cs typeface="+mn-cs"/>
              </a:rPr>
              <a:t> </a:t>
            </a:r>
          </a:p>
          <a:p>
            <a:pPr indent="269875" algn="l">
              <a:defRPr/>
            </a:pPr>
            <a:r>
              <a:rPr lang="en-US" sz="2400" b="1" dirty="0">
                <a:solidFill>
                  <a:srgbClr val="0C0476"/>
                </a:solidFill>
                <a:cs typeface="+mn-cs"/>
              </a:rPr>
              <a:t>- </a:t>
            </a:r>
            <a:r>
              <a:rPr lang="en-US" sz="2400" b="1" dirty="0" err="1">
                <a:solidFill>
                  <a:srgbClr val="0C0476"/>
                </a:solidFill>
                <a:cs typeface="+mn-cs"/>
              </a:rPr>
              <a:t>высоких</a:t>
            </a:r>
            <a:r>
              <a:rPr lang="en-US" sz="2400" b="1" dirty="0">
                <a:solidFill>
                  <a:srgbClr val="0C0476"/>
                </a:solidFill>
                <a:cs typeface="+mn-cs"/>
              </a:rPr>
              <a:t> </a:t>
            </a:r>
            <a:r>
              <a:rPr lang="en-US" sz="2400" b="1" dirty="0" err="1">
                <a:solidFill>
                  <a:srgbClr val="0C0476"/>
                </a:solidFill>
                <a:cs typeface="+mn-cs"/>
              </a:rPr>
              <a:t>температур</a:t>
            </a:r>
            <a:r>
              <a:rPr lang="en-US" sz="2400" b="1" dirty="0">
                <a:solidFill>
                  <a:srgbClr val="0C0476"/>
                </a:solidFill>
                <a:cs typeface="+mn-cs"/>
              </a:rPr>
              <a:t> </a:t>
            </a:r>
            <a:r>
              <a:rPr lang="en-US" sz="2400" b="1" dirty="0" err="1">
                <a:solidFill>
                  <a:srgbClr val="0C0476"/>
                </a:solidFill>
                <a:cs typeface="+mn-cs"/>
              </a:rPr>
              <a:t>и</a:t>
            </a:r>
            <a:r>
              <a:rPr lang="en-US" sz="2400" b="1" dirty="0">
                <a:solidFill>
                  <a:srgbClr val="0C0476"/>
                </a:solidFill>
                <a:cs typeface="+mn-cs"/>
              </a:rPr>
              <a:t> </a:t>
            </a:r>
            <a:r>
              <a:rPr lang="en-US" sz="2400" b="1" dirty="0" err="1">
                <a:solidFill>
                  <a:srgbClr val="0C0476"/>
                </a:solidFill>
                <a:cs typeface="+mn-cs"/>
              </a:rPr>
              <a:t>продуктов</a:t>
            </a:r>
            <a:r>
              <a:rPr lang="en-US" sz="2400" b="1" dirty="0">
                <a:solidFill>
                  <a:srgbClr val="0C0476"/>
                </a:solidFill>
                <a:cs typeface="+mn-cs"/>
              </a:rPr>
              <a:t> </a:t>
            </a:r>
            <a:r>
              <a:rPr lang="en-US" sz="2400" b="1" dirty="0" err="1">
                <a:solidFill>
                  <a:srgbClr val="0C0476"/>
                </a:solidFill>
                <a:cs typeface="+mn-cs"/>
              </a:rPr>
              <a:t>горения</a:t>
            </a:r>
            <a:r>
              <a:rPr lang="en-US" sz="2400" b="1" dirty="0">
                <a:solidFill>
                  <a:srgbClr val="0C0476"/>
                </a:solidFill>
                <a:cs typeface="+mn-cs"/>
              </a:rPr>
              <a:t> </a:t>
            </a:r>
            <a:r>
              <a:rPr lang="en-US" sz="2400" b="1" dirty="0" err="1">
                <a:solidFill>
                  <a:srgbClr val="0C0476"/>
                </a:solidFill>
                <a:cs typeface="+mn-cs"/>
              </a:rPr>
              <a:t>при</a:t>
            </a:r>
            <a:r>
              <a:rPr lang="en-US" sz="2400" b="1" dirty="0">
                <a:solidFill>
                  <a:srgbClr val="0C0476"/>
                </a:solidFill>
                <a:cs typeface="+mn-cs"/>
              </a:rPr>
              <a:t> </a:t>
            </a:r>
            <a:r>
              <a:rPr lang="en-US" sz="2400" b="1" dirty="0" err="1">
                <a:solidFill>
                  <a:srgbClr val="0C0476"/>
                </a:solidFill>
                <a:cs typeface="+mn-cs"/>
              </a:rPr>
              <a:t>пожарах</a:t>
            </a:r>
            <a:r>
              <a:rPr lang="ru-RU" sz="2400" b="1" dirty="0">
                <a:solidFill>
                  <a:srgbClr val="0C0476"/>
                </a:solidFill>
                <a:cs typeface="+mn-cs"/>
              </a:rPr>
              <a:t>.</a:t>
            </a:r>
            <a:endParaRPr lang="en-US" sz="2400" b="1" dirty="0">
              <a:solidFill>
                <a:srgbClr val="0C0476"/>
              </a:solidFill>
              <a:cs typeface="+mn-cs"/>
            </a:endParaRPr>
          </a:p>
          <a:p>
            <a:endParaRPr lang="ru-RU" dirty="0"/>
          </a:p>
        </p:txBody>
      </p:sp>
    </p:spTree>
    <p:extLst>
      <p:ext uri="{BB962C8B-B14F-4D97-AF65-F5344CB8AC3E}">
        <p14:creationId xmlns:p14="http://schemas.microsoft.com/office/powerpoint/2010/main" val="785787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A51F26-173D-4B5A-82A2-1ED37DFB1EF1}"/>
              </a:ext>
            </a:extLst>
          </p:cNvPr>
          <p:cNvSpPr>
            <a:spLocks noGrp="1"/>
          </p:cNvSpPr>
          <p:nvPr>
            <p:ph type="title"/>
          </p:nvPr>
        </p:nvSpPr>
        <p:spPr>
          <a:xfrm>
            <a:off x="629056" y="636994"/>
            <a:ext cx="11275484" cy="885825"/>
          </a:xfrm>
        </p:spPr>
        <p:txBody>
          <a:bodyPr>
            <a:normAutofit/>
          </a:bodyPr>
          <a:lstStyle/>
          <a:p>
            <a:r>
              <a:rPr lang="ru-RU" dirty="0"/>
              <a:t>Гражданский противогаз ГП-21  -  новая разработка</a:t>
            </a:r>
          </a:p>
        </p:txBody>
      </p:sp>
      <p:sp>
        <p:nvSpPr>
          <p:cNvPr id="3" name="Объект 2">
            <a:extLst>
              <a:ext uri="{FF2B5EF4-FFF2-40B4-BE49-F238E27FC236}">
                <a16:creationId xmlns:a16="http://schemas.microsoft.com/office/drawing/2014/main" id="{C0C6F28A-3F95-4C7F-998F-F3E27BA4C7ED}"/>
              </a:ext>
            </a:extLst>
          </p:cNvPr>
          <p:cNvSpPr>
            <a:spLocks noGrp="1"/>
          </p:cNvSpPr>
          <p:nvPr>
            <p:ph idx="1"/>
          </p:nvPr>
        </p:nvSpPr>
        <p:spPr>
          <a:xfrm>
            <a:off x="838200" y="2141537"/>
            <a:ext cx="6355080" cy="4351338"/>
          </a:xfrm>
        </p:spPr>
        <p:txBody>
          <a:bodyPr>
            <a:normAutofit lnSpcReduction="10000"/>
          </a:bodyPr>
          <a:lstStyle/>
          <a:p>
            <a:pPr marL="0" indent="0">
              <a:buNone/>
            </a:pPr>
            <a:r>
              <a:rPr lang="ru-RU" b="0" i="0" dirty="0" err="1">
                <a:solidFill>
                  <a:srgbClr val="495261"/>
                </a:solidFill>
                <a:effectLst/>
                <a:latin typeface="Noto Sans" panose="020B0502040504020204" pitchFamily="34" charset="0"/>
              </a:rPr>
              <a:t>Cамый</a:t>
            </a:r>
            <a:r>
              <a:rPr lang="ru-RU" b="0" i="0" dirty="0">
                <a:solidFill>
                  <a:srgbClr val="495261"/>
                </a:solidFill>
                <a:effectLst/>
                <a:latin typeface="Noto Sans" panose="020B0502040504020204" pitchFamily="34" charset="0"/>
              </a:rPr>
              <a:t> </a:t>
            </a:r>
            <a:r>
              <a:rPr lang="ru-RU" b="0" i="0" dirty="0" err="1">
                <a:solidFill>
                  <a:srgbClr val="495261"/>
                </a:solidFill>
                <a:effectLst/>
                <a:latin typeface="Noto Sans" panose="020B0502040504020204" pitchFamily="34" charset="0"/>
              </a:rPr>
              <a:t>легкий</a:t>
            </a:r>
            <a:r>
              <a:rPr lang="ru-RU" b="0" i="0" dirty="0">
                <a:solidFill>
                  <a:srgbClr val="495261"/>
                </a:solidFill>
                <a:effectLst/>
                <a:latin typeface="Noto Sans" panose="020B0502040504020204" pitchFamily="34" charset="0"/>
              </a:rPr>
              <a:t> противогаз. Не требует дополнительных затрат на дополнительный патрон для защиты от АХОВ и АХОВИД Два размера лицевой части МП-03. Наличие </a:t>
            </a:r>
            <a:r>
              <a:rPr lang="ru-RU" b="0" i="0" dirty="0" err="1">
                <a:solidFill>
                  <a:srgbClr val="495261"/>
                </a:solidFill>
                <a:effectLst/>
                <a:latin typeface="Noto Sans" panose="020B0502040504020204" pitchFamily="34" charset="0"/>
              </a:rPr>
              <a:t>подмасочника</a:t>
            </a:r>
            <a:r>
              <a:rPr lang="ru-RU" b="0" i="0" dirty="0">
                <a:solidFill>
                  <a:srgbClr val="495261"/>
                </a:solidFill>
                <a:effectLst/>
                <a:latin typeface="Noto Sans" panose="020B0502040504020204" pitchFamily="34" charset="0"/>
              </a:rPr>
              <a:t> исключает применение средств от запотевания типа </a:t>
            </a:r>
            <a:r>
              <a:rPr lang="ru-RU" b="0" i="0" dirty="0" err="1">
                <a:solidFill>
                  <a:srgbClr val="495261"/>
                </a:solidFill>
                <a:effectLst/>
                <a:latin typeface="Noto Sans" panose="020B0502040504020204" pitchFamily="34" charset="0"/>
              </a:rPr>
              <a:t>незапотевающих</a:t>
            </a:r>
            <a:r>
              <a:rPr lang="ru-RU" b="0" i="0" dirty="0">
                <a:solidFill>
                  <a:srgbClr val="495261"/>
                </a:solidFill>
                <a:effectLst/>
                <a:latin typeface="Noto Sans" panose="020B0502040504020204" pitchFamily="34" charset="0"/>
              </a:rPr>
              <a:t> </a:t>
            </a:r>
            <a:r>
              <a:rPr lang="ru-RU" b="0" i="0" dirty="0" err="1">
                <a:solidFill>
                  <a:srgbClr val="495261"/>
                </a:solidFill>
                <a:effectLst/>
                <a:latin typeface="Noto Sans" panose="020B0502040504020204" pitchFamily="34" charset="0"/>
              </a:rPr>
              <a:t>пленок</a:t>
            </a:r>
            <a:r>
              <a:rPr lang="ru-RU" b="0" i="0" dirty="0">
                <a:solidFill>
                  <a:srgbClr val="495261"/>
                </a:solidFill>
                <a:effectLst/>
                <a:latin typeface="Noto Sans" panose="020B0502040504020204" pitchFamily="34" charset="0"/>
              </a:rPr>
              <a:t> или гелей, что упрощает обучение применению гражданского противогаза ГП-21 и уменьшает время приведения в готовность. Система лямок с затягиванием в одетом положении, облегчает надевание противогаза.</a:t>
            </a:r>
            <a:endParaRPr lang="ru-RU" dirty="0"/>
          </a:p>
        </p:txBody>
      </p:sp>
      <p:pic>
        <p:nvPicPr>
          <p:cNvPr id="4" name="Picture 6" descr="Противогаз ГП-21">
            <a:hlinkClick r:id="rId2"/>
            <a:extLst>
              <a:ext uri="{FF2B5EF4-FFF2-40B4-BE49-F238E27FC236}">
                <a16:creationId xmlns:a16="http://schemas.microsoft.com/office/drawing/2014/main" id="{46BF13D8-8574-4241-B95E-0E65EAFB6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2230" y="2281465"/>
            <a:ext cx="3183890" cy="379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086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D741BB-68E6-45BC-AC3A-F8656DBAEBA2}"/>
              </a:ext>
            </a:extLst>
          </p:cNvPr>
          <p:cNvSpPr>
            <a:spLocks noGrp="1"/>
          </p:cNvSpPr>
          <p:nvPr>
            <p:ph type="title"/>
          </p:nvPr>
        </p:nvSpPr>
        <p:spPr>
          <a:xfrm>
            <a:off x="487680" y="209728"/>
            <a:ext cx="10911840" cy="1129215"/>
          </a:xfrm>
        </p:spPr>
        <p:txBody>
          <a:bodyPr>
            <a:normAutofit/>
          </a:bodyPr>
          <a:lstStyle/>
          <a:p>
            <a:r>
              <a:rPr lang="ru-RU" sz="4000" dirty="0"/>
              <a:t>Подбор лицевой части противогаза</a:t>
            </a:r>
          </a:p>
        </p:txBody>
      </p:sp>
      <p:graphicFrame>
        <p:nvGraphicFramePr>
          <p:cNvPr id="5" name="Group 292">
            <a:extLst>
              <a:ext uri="{FF2B5EF4-FFF2-40B4-BE49-F238E27FC236}">
                <a16:creationId xmlns:a16="http://schemas.microsoft.com/office/drawing/2014/main" id="{4634C9BE-9325-4561-89FD-84EBA11D1307}"/>
              </a:ext>
            </a:extLst>
          </p:cNvPr>
          <p:cNvGraphicFramePr>
            <a:graphicFrameLocks noGrp="1"/>
          </p:cNvGraphicFramePr>
          <p:nvPr>
            <p:ph idx="1"/>
            <p:extLst>
              <p:ext uri="{D42A27DB-BD31-4B8C-83A1-F6EECF244321}">
                <p14:modId xmlns:p14="http://schemas.microsoft.com/office/powerpoint/2010/main" val="2303808236"/>
              </p:ext>
            </p:extLst>
          </p:nvPr>
        </p:nvGraphicFramePr>
        <p:xfrm>
          <a:off x="1359852" y="3722684"/>
          <a:ext cx="8569325" cy="2770191"/>
        </p:xfrm>
        <a:graphic>
          <a:graphicData uri="http://schemas.openxmlformats.org/drawingml/2006/table">
            <a:tbl>
              <a:tblPr/>
              <a:tblGrid>
                <a:gridCol w="2527300">
                  <a:extLst>
                    <a:ext uri="{9D8B030D-6E8A-4147-A177-3AD203B41FA5}">
                      <a16:colId xmlns:a16="http://schemas.microsoft.com/office/drawing/2014/main" val="20000"/>
                    </a:ext>
                  </a:extLst>
                </a:gridCol>
                <a:gridCol w="889000">
                  <a:extLst>
                    <a:ext uri="{9D8B030D-6E8A-4147-A177-3AD203B41FA5}">
                      <a16:colId xmlns:a16="http://schemas.microsoft.com/office/drawing/2014/main" val="20001"/>
                    </a:ext>
                  </a:extLst>
                </a:gridCol>
                <a:gridCol w="1717675">
                  <a:extLst>
                    <a:ext uri="{9D8B030D-6E8A-4147-A177-3AD203B41FA5}">
                      <a16:colId xmlns:a16="http://schemas.microsoft.com/office/drawing/2014/main" val="20002"/>
                    </a:ext>
                  </a:extLst>
                </a:gridCol>
                <a:gridCol w="1717675">
                  <a:extLst>
                    <a:ext uri="{9D8B030D-6E8A-4147-A177-3AD203B41FA5}">
                      <a16:colId xmlns:a16="http://schemas.microsoft.com/office/drawing/2014/main" val="20003"/>
                    </a:ext>
                  </a:extLst>
                </a:gridCol>
                <a:gridCol w="1717675">
                  <a:extLst>
                    <a:ext uri="{9D8B030D-6E8A-4147-A177-3AD203B41FA5}">
                      <a16:colId xmlns:a16="http://schemas.microsoft.com/office/drawing/2014/main" val="20004"/>
                    </a:ext>
                  </a:extLst>
                </a:gridCol>
              </a:tblGrid>
              <a:tr h="307799">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Сумма измерений, см</a:t>
                      </a:r>
                      <a:endParaRPr kumimoji="0" lang="ru-RU" altLang="ru-RU" sz="1400" b="1"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Рост маски</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Номер упора лямок наголовника со стороны концов</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07799">
                <a:tc vMerge="1">
                  <a:txBody>
                    <a:bodyPr/>
                    <a:lstStyle/>
                    <a:p>
                      <a:endParaRPr lang="ru-RU"/>
                    </a:p>
                  </a:txBody>
                  <a:tcPr/>
                </a:tc>
                <a:tc vMerge="1">
                  <a:txBody>
                    <a:bodyPr/>
                    <a:lstStyle/>
                    <a:p>
                      <a:endParaRPr lang="ru-RU"/>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лобной</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височных</a:t>
                      </a:r>
                      <a:endParaRPr kumimoji="0" lang="ru-RU" altLang="ru-RU" sz="1400" b="1"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щечных</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77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118,5 и менее</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8</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77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119 - 121</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77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121,5 </a:t>
                      </a:r>
                      <a:r>
                        <a:rPr kumimoji="0" lang="ru-RU" altLang="ru-RU" sz="1400" b="1"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a:t>
                      </a: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123,5</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77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124 - 126</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77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126,5 </a:t>
                      </a:r>
                      <a:r>
                        <a:rPr kumimoji="0" lang="ru-RU" altLang="ru-RU" sz="1400" b="1" i="0" u="none" strike="noStrike" cap="none" normalizeH="0" baseline="0">
                          <a:ln>
                            <a:noFill/>
                          </a:ln>
                          <a:solidFill>
                            <a:schemeClr val="tx1"/>
                          </a:solidFill>
                          <a:effectLst/>
                          <a:latin typeface="Calibri" panose="020F0502020204030204" pitchFamily="34" charset="0"/>
                          <a:cs typeface="Times New Roman" panose="02020603050405020304" pitchFamily="18" charset="0"/>
                        </a:rPr>
                        <a:t>–</a:t>
                      </a: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128,5</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77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129 - 131</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779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131,5 и более</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a:t>
                      </a:r>
                      <a:endParaRPr kumimoji="0" lang="ru-RU" altLang="ru-RU" sz="1400" b="1" i="0" u="none" strike="noStrike" cap="none" normalizeH="0" baseline="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eaLnBrk="0" hangingPunct="0">
                        <a:spcBef>
                          <a:spcPct val="20000"/>
                        </a:spcBef>
                        <a:buFont typeface="Arial" panose="020B0604020202020204" pitchFamily="34" charset="0"/>
                        <a:defRPr>
                          <a:solidFill>
                            <a:schemeClr val="tx1"/>
                          </a:solidFill>
                          <a:latin typeface="Calibri" panose="020F0502020204030204" pitchFamily="34" charset="0"/>
                        </a:defRPr>
                      </a:lvl4pPr>
                      <a:lvl5pPr eaLnBrk="0" hangingPunct="0">
                        <a:spcBef>
                          <a:spcPct val="20000"/>
                        </a:spcBef>
                        <a:buFont typeface="Arial" panose="020B0604020202020204" pitchFamily="34" charset="0"/>
                        <a:defRPr>
                          <a:solidFill>
                            <a:schemeClr val="tx1"/>
                          </a:solidFill>
                          <a:latin typeface="Calibri" panose="020F0502020204030204" pitchFamily="34" charset="0"/>
                        </a:defRPr>
                      </a:lvl5pPr>
                      <a:lvl6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a:t>
                      </a:r>
                      <a:endParaRPr kumimoji="0" lang="ru-RU" altLang="ru-RU" sz="1400" b="1" i="0" u="none" strike="noStrike" cap="none" normalizeH="0" baseline="0" dirty="0">
                        <a:ln>
                          <a:noFill/>
                        </a:ln>
                        <a:solidFill>
                          <a:schemeClr val="tx1"/>
                        </a:solidFill>
                        <a:effectLst/>
                        <a:latin typeface="Calibri" panose="020F0502020204030204" pitchFamily="34" charset="0"/>
                        <a:cs typeface="Arial" panose="020B0604020202020204" pitchFamily="34" charset="0"/>
                      </a:endParaRPr>
                    </a:p>
                  </a:txBody>
                  <a:tcPr marT="45699" marB="4569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pic>
        <p:nvPicPr>
          <p:cNvPr id="4" name="Picture 2">
            <a:extLst>
              <a:ext uri="{FF2B5EF4-FFF2-40B4-BE49-F238E27FC236}">
                <a16:creationId xmlns:a16="http://schemas.microsoft.com/office/drawing/2014/main" id="{062E9A49-2FAB-4629-99F5-2B09744F4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0800" y="1205667"/>
            <a:ext cx="3547428" cy="2223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465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662435-8839-412B-AF11-CF0C3978257B}"/>
              </a:ext>
            </a:extLst>
          </p:cNvPr>
          <p:cNvSpPr>
            <a:spLocks noGrp="1"/>
          </p:cNvSpPr>
          <p:nvPr>
            <p:ph type="title"/>
          </p:nvPr>
        </p:nvSpPr>
        <p:spPr>
          <a:xfrm>
            <a:off x="838200" y="365126"/>
            <a:ext cx="5823857" cy="1201028"/>
          </a:xfrm>
        </p:spPr>
        <p:txBody>
          <a:bodyPr>
            <a:normAutofit/>
          </a:bodyPr>
          <a:lstStyle/>
          <a:p>
            <a:r>
              <a:rPr lang="ru-RU" dirty="0"/>
              <a:t>Противогаз фильтрующий детский ПДФ-2Д (ПДФ-2Ш)</a:t>
            </a:r>
          </a:p>
        </p:txBody>
      </p:sp>
      <p:pic>
        <p:nvPicPr>
          <p:cNvPr id="4" name="Picture 3" descr="pdf-2d">
            <a:extLst>
              <a:ext uri="{FF2B5EF4-FFF2-40B4-BE49-F238E27FC236}">
                <a16:creationId xmlns:a16="http://schemas.microsoft.com/office/drawing/2014/main" id="{0572D933-3695-43C0-B5F2-A5FE1E087483}"/>
              </a:ext>
            </a:extLst>
          </p:cNvPr>
          <p:cNvPicPr>
            <a:picLocks noChangeAspect="1" noChangeArrowheads="1"/>
          </p:cNvPicPr>
          <p:nvPr/>
        </p:nvPicPr>
        <p:blipFill>
          <a:blip r:embed="rId2"/>
          <a:srcRect/>
          <a:stretch>
            <a:fillRect/>
          </a:stretch>
        </p:blipFill>
        <p:spPr bwMode="auto">
          <a:xfrm>
            <a:off x="1693863" y="3132252"/>
            <a:ext cx="3144838" cy="3273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Таблица 4">
            <a:extLst>
              <a:ext uri="{FF2B5EF4-FFF2-40B4-BE49-F238E27FC236}">
                <a16:creationId xmlns:a16="http://schemas.microsoft.com/office/drawing/2014/main" id="{BDCB7614-DA1B-41A4-B5E7-3965CBB36F3B}"/>
              </a:ext>
            </a:extLst>
          </p:cNvPr>
          <p:cNvGraphicFramePr>
            <a:graphicFrameLocks noGrp="1"/>
          </p:cNvGraphicFramePr>
          <p:nvPr>
            <p:extLst>
              <p:ext uri="{D42A27DB-BD31-4B8C-83A1-F6EECF244321}">
                <p14:modId xmlns:p14="http://schemas.microsoft.com/office/powerpoint/2010/main" val="2540139152"/>
              </p:ext>
            </p:extLst>
          </p:nvPr>
        </p:nvGraphicFramePr>
        <p:xfrm>
          <a:off x="6833280" y="565945"/>
          <a:ext cx="4992687" cy="5726110"/>
        </p:xfrm>
        <a:graphic>
          <a:graphicData uri="http://schemas.openxmlformats.org/drawingml/2006/table">
            <a:tbl>
              <a:tblPr>
                <a:tableStyleId>{0505E3EF-67EA-436B-97B2-0124C06EBD24}</a:tableStyleId>
              </a:tblPr>
              <a:tblGrid>
                <a:gridCol w="1664229">
                  <a:extLst>
                    <a:ext uri="{9D8B030D-6E8A-4147-A177-3AD203B41FA5}">
                      <a16:colId xmlns:a16="http://schemas.microsoft.com/office/drawing/2014/main" val="20000"/>
                    </a:ext>
                  </a:extLst>
                </a:gridCol>
                <a:gridCol w="1664229">
                  <a:extLst>
                    <a:ext uri="{9D8B030D-6E8A-4147-A177-3AD203B41FA5}">
                      <a16:colId xmlns:a16="http://schemas.microsoft.com/office/drawing/2014/main" val="20001"/>
                    </a:ext>
                  </a:extLst>
                </a:gridCol>
                <a:gridCol w="1664229">
                  <a:extLst>
                    <a:ext uri="{9D8B030D-6E8A-4147-A177-3AD203B41FA5}">
                      <a16:colId xmlns:a16="http://schemas.microsoft.com/office/drawing/2014/main" val="20002"/>
                    </a:ext>
                  </a:extLst>
                </a:gridCol>
              </a:tblGrid>
              <a:tr h="456010">
                <a:tc>
                  <a:txBody>
                    <a:bodyPr/>
                    <a:lstStyle/>
                    <a:p>
                      <a:pPr algn="ctr"/>
                      <a:r>
                        <a:rPr lang="ru-RU" sz="1400" dirty="0">
                          <a:latin typeface="Arial" panose="020B0604020202020204" pitchFamily="34" charset="0"/>
                          <a:cs typeface="Arial" panose="020B0604020202020204" pitchFamily="34" charset="0"/>
                        </a:rPr>
                        <a:t>Сумма обхватов головы, мм</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Рост</a:t>
                      </a:r>
                    </a:p>
                  </a:txBody>
                  <a:tcPr marL="11558" marR="11558" marT="11546" marB="11546"/>
                </a:tc>
                <a:tc>
                  <a:txBody>
                    <a:bodyPr/>
                    <a:lstStyle/>
                    <a:p>
                      <a:pPr algn="ctr"/>
                      <a:r>
                        <a:rPr lang="ru-RU" sz="1400" dirty="0">
                          <a:latin typeface="Arial" panose="020B0604020202020204" pitchFamily="34" charset="0"/>
                          <a:cs typeface="Arial" panose="020B0604020202020204" pitchFamily="34" charset="0"/>
                        </a:rPr>
                        <a:t>Положение упоров</a:t>
                      </a:r>
                    </a:p>
                  </a:txBody>
                  <a:tcPr marL="11558" marR="11558" marT="11546" marB="11546"/>
                </a:tc>
                <a:extLst>
                  <a:ext uri="{0D108BD9-81ED-4DB2-BD59-A6C34878D82A}">
                    <a16:rowId xmlns:a16="http://schemas.microsoft.com/office/drawing/2014/main" val="10000"/>
                  </a:ext>
                </a:extLst>
              </a:tr>
              <a:tr h="239550">
                <a:tc gridSpan="3">
                  <a:txBody>
                    <a:bodyPr/>
                    <a:lstStyle/>
                    <a:p>
                      <a:pPr algn="ctr"/>
                      <a:r>
                        <a:rPr lang="ru-RU" sz="1400" b="1" dirty="0">
                          <a:solidFill>
                            <a:srgbClr val="0070C0"/>
                          </a:solidFill>
                          <a:effectLst/>
                          <a:latin typeface="Arial" panose="020B0604020202020204" pitchFamily="34" charset="0"/>
                          <a:cs typeface="Arial" panose="020B0604020202020204" pitchFamily="34" charset="0"/>
                        </a:rPr>
                        <a:t>Противогаз ПДФ-2Д (МД-4)</a:t>
                      </a:r>
                    </a:p>
                  </a:txBody>
                  <a:tcPr marL="11558" marR="11558" marT="11546" marB="11546"/>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239550">
                <a:tc>
                  <a:txBody>
                    <a:bodyPr/>
                    <a:lstStyle/>
                    <a:p>
                      <a:pPr algn="ctr"/>
                      <a:r>
                        <a:rPr lang="ru-RU" sz="1400">
                          <a:latin typeface="Arial" panose="020B0604020202020204" pitchFamily="34" charset="0"/>
                          <a:cs typeface="Arial" panose="020B0604020202020204" pitchFamily="34" charset="0"/>
                        </a:rPr>
                        <a:t>До 980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1</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4-8-8</a:t>
                      </a:r>
                    </a:p>
                  </a:txBody>
                  <a:tcPr marL="11558" marR="11558" marT="11546" marB="11546"/>
                </a:tc>
                <a:extLst>
                  <a:ext uri="{0D108BD9-81ED-4DB2-BD59-A6C34878D82A}">
                    <a16:rowId xmlns:a16="http://schemas.microsoft.com/office/drawing/2014/main" val="10002"/>
                  </a:ext>
                </a:extLst>
              </a:tr>
              <a:tr h="239550">
                <a:tc>
                  <a:txBody>
                    <a:bodyPr/>
                    <a:lstStyle/>
                    <a:p>
                      <a:pPr algn="ctr"/>
                      <a:r>
                        <a:rPr lang="ru-RU" sz="1400">
                          <a:latin typeface="Arial" panose="020B0604020202020204" pitchFamily="34" charset="0"/>
                          <a:cs typeface="Arial" panose="020B0604020202020204" pitchFamily="34" charset="0"/>
                        </a:rPr>
                        <a:t>985-1005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1</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4-7-8</a:t>
                      </a:r>
                    </a:p>
                  </a:txBody>
                  <a:tcPr marL="11558" marR="11558" marT="11546" marB="11546"/>
                </a:tc>
                <a:extLst>
                  <a:ext uri="{0D108BD9-81ED-4DB2-BD59-A6C34878D82A}">
                    <a16:rowId xmlns:a16="http://schemas.microsoft.com/office/drawing/2014/main" val="10003"/>
                  </a:ext>
                </a:extLst>
              </a:tr>
              <a:tr h="239550">
                <a:tc>
                  <a:txBody>
                    <a:bodyPr/>
                    <a:lstStyle/>
                    <a:p>
                      <a:pPr algn="ctr"/>
                      <a:r>
                        <a:rPr lang="ru-RU" sz="1400" dirty="0">
                          <a:latin typeface="Arial" panose="020B0604020202020204" pitchFamily="34" charset="0"/>
                          <a:cs typeface="Arial" panose="020B0604020202020204" pitchFamily="34" charset="0"/>
                        </a:rPr>
                        <a:t>1010-1030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1</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3-6-7</a:t>
                      </a:r>
                    </a:p>
                  </a:txBody>
                  <a:tcPr marL="11558" marR="11558" marT="11546" marB="11546"/>
                </a:tc>
                <a:extLst>
                  <a:ext uri="{0D108BD9-81ED-4DB2-BD59-A6C34878D82A}">
                    <a16:rowId xmlns:a16="http://schemas.microsoft.com/office/drawing/2014/main" val="10004"/>
                  </a:ext>
                </a:extLst>
              </a:tr>
              <a:tr h="239550">
                <a:tc>
                  <a:txBody>
                    <a:bodyPr/>
                    <a:lstStyle/>
                    <a:p>
                      <a:pPr algn="ctr"/>
                      <a:r>
                        <a:rPr lang="ru-RU" sz="1400">
                          <a:latin typeface="Arial" panose="020B0604020202020204" pitchFamily="34" charset="0"/>
                          <a:cs typeface="Arial" panose="020B0604020202020204" pitchFamily="34" charset="0"/>
                        </a:rPr>
                        <a:t>1035-1055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1</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3-5-6</a:t>
                      </a:r>
                    </a:p>
                  </a:txBody>
                  <a:tcPr marL="11558" marR="11558" marT="11546" marB="11546"/>
                </a:tc>
                <a:extLst>
                  <a:ext uri="{0D108BD9-81ED-4DB2-BD59-A6C34878D82A}">
                    <a16:rowId xmlns:a16="http://schemas.microsoft.com/office/drawing/2014/main" val="10005"/>
                  </a:ext>
                </a:extLst>
              </a:tr>
              <a:tr h="239550">
                <a:tc>
                  <a:txBody>
                    <a:bodyPr/>
                    <a:lstStyle/>
                    <a:p>
                      <a:pPr algn="ctr"/>
                      <a:r>
                        <a:rPr lang="ru-RU" sz="1400">
                          <a:latin typeface="Arial" panose="020B0604020202020204" pitchFamily="34" charset="0"/>
                          <a:cs typeface="Arial" panose="020B0604020202020204" pitchFamily="34" charset="0"/>
                        </a:rPr>
                        <a:t>1060-1080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4-7-8</a:t>
                      </a:r>
                    </a:p>
                  </a:txBody>
                  <a:tcPr marL="11558" marR="11558" marT="11546" marB="11546"/>
                </a:tc>
                <a:extLst>
                  <a:ext uri="{0D108BD9-81ED-4DB2-BD59-A6C34878D82A}">
                    <a16:rowId xmlns:a16="http://schemas.microsoft.com/office/drawing/2014/main" val="10006"/>
                  </a:ext>
                </a:extLst>
              </a:tr>
              <a:tr h="239550">
                <a:tc>
                  <a:txBody>
                    <a:bodyPr/>
                    <a:lstStyle/>
                    <a:p>
                      <a:pPr algn="ctr"/>
                      <a:r>
                        <a:rPr lang="ru-RU" sz="1400">
                          <a:latin typeface="Arial" panose="020B0604020202020204" pitchFamily="34" charset="0"/>
                          <a:cs typeface="Arial" panose="020B0604020202020204" pitchFamily="34" charset="0"/>
                        </a:rPr>
                        <a:t>1085-1105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3-6-7</a:t>
                      </a:r>
                    </a:p>
                  </a:txBody>
                  <a:tcPr marL="11558" marR="11558" marT="11546" marB="11546"/>
                </a:tc>
                <a:extLst>
                  <a:ext uri="{0D108BD9-81ED-4DB2-BD59-A6C34878D82A}">
                    <a16:rowId xmlns:a16="http://schemas.microsoft.com/office/drawing/2014/main" val="10007"/>
                  </a:ext>
                </a:extLst>
              </a:tr>
              <a:tr h="239550">
                <a:tc>
                  <a:txBody>
                    <a:bodyPr/>
                    <a:lstStyle/>
                    <a:p>
                      <a:pPr algn="ctr"/>
                      <a:r>
                        <a:rPr lang="ru-RU" sz="1400">
                          <a:latin typeface="Arial" panose="020B0604020202020204" pitchFamily="34" charset="0"/>
                          <a:cs typeface="Arial" panose="020B0604020202020204" pitchFamily="34" charset="0"/>
                        </a:rPr>
                        <a:t>1110-1130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3-5-6</a:t>
                      </a:r>
                    </a:p>
                  </a:txBody>
                  <a:tcPr marL="11558" marR="11558" marT="11546" marB="11546"/>
                </a:tc>
                <a:extLst>
                  <a:ext uri="{0D108BD9-81ED-4DB2-BD59-A6C34878D82A}">
                    <a16:rowId xmlns:a16="http://schemas.microsoft.com/office/drawing/2014/main" val="10008"/>
                  </a:ext>
                </a:extLst>
              </a:tr>
              <a:tr h="239550">
                <a:tc>
                  <a:txBody>
                    <a:bodyPr/>
                    <a:lstStyle/>
                    <a:p>
                      <a:pPr algn="ctr"/>
                      <a:r>
                        <a:rPr lang="ru-RU" sz="1400">
                          <a:latin typeface="Arial" panose="020B0604020202020204" pitchFamily="34" charset="0"/>
                          <a:cs typeface="Arial" panose="020B0604020202020204" pitchFamily="34" charset="0"/>
                        </a:rPr>
                        <a:t>1135-1155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3-4-5</a:t>
                      </a:r>
                    </a:p>
                  </a:txBody>
                  <a:tcPr marL="11558" marR="11558" marT="11546" marB="11546"/>
                </a:tc>
                <a:extLst>
                  <a:ext uri="{0D108BD9-81ED-4DB2-BD59-A6C34878D82A}">
                    <a16:rowId xmlns:a16="http://schemas.microsoft.com/office/drawing/2014/main" val="10009"/>
                  </a:ext>
                </a:extLst>
              </a:tr>
              <a:tr h="239550">
                <a:tc>
                  <a:txBody>
                    <a:bodyPr/>
                    <a:lstStyle/>
                    <a:p>
                      <a:pPr algn="ctr"/>
                      <a:r>
                        <a:rPr lang="ru-RU" sz="1400">
                          <a:latin typeface="Arial" panose="020B0604020202020204" pitchFamily="34" charset="0"/>
                          <a:cs typeface="Arial" panose="020B0604020202020204" pitchFamily="34" charset="0"/>
                        </a:rPr>
                        <a:t>1160-1180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3-3-4</a:t>
                      </a:r>
                    </a:p>
                  </a:txBody>
                  <a:tcPr marL="11558" marR="11558" marT="11546" marB="11546"/>
                </a:tc>
                <a:extLst>
                  <a:ext uri="{0D108BD9-81ED-4DB2-BD59-A6C34878D82A}">
                    <a16:rowId xmlns:a16="http://schemas.microsoft.com/office/drawing/2014/main" val="10010"/>
                  </a:ext>
                </a:extLst>
              </a:tr>
              <a:tr h="239550">
                <a:tc gridSpan="3">
                  <a:txBody>
                    <a:bodyPr/>
                    <a:lstStyle/>
                    <a:p>
                      <a:pPr algn="ctr"/>
                      <a:r>
                        <a:rPr lang="ru-RU" sz="1400" b="1" dirty="0">
                          <a:solidFill>
                            <a:srgbClr val="0070C0"/>
                          </a:solidFill>
                          <a:latin typeface="Arial" panose="020B0604020202020204" pitchFamily="34" charset="0"/>
                          <a:cs typeface="Arial" panose="020B0604020202020204" pitchFamily="34" charset="0"/>
                        </a:rPr>
                        <a:t>Противогаз ПДФ-2Ш</a:t>
                      </a:r>
                      <a:r>
                        <a:rPr lang="ru-RU" sz="1400" b="1" baseline="0" dirty="0">
                          <a:solidFill>
                            <a:srgbClr val="0070C0"/>
                          </a:solidFill>
                          <a:latin typeface="Arial" panose="020B0604020202020204" pitchFamily="34" charset="0"/>
                          <a:cs typeface="Arial" panose="020B0604020202020204" pitchFamily="34" charset="0"/>
                        </a:rPr>
                        <a:t> </a:t>
                      </a:r>
                      <a:r>
                        <a:rPr lang="ru-RU" sz="1400" b="1" dirty="0">
                          <a:solidFill>
                            <a:srgbClr val="0070C0"/>
                          </a:solidFill>
                          <a:latin typeface="Arial" panose="020B0604020202020204" pitchFamily="34" charset="0"/>
                          <a:cs typeface="Arial" panose="020B0604020202020204" pitchFamily="34" charset="0"/>
                        </a:rPr>
                        <a:t>(МД-4)</a:t>
                      </a:r>
                    </a:p>
                  </a:txBody>
                  <a:tcPr marL="11558" marR="11558" marT="11546" marB="11546"/>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1"/>
                  </a:ext>
                </a:extLst>
              </a:tr>
              <a:tr h="239550">
                <a:tc>
                  <a:txBody>
                    <a:bodyPr/>
                    <a:lstStyle/>
                    <a:p>
                      <a:pPr algn="ctr"/>
                      <a:r>
                        <a:rPr lang="ru-RU" sz="1400">
                          <a:latin typeface="Arial" panose="020B0604020202020204" pitchFamily="34" charset="0"/>
                          <a:cs typeface="Arial" panose="020B0604020202020204" pitchFamily="34" charset="0"/>
                        </a:rPr>
                        <a:t>1035-1055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4-7-9</a:t>
                      </a:r>
                    </a:p>
                  </a:txBody>
                  <a:tcPr marL="11558" marR="11558" marT="11546" marB="11546"/>
                </a:tc>
                <a:extLst>
                  <a:ext uri="{0D108BD9-81ED-4DB2-BD59-A6C34878D82A}">
                    <a16:rowId xmlns:a16="http://schemas.microsoft.com/office/drawing/2014/main" val="10012"/>
                  </a:ext>
                </a:extLst>
              </a:tr>
              <a:tr h="239550">
                <a:tc>
                  <a:txBody>
                    <a:bodyPr/>
                    <a:lstStyle/>
                    <a:p>
                      <a:pPr algn="ctr"/>
                      <a:r>
                        <a:rPr lang="ru-RU" sz="1400">
                          <a:latin typeface="Arial" panose="020B0604020202020204" pitchFamily="34" charset="0"/>
                          <a:cs typeface="Arial" panose="020B0604020202020204" pitchFamily="34" charset="0"/>
                        </a:rPr>
                        <a:t>1060-1080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4-7-8</a:t>
                      </a:r>
                    </a:p>
                  </a:txBody>
                  <a:tcPr marL="11558" marR="11558" marT="11546" marB="11546"/>
                </a:tc>
                <a:extLst>
                  <a:ext uri="{0D108BD9-81ED-4DB2-BD59-A6C34878D82A}">
                    <a16:rowId xmlns:a16="http://schemas.microsoft.com/office/drawing/2014/main" val="10013"/>
                  </a:ext>
                </a:extLst>
              </a:tr>
              <a:tr h="239550">
                <a:tc>
                  <a:txBody>
                    <a:bodyPr/>
                    <a:lstStyle/>
                    <a:p>
                      <a:pPr algn="ctr"/>
                      <a:r>
                        <a:rPr lang="ru-RU" sz="1400">
                          <a:latin typeface="Arial" panose="020B0604020202020204" pitchFamily="34" charset="0"/>
                          <a:cs typeface="Arial" panose="020B0604020202020204" pitchFamily="34" charset="0"/>
                        </a:rPr>
                        <a:t>1085-1105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3-6-7</a:t>
                      </a:r>
                    </a:p>
                  </a:txBody>
                  <a:tcPr marL="11558" marR="11558" marT="11546" marB="11546"/>
                </a:tc>
                <a:extLst>
                  <a:ext uri="{0D108BD9-81ED-4DB2-BD59-A6C34878D82A}">
                    <a16:rowId xmlns:a16="http://schemas.microsoft.com/office/drawing/2014/main" val="10014"/>
                  </a:ext>
                </a:extLst>
              </a:tr>
              <a:tr h="239550">
                <a:tc>
                  <a:txBody>
                    <a:bodyPr/>
                    <a:lstStyle/>
                    <a:p>
                      <a:pPr algn="ctr"/>
                      <a:r>
                        <a:rPr lang="ru-RU" sz="1400">
                          <a:latin typeface="Arial" panose="020B0604020202020204" pitchFamily="34" charset="0"/>
                          <a:cs typeface="Arial" panose="020B0604020202020204" pitchFamily="34" charset="0"/>
                        </a:rPr>
                        <a:t>1110-1130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3-5-6</a:t>
                      </a:r>
                    </a:p>
                  </a:txBody>
                  <a:tcPr marL="11558" marR="11558" marT="11546" marB="11546"/>
                </a:tc>
                <a:extLst>
                  <a:ext uri="{0D108BD9-81ED-4DB2-BD59-A6C34878D82A}">
                    <a16:rowId xmlns:a16="http://schemas.microsoft.com/office/drawing/2014/main" val="10015"/>
                  </a:ext>
                </a:extLst>
              </a:tr>
              <a:tr h="239550">
                <a:tc>
                  <a:txBody>
                    <a:bodyPr/>
                    <a:lstStyle/>
                    <a:p>
                      <a:pPr algn="ctr"/>
                      <a:r>
                        <a:rPr lang="ru-RU" sz="1400" dirty="0">
                          <a:latin typeface="Arial" panose="020B0604020202020204" pitchFamily="34" charset="0"/>
                          <a:cs typeface="Arial" panose="020B0604020202020204" pitchFamily="34" charset="0"/>
                        </a:rPr>
                        <a:t>1135-1155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2</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3-4-5</a:t>
                      </a:r>
                    </a:p>
                  </a:txBody>
                  <a:tcPr marL="11558" marR="11558" marT="11546" marB="11546"/>
                </a:tc>
                <a:extLst>
                  <a:ext uri="{0D108BD9-81ED-4DB2-BD59-A6C34878D82A}">
                    <a16:rowId xmlns:a16="http://schemas.microsoft.com/office/drawing/2014/main" val="10016"/>
                  </a:ext>
                </a:extLst>
              </a:tr>
              <a:tr h="239550">
                <a:tc>
                  <a:txBody>
                    <a:bodyPr/>
                    <a:lstStyle/>
                    <a:p>
                      <a:pPr algn="ctr"/>
                      <a:r>
                        <a:rPr lang="ru-RU" sz="1400" dirty="0">
                          <a:latin typeface="Arial" panose="020B0604020202020204" pitchFamily="34" charset="0"/>
                          <a:cs typeface="Arial" panose="020B0604020202020204" pitchFamily="34" charset="0"/>
                        </a:rPr>
                        <a:t>1160-1180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3-5-6</a:t>
                      </a:r>
                    </a:p>
                  </a:txBody>
                  <a:tcPr marL="11558" marR="11558" marT="11546" marB="11546"/>
                </a:tc>
                <a:extLst>
                  <a:ext uri="{0D108BD9-81ED-4DB2-BD59-A6C34878D82A}">
                    <a16:rowId xmlns:a16="http://schemas.microsoft.com/office/drawing/2014/main" val="10017"/>
                  </a:ext>
                </a:extLst>
              </a:tr>
              <a:tr h="239550">
                <a:tc>
                  <a:txBody>
                    <a:bodyPr/>
                    <a:lstStyle/>
                    <a:p>
                      <a:pPr algn="ctr"/>
                      <a:r>
                        <a:rPr lang="ru-RU" sz="1400" dirty="0">
                          <a:latin typeface="Arial" panose="020B0604020202020204" pitchFamily="34" charset="0"/>
                          <a:cs typeface="Arial" panose="020B0604020202020204" pitchFamily="34" charset="0"/>
                        </a:rPr>
                        <a:t>1185-1205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3-4-5</a:t>
                      </a:r>
                    </a:p>
                  </a:txBody>
                  <a:tcPr marL="11558" marR="11558" marT="11546" marB="11546"/>
                </a:tc>
                <a:extLst>
                  <a:ext uri="{0D108BD9-81ED-4DB2-BD59-A6C34878D82A}">
                    <a16:rowId xmlns:a16="http://schemas.microsoft.com/office/drawing/2014/main" val="10018"/>
                  </a:ext>
                </a:extLst>
              </a:tr>
              <a:tr h="239550">
                <a:tc>
                  <a:txBody>
                    <a:bodyPr/>
                    <a:lstStyle/>
                    <a:p>
                      <a:pPr algn="ctr"/>
                      <a:r>
                        <a:rPr lang="ru-RU" sz="1400">
                          <a:latin typeface="Arial" panose="020B0604020202020204" pitchFamily="34" charset="0"/>
                          <a:cs typeface="Arial" panose="020B0604020202020204" pitchFamily="34" charset="0"/>
                        </a:rPr>
                        <a:t>1210-1230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3-3-4</a:t>
                      </a:r>
                    </a:p>
                  </a:txBody>
                  <a:tcPr marL="11558" marR="11558" marT="11546" marB="11546"/>
                </a:tc>
                <a:extLst>
                  <a:ext uri="{0D108BD9-81ED-4DB2-BD59-A6C34878D82A}">
                    <a16:rowId xmlns:a16="http://schemas.microsoft.com/office/drawing/2014/main" val="10019"/>
                  </a:ext>
                </a:extLst>
              </a:tr>
              <a:tr h="239550">
                <a:tc>
                  <a:txBody>
                    <a:bodyPr/>
                    <a:lstStyle/>
                    <a:p>
                      <a:pPr algn="ctr"/>
                      <a:r>
                        <a:rPr lang="ru-RU" sz="1400">
                          <a:latin typeface="Arial" panose="020B0604020202020204" pitchFamily="34" charset="0"/>
                          <a:cs typeface="Arial" panose="020B0604020202020204" pitchFamily="34" charset="0"/>
                        </a:rPr>
                        <a:t>1235-1255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3-2-3</a:t>
                      </a:r>
                    </a:p>
                  </a:txBody>
                  <a:tcPr marL="11558" marR="11558" marT="11546" marB="11546"/>
                </a:tc>
                <a:extLst>
                  <a:ext uri="{0D108BD9-81ED-4DB2-BD59-A6C34878D82A}">
                    <a16:rowId xmlns:a16="http://schemas.microsoft.com/office/drawing/2014/main" val="10020"/>
                  </a:ext>
                </a:extLst>
              </a:tr>
              <a:tr h="239550">
                <a:tc>
                  <a:txBody>
                    <a:bodyPr/>
                    <a:lstStyle/>
                    <a:p>
                      <a:pPr algn="ctr"/>
                      <a:r>
                        <a:rPr lang="ru-RU" sz="1400">
                          <a:latin typeface="Arial" panose="020B0604020202020204" pitchFamily="34" charset="0"/>
                          <a:cs typeface="Arial" panose="020B0604020202020204" pitchFamily="34" charset="0"/>
                        </a:rPr>
                        <a:t>1260-1280</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3-1-2</a:t>
                      </a:r>
                    </a:p>
                  </a:txBody>
                  <a:tcPr marL="11558" marR="11558" marT="11546" marB="11546"/>
                </a:tc>
                <a:extLst>
                  <a:ext uri="{0D108BD9-81ED-4DB2-BD59-A6C34878D82A}">
                    <a16:rowId xmlns:a16="http://schemas.microsoft.com/office/drawing/2014/main" val="10021"/>
                  </a:ext>
                </a:extLst>
              </a:tr>
              <a:tr h="239550">
                <a:tc>
                  <a:txBody>
                    <a:bodyPr/>
                    <a:lstStyle/>
                    <a:p>
                      <a:pPr algn="ctr"/>
                      <a:r>
                        <a:rPr lang="ru-RU" sz="1400">
                          <a:latin typeface="Arial" panose="020B0604020202020204" pitchFamily="34" charset="0"/>
                          <a:cs typeface="Arial" panose="020B0604020202020204" pitchFamily="34" charset="0"/>
                        </a:rPr>
                        <a:t>1285-1305</a:t>
                      </a:r>
                    </a:p>
                  </a:txBody>
                  <a:tcPr marL="11558" marR="11558" marT="11546" marB="11546"/>
                </a:tc>
                <a:tc>
                  <a:txBody>
                    <a:bodyPr/>
                    <a:lstStyle/>
                    <a:p>
                      <a:pPr algn="ctr"/>
                      <a:r>
                        <a:rPr lang="ru-RU" sz="1400">
                          <a:latin typeface="Arial" panose="020B0604020202020204" pitchFamily="34" charset="0"/>
                          <a:cs typeface="Arial" panose="020B0604020202020204" pitchFamily="34" charset="0"/>
                        </a:rPr>
                        <a:t>3</a:t>
                      </a:r>
                    </a:p>
                  </a:txBody>
                  <a:tcPr marL="11558" marR="11558" marT="11546" marB="11546"/>
                </a:tc>
                <a:tc>
                  <a:txBody>
                    <a:bodyPr/>
                    <a:lstStyle/>
                    <a:p>
                      <a:pPr algn="ctr"/>
                      <a:r>
                        <a:rPr lang="ru-RU" sz="1400" dirty="0">
                          <a:latin typeface="Arial" panose="020B0604020202020204" pitchFamily="34" charset="0"/>
                          <a:cs typeface="Arial" panose="020B0604020202020204" pitchFamily="34" charset="0"/>
                        </a:rPr>
                        <a:t>3-1-1</a:t>
                      </a:r>
                    </a:p>
                  </a:txBody>
                  <a:tcPr marL="11558" marR="11558" marT="11546" marB="11546"/>
                </a:tc>
                <a:extLst>
                  <a:ext uri="{0D108BD9-81ED-4DB2-BD59-A6C34878D82A}">
                    <a16:rowId xmlns:a16="http://schemas.microsoft.com/office/drawing/2014/main" val="10022"/>
                  </a:ext>
                </a:extLst>
              </a:tr>
            </a:tbl>
          </a:graphicData>
        </a:graphic>
      </p:graphicFrame>
    </p:spTree>
    <p:extLst>
      <p:ext uri="{BB962C8B-B14F-4D97-AF65-F5344CB8AC3E}">
        <p14:creationId xmlns:p14="http://schemas.microsoft.com/office/powerpoint/2010/main" val="3505083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910F224-B9FE-4B1E-BDA0-0F756308388A}"/>
              </a:ext>
            </a:extLst>
          </p:cNvPr>
          <p:cNvSpPr>
            <a:spLocks noGrp="1"/>
          </p:cNvSpPr>
          <p:nvPr>
            <p:ph type="title"/>
          </p:nvPr>
        </p:nvSpPr>
        <p:spPr>
          <a:xfrm>
            <a:off x="838200" y="365126"/>
            <a:ext cx="10515600" cy="928688"/>
          </a:xfrm>
        </p:spPr>
        <p:txBody>
          <a:bodyPr>
            <a:normAutofit/>
          </a:bodyPr>
          <a:lstStyle/>
          <a:p>
            <a:r>
              <a:rPr lang="ru-RU" sz="3200" b="1" dirty="0"/>
              <a:t>Детская спасательная камера ДСК Шанс-1</a:t>
            </a:r>
          </a:p>
        </p:txBody>
      </p:sp>
      <p:sp>
        <p:nvSpPr>
          <p:cNvPr id="3" name="Объект 2">
            <a:extLst>
              <a:ext uri="{FF2B5EF4-FFF2-40B4-BE49-F238E27FC236}">
                <a16:creationId xmlns:a16="http://schemas.microsoft.com/office/drawing/2014/main" id="{6144CA98-8ED7-4959-8E6B-5745445AE7EE}"/>
              </a:ext>
            </a:extLst>
          </p:cNvPr>
          <p:cNvSpPr>
            <a:spLocks noGrp="1"/>
          </p:cNvSpPr>
          <p:nvPr>
            <p:ph idx="1"/>
          </p:nvPr>
        </p:nvSpPr>
        <p:spPr>
          <a:xfrm>
            <a:off x="838201" y="1253327"/>
            <a:ext cx="10755086" cy="4351338"/>
          </a:xfrm>
        </p:spPr>
        <p:txBody>
          <a:bodyPr>
            <a:normAutofit/>
          </a:bodyPr>
          <a:lstStyle/>
          <a:p>
            <a:pPr marL="0" indent="0">
              <a:buNone/>
            </a:pPr>
            <a:r>
              <a:rPr lang="ru-RU" sz="2000" dirty="0"/>
              <a:t>Предназначена для безопасной эвакуации детей грудного возраста </a:t>
            </a:r>
            <a:r>
              <a:rPr lang="ru-RU" sz="2000" b="1" dirty="0"/>
              <a:t>(до 2-х лет) </a:t>
            </a:r>
            <a:r>
              <a:rPr lang="ru-RU" sz="2000" dirty="0"/>
              <a:t>при пожарах, техногенных авариях и террористических актах. Обеспечивает защиту от продуктов горения, ОХВ, а также от термических факторов пожара</a:t>
            </a:r>
          </a:p>
        </p:txBody>
      </p:sp>
      <p:pic>
        <p:nvPicPr>
          <p:cNvPr id="4" name="Picture 2">
            <a:extLst>
              <a:ext uri="{FF2B5EF4-FFF2-40B4-BE49-F238E27FC236}">
                <a16:creationId xmlns:a16="http://schemas.microsoft.com/office/drawing/2014/main" id="{5DE720C4-9242-4FDF-A4B1-095836ABF5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4431" y="3429000"/>
            <a:ext cx="9863138"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D622BE07-B562-4BCE-87E4-658AC76985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093" y="3429000"/>
            <a:ext cx="288925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47C595AD-9D91-47D7-9DB4-CDCB07E5A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8910" y="3463923"/>
            <a:ext cx="1286827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Прямоугольник 1">
            <a:extLst>
              <a:ext uri="{FF2B5EF4-FFF2-40B4-BE49-F238E27FC236}">
                <a16:creationId xmlns:a16="http://schemas.microsoft.com/office/drawing/2014/main" id="{123290F8-3E5A-4435-B02D-2E16861A1E89}"/>
              </a:ext>
            </a:extLst>
          </p:cNvPr>
          <p:cNvSpPr>
            <a:spLocks noChangeArrowheads="1"/>
          </p:cNvSpPr>
          <p:nvPr/>
        </p:nvSpPr>
        <p:spPr bwMode="auto">
          <a:xfrm>
            <a:off x="838200" y="2182015"/>
            <a:ext cx="2943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3" tIns="45690" rIns="91383" bIns="4569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dirty="0">
                <a:solidFill>
                  <a:srgbClr val="0000FF"/>
                </a:solidFill>
                <a:latin typeface="Arial" panose="020B0604020202020204" pitchFamily="34" charset="0"/>
              </a:rPr>
              <a:t>Модификация 1</a:t>
            </a:r>
          </a:p>
          <a:p>
            <a:pPr algn="ctr" eaLnBrk="1" hangingPunct="1"/>
            <a:r>
              <a:rPr lang="ru-RU" altLang="ru-RU" dirty="0">
                <a:solidFill>
                  <a:srgbClr val="000000"/>
                </a:solidFill>
                <a:latin typeface="Arial" panose="020B0604020202020204" pitchFamily="34" charset="0"/>
              </a:rPr>
              <a:t>очищенный воздух в камеру нагнетается  ручным насосом</a:t>
            </a:r>
          </a:p>
        </p:txBody>
      </p:sp>
      <p:sp>
        <p:nvSpPr>
          <p:cNvPr id="8" name="Прямоугольник 2">
            <a:extLst>
              <a:ext uri="{FF2B5EF4-FFF2-40B4-BE49-F238E27FC236}">
                <a16:creationId xmlns:a16="http://schemas.microsoft.com/office/drawing/2014/main" id="{6A7E46C2-E8DA-4EEE-9BAC-8D289E198C3E}"/>
              </a:ext>
            </a:extLst>
          </p:cNvPr>
          <p:cNvSpPr>
            <a:spLocks noChangeArrowheads="1"/>
          </p:cNvSpPr>
          <p:nvPr/>
        </p:nvSpPr>
        <p:spPr bwMode="auto">
          <a:xfrm>
            <a:off x="4545805" y="2324890"/>
            <a:ext cx="29035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3" tIns="45690" rIns="91383" bIns="4569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dirty="0">
                <a:solidFill>
                  <a:srgbClr val="0000FF"/>
                </a:solidFill>
                <a:latin typeface="Arial" panose="020B0604020202020204" pitchFamily="34" charset="0"/>
              </a:rPr>
              <a:t>Модификация 2 </a:t>
            </a:r>
          </a:p>
          <a:p>
            <a:pPr algn="ctr" eaLnBrk="1" hangingPunct="1"/>
            <a:r>
              <a:rPr lang="ru-RU" altLang="ru-RU" dirty="0">
                <a:solidFill>
                  <a:srgbClr val="000000"/>
                </a:solidFill>
                <a:latin typeface="Arial" panose="020B0604020202020204" pitchFamily="34" charset="0"/>
              </a:rPr>
              <a:t>с постоянной подачей воздуха из баллона.</a:t>
            </a:r>
          </a:p>
        </p:txBody>
      </p:sp>
      <p:sp>
        <p:nvSpPr>
          <p:cNvPr id="9" name="Прямоугольник 4">
            <a:extLst>
              <a:ext uri="{FF2B5EF4-FFF2-40B4-BE49-F238E27FC236}">
                <a16:creationId xmlns:a16="http://schemas.microsoft.com/office/drawing/2014/main" id="{545E2459-348A-4333-8180-FB021073408E}"/>
              </a:ext>
            </a:extLst>
          </p:cNvPr>
          <p:cNvSpPr>
            <a:spLocks noChangeArrowheads="1"/>
          </p:cNvSpPr>
          <p:nvPr/>
        </p:nvSpPr>
        <p:spPr bwMode="auto">
          <a:xfrm>
            <a:off x="8213723" y="2138758"/>
            <a:ext cx="3059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3" tIns="45690" rIns="91383" bIns="4569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ru-RU" altLang="ru-RU" b="1">
                <a:solidFill>
                  <a:srgbClr val="000000"/>
                </a:solidFill>
                <a:latin typeface="Arial" panose="020B0604020202020204" pitchFamily="34" charset="0"/>
              </a:rPr>
              <a:t> </a:t>
            </a:r>
            <a:r>
              <a:rPr lang="ru-RU" altLang="ru-RU" b="1">
                <a:solidFill>
                  <a:srgbClr val="0000FF"/>
                </a:solidFill>
                <a:latin typeface="Arial" panose="020B0604020202020204" pitchFamily="34" charset="0"/>
              </a:rPr>
              <a:t>Модификация 3</a:t>
            </a:r>
          </a:p>
          <a:p>
            <a:pPr algn="ctr" eaLnBrk="1" hangingPunct="1"/>
            <a:r>
              <a:rPr lang="ru-RU" altLang="ru-RU">
                <a:solidFill>
                  <a:srgbClr val="000000"/>
                </a:solidFill>
                <a:latin typeface="Arial" panose="020B0604020202020204" pitchFamily="34" charset="0"/>
              </a:rPr>
              <a:t>с постоянной подачей воздуха из  дыхательного                        аппарата спасателя.</a:t>
            </a:r>
          </a:p>
        </p:txBody>
      </p:sp>
    </p:spTree>
    <p:extLst>
      <p:ext uri="{BB962C8B-B14F-4D97-AF65-F5344CB8AC3E}">
        <p14:creationId xmlns:p14="http://schemas.microsoft.com/office/powerpoint/2010/main" val="712094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Респиратор Р-2У">
            <a:extLst>
              <a:ext uri="{FF2B5EF4-FFF2-40B4-BE49-F238E27FC236}">
                <a16:creationId xmlns:a16="http://schemas.microsoft.com/office/drawing/2014/main" id="{3C639F15-03F4-4EBD-997C-B10F24360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647" y="1486153"/>
            <a:ext cx="4760937" cy="404423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136447B7-4F7A-46F7-B81C-9DBF057EDD26}"/>
              </a:ext>
            </a:extLst>
          </p:cNvPr>
          <p:cNvSpPr>
            <a:spLocks noGrp="1"/>
          </p:cNvSpPr>
          <p:nvPr>
            <p:ph type="title"/>
          </p:nvPr>
        </p:nvSpPr>
        <p:spPr>
          <a:xfrm>
            <a:off x="609601" y="307446"/>
            <a:ext cx="11275484" cy="885825"/>
          </a:xfrm>
        </p:spPr>
        <p:txBody>
          <a:bodyPr/>
          <a:lstStyle/>
          <a:p>
            <a:r>
              <a:rPr lang="ru-RU" dirty="0"/>
              <a:t>Респиратор Р-2У</a:t>
            </a:r>
          </a:p>
        </p:txBody>
      </p:sp>
      <p:sp>
        <p:nvSpPr>
          <p:cNvPr id="9" name="TextBox 8">
            <a:extLst>
              <a:ext uri="{FF2B5EF4-FFF2-40B4-BE49-F238E27FC236}">
                <a16:creationId xmlns:a16="http://schemas.microsoft.com/office/drawing/2014/main" id="{4A654F87-C8EF-4136-A385-D6C49CA79919}"/>
              </a:ext>
            </a:extLst>
          </p:cNvPr>
          <p:cNvSpPr txBox="1"/>
          <p:nvPr/>
        </p:nvSpPr>
        <p:spPr>
          <a:xfrm>
            <a:off x="838200" y="1486153"/>
            <a:ext cx="6493933" cy="4708981"/>
          </a:xfrm>
          <a:prstGeom prst="rect">
            <a:avLst/>
          </a:prstGeom>
          <a:noFill/>
        </p:spPr>
        <p:txBody>
          <a:bodyPr wrap="square">
            <a:spAutoFit/>
          </a:bodyPr>
          <a:lstStyle/>
          <a:p>
            <a:pPr algn="just"/>
            <a:r>
              <a:rPr lang="ru-RU" sz="2000" b="1" i="0" dirty="0">
                <a:solidFill>
                  <a:srgbClr val="222222"/>
                </a:solidFill>
                <a:effectLst/>
                <a:latin typeface="roboto condensed" panose="020B0604020202020204" pitchFamily="2" charset="0"/>
              </a:rPr>
              <a:t>Респиратор Р-2У</a:t>
            </a:r>
            <a:r>
              <a:rPr lang="ru-RU" sz="2000" b="0" i="0" dirty="0">
                <a:solidFill>
                  <a:srgbClr val="222222"/>
                </a:solidFill>
                <a:effectLst/>
                <a:latin typeface="roboto condensed" panose="020B0604020202020204" pitchFamily="2" charset="0"/>
              </a:rPr>
              <a:t> – предназначен для защиты органов дыхания от всех видов аэрозолей (пыль, дым, туман), включая радиоактивные, с дополнительной защитой от радиоактивного йода и его органических соединений.</a:t>
            </a:r>
          </a:p>
          <a:p>
            <a:pPr algn="just"/>
            <a:r>
              <a:rPr lang="ru-RU" sz="2000" b="0" i="0" dirty="0">
                <a:solidFill>
                  <a:srgbClr val="222222"/>
                </a:solidFill>
                <a:effectLst/>
                <a:latin typeface="roboto condensed" panose="020B0604020202020204" pitchFamily="2" charset="0"/>
              </a:rPr>
              <a:t>Особенности респиратора Р-2У</a:t>
            </a:r>
          </a:p>
          <a:p>
            <a:pPr algn="just">
              <a:buFont typeface="Arial" panose="020B0604020202020204" pitchFamily="34" charset="0"/>
              <a:buChar char="•"/>
            </a:pPr>
            <a:r>
              <a:rPr lang="ru-RU" sz="2000" b="0" i="0" dirty="0">
                <a:solidFill>
                  <a:srgbClr val="222222"/>
                </a:solidFill>
                <a:effectLst/>
                <a:latin typeface="roboto condensed" panose="020B0604020202020204" pitchFamily="2" charset="0"/>
              </a:rPr>
              <a:t>Возможность применения без предварительного обучения.</a:t>
            </a:r>
          </a:p>
          <a:p>
            <a:pPr algn="just">
              <a:buFont typeface="Arial" panose="020B0604020202020204" pitchFamily="34" charset="0"/>
              <a:buChar char="•"/>
            </a:pPr>
            <a:r>
              <a:rPr lang="ru-RU" sz="2000" b="0" i="0" dirty="0">
                <a:solidFill>
                  <a:srgbClr val="222222"/>
                </a:solidFill>
                <a:effectLst/>
                <a:latin typeface="roboto condensed" panose="020B0604020202020204" pitchFamily="2" charset="0"/>
              </a:rPr>
              <a:t>Универсальный размер (в том числе для детей с 4-х лет).</a:t>
            </a:r>
          </a:p>
          <a:p>
            <a:pPr algn="just">
              <a:buFont typeface="Arial" panose="020B0604020202020204" pitchFamily="34" charset="0"/>
              <a:buChar char="•"/>
            </a:pPr>
            <a:r>
              <a:rPr lang="ru-RU" sz="2000" b="0" i="0" dirty="0">
                <a:solidFill>
                  <a:srgbClr val="222222"/>
                </a:solidFill>
                <a:effectLst/>
                <a:latin typeface="roboto condensed" panose="020B0604020202020204" pitchFamily="2" charset="0"/>
              </a:rPr>
              <a:t>Изделие имеет клапан выдоха. Герметичная фольгированная упаковка.</a:t>
            </a:r>
          </a:p>
          <a:p>
            <a:pPr algn="just">
              <a:buFont typeface="Arial" panose="020B0604020202020204" pitchFamily="34" charset="0"/>
              <a:buChar char="•"/>
            </a:pPr>
            <a:r>
              <a:rPr lang="ru-RU" sz="2000" b="0" i="0" dirty="0">
                <a:solidFill>
                  <a:srgbClr val="222222"/>
                </a:solidFill>
                <a:effectLst/>
                <a:latin typeface="roboto condensed" panose="020B0604020202020204" pitchFamily="2" charset="0"/>
              </a:rPr>
              <a:t>Подходит для широких </a:t>
            </a:r>
            <a:r>
              <a:rPr lang="ru-RU" sz="2000" b="0" i="0" dirty="0" err="1">
                <a:solidFill>
                  <a:srgbClr val="222222"/>
                </a:solidFill>
                <a:effectLst/>
                <a:latin typeface="roboto condensed" panose="020B0604020202020204" pitchFamily="2" charset="0"/>
              </a:rPr>
              <a:t>слоев</a:t>
            </a:r>
            <a:r>
              <a:rPr lang="ru-RU" sz="2000" b="0" i="0" dirty="0">
                <a:solidFill>
                  <a:srgbClr val="222222"/>
                </a:solidFill>
                <a:effectLst/>
                <a:latin typeface="roboto condensed" panose="020B0604020202020204" pitchFamily="2" charset="0"/>
              </a:rPr>
              <a:t> населения, в том числе для людей с ослабленным здоровьем и детей с 4-х лет.</a:t>
            </a:r>
          </a:p>
          <a:p>
            <a:pPr algn="just">
              <a:buFont typeface="Arial" panose="020B0604020202020204" pitchFamily="34" charset="0"/>
              <a:buChar char="•"/>
            </a:pPr>
            <a:r>
              <a:rPr lang="ru-RU" sz="2000" b="0" i="0" dirty="0">
                <a:solidFill>
                  <a:srgbClr val="222222"/>
                </a:solidFill>
                <a:effectLst/>
                <a:latin typeface="roboto condensed" panose="020B0604020202020204" pitchFamily="2" charset="0"/>
              </a:rPr>
              <a:t>Гарантийный срок хранения в индивидуальной упаковке – 7 лет.</a:t>
            </a:r>
          </a:p>
          <a:p>
            <a:endParaRPr lang="ru-RU" sz="2000" dirty="0"/>
          </a:p>
        </p:txBody>
      </p:sp>
    </p:spTree>
    <p:extLst>
      <p:ext uri="{BB962C8B-B14F-4D97-AF65-F5344CB8AC3E}">
        <p14:creationId xmlns:p14="http://schemas.microsoft.com/office/powerpoint/2010/main" val="3417410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Респиратор Р-2У">
            <a:extLst>
              <a:ext uri="{FF2B5EF4-FFF2-40B4-BE49-F238E27FC236}">
                <a16:creationId xmlns:a16="http://schemas.microsoft.com/office/drawing/2014/main" id="{3C639F15-03F4-4EBD-997C-B10F24360C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647" y="1486153"/>
            <a:ext cx="4760937" cy="404423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136447B7-4F7A-46F7-B81C-9DBF057EDD26}"/>
              </a:ext>
            </a:extLst>
          </p:cNvPr>
          <p:cNvSpPr>
            <a:spLocks noGrp="1"/>
          </p:cNvSpPr>
          <p:nvPr>
            <p:ph type="title"/>
          </p:nvPr>
        </p:nvSpPr>
        <p:spPr>
          <a:xfrm>
            <a:off x="609601" y="307446"/>
            <a:ext cx="11275484" cy="885825"/>
          </a:xfrm>
        </p:spPr>
        <p:txBody>
          <a:bodyPr/>
          <a:lstStyle/>
          <a:p>
            <a:r>
              <a:rPr lang="ru-RU" dirty="0"/>
              <a:t>Респиратор Р-2У</a:t>
            </a:r>
          </a:p>
        </p:txBody>
      </p:sp>
      <p:pic>
        <p:nvPicPr>
          <p:cNvPr id="4" name="Рисунок 3">
            <a:extLst>
              <a:ext uri="{FF2B5EF4-FFF2-40B4-BE49-F238E27FC236}">
                <a16:creationId xmlns:a16="http://schemas.microsoft.com/office/drawing/2014/main" id="{2BC274CB-CD66-4362-9196-EDC448E89550}"/>
              </a:ext>
            </a:extLst>
          </p:cNvPr>
          <p:cNvPicPr>
            <a:picLocks noChangeAspect="1"/>
          </p:cNvPicPr>
          <p:nvPr/>
        </p:nvPicPr>
        <p:blipFill>
          <a:blip r:embed="rId3"/>
          <a:stretch>
            <a:fillRect/>
          </a:stretch>
        </p:blipFill>
        <p:spPr>
          <a:xfrm>
            <a:off x="774830" y="1308647"/>
            <a:ext cx="6176476" cy="5106365"/>
          </a:xfrm>
          <a:prstGeom prst="rect">
            <a:avLst/>
          </a:prstGeom>
        </p:spPr>
      </p:pic>
    </p:spTree>
    <p:extLst>
      <p:ext uri="{BB962C8B-B14F-4D97-AF65-F5344CB8AC3E}">
        <p14:creationId xmlns:p14="http://schemas.microsoft.com/office/powerpoint/2010/main" val="1168009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6981E58-2B42-44C7-8D21-EEC4E8902E64}"/>
              </a:ext>
            </a:extLst>
          </p:cNvPr>
          <p:cNvSpPr>
            <a:spLocks noGrp="1"/>
          </p:cNvSpPr>
          <p:nvPr>
            <p:ph type="title"/>
          </p:nvPr>
        </p:nvSpPr>
        <p:spPr>
          <a:xfrm>
            <a:off x="619329" y="413258"/>
            <a:ext cx="11275484" cy="885825"/>
          </a:xfrm>
        </p:spPr>
        <p:txBody>
          <a:bodyPr/>
          <a:lstStyle/>
          <a:p>
            <a:r>
              <a:rPr lang="ru-RU" dirty="0"/>
              <a:t>РЕСПИРАТОР  АЛИНА® 200 АВК </a:t>
            </a:r>
          </a:p>
        </p:txBody>
      </p:sp>
      <p:sp>
        <p:nvSpPr>
          <p:cNvPr id="3" name="Объект 2">
            <a:extLst>
              <a:ext uri="{FF2B5EF4-FFF2-40B4-BE49-F238E27FC236}">
                <a16:creationId xmlns:a16="http://schemas.microsoft.com/office/drawing/2014/main" id="{D643B952-A808-4D13-8F09-557825A45FC2}"/>
              </a:ext>
            </a:extLst>
          </p:cNvPr>
          <p:cNvSpPr>
            <a:spLocks noGrp="1"/>
          </p:cNvSpPr>
          <p:nvPr>
            <p:ph idx="1"/>
          </p:nvPr>
        </p:nvSpPr>
        <p:spPr>
          <a:xfrm>
            <a:off x="838200" y="1825625"/>
            <a:ext cx="6117771" cy="4351338"/>
          </a:xfrm>
        </p:spPr>
        <p:txBody>
          <a:bodyPr/>
          <a:lstStyle/>
          <a:p>
            <a:pPr marL="0" indent="0">
              <a:buNone/>
            </a:pPr>
            <a:r>
              <a:rPr lang="ru-RU" dirty="0"/>
              <a:t>разработан для выхода из опасной зоны при чрезвычайной ситуации. </a:t>
            </a:r>
          </a:p>
          <a:p>
            <a:pPr marL="0" indent="0">
              <a:buNone/>
            </a:pPr>
            <a:r>
              <a:rPr lang="ru-RU" dirty="0"/>
              <a:t>Респиратор АЛИНА 200АВК имеет универсальную комбинацию сорбционно-фильтрующих элементов , обеспечивающую эффективную защиту по широкому спектру вредных веществ</a:t>
            </a:r>
          </a:p>
        </p:txBody>
      </p:sp>
      <p:pic>
        <p:nvPicPr>
          <p:cNvPr id="4" name="Picture 2" descr="C:\Users\ПК\Desktop\alina.jpg">
            <a:extLst>
              <a:ext uri="{FF2B5EF4-FFF2-40B4-BE49-F238E27FC236}">
                <a16:creationId xmlns:a16="http://schemas.microsoft.com/office/drawing/2014/main" id="{7B343969-E6A3-4644-8CA4-EB7B9A260F7C}"/>
              </a:ext>
            </a:extLst>
          </p:cNvPr>
          <p:cNvPicPr>
            <a:picLocks noChangeAspect="1" noChangeArrowheads="1"/>
          </p:cNvPicPr>
          <p:nvPr/>
        </p:nvPicPr>
        <p:blipFill>
          <a:blip r:embed="rId2"/>
          <a:srcRect l="20667" t="10423" r="15015" b="13501"/>
          <a:stretch>
            <a:fillRect/>
          </a:stretch>
        </p:blipFill>
        <p:spPr bwMode="auto">
          <a:xfrm>
            <a:off x="7268861" y="1990611"/>
            <a:ext cx="4084939" cy="3708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1509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C0B44B-C9E6-4DD0-91D4-F0A5D50951D0}"/>
              </a:ext>
            </a:extLst>
          </p:cNvPr>
          <p:cNvSpPr>
            <a:spLocks noGrp="1"/>
          </p:cNvSpPr>
          <p:nvPr>
            <p:ph type="title"/>
          </p:nvPr>
        </p:nvSpPr>
        <p:spPr>
          <a:xfrm>
            <a:off x="590145" y="413258"/>
            <a:ext cx="11275484" cy="885825"/>
          </a:xfrm>
        </p:spPr>
        <p:txBody>
          <a:bodyPr/>
          <a:lstStyle/>
          <a:p>
            <a:r>
              <a:rPr lang="ru-RU" dirty="0"/>
              <a:t>РЕСПИРАТОР «АЛИНА-СО»</a:t>
            </a:r>
          </a:p>
        </p:txBody>
      </p:sp>
      <p:sp>
        <p:nvSpPr>
          <p:cNvPr id="3" name="Объект 2">
            <a:extLst>
              <a:ext uri="{FF2B5EF4-FFF2-40B4-BE49-F238E27FC236}">
                <a16:creationId xmlns:a16="http://schemas.microsoft.com/office/drawing/2014/main" id="{C52D00AA-2F02-4085-A4F1-202C0AC0778C}"/>
              </a:ext>
            </a:extLst>
          </p:cNvPr>
          <p:cNvSpPr>
            <a:spLocks noGrp="1"/>
          </p:cNvSpPr>
          <p:nvPr>
            <p:ph idx="1"/>
          </p:nvPr>
        </p:nvSpPr>
        <p:spPr>
          <a:xfrm>
            <a:off x="838200" y="1825625"/>
            <a:ext cx="5089071" cy="4351338"/>
          </a:xfrm>
        </p:spPr>
        <p:txBody>
          <a:bodyPr/>
          <a:lstStyle/>
          <a:p>
            <a:pPr marL="0" indent="0">
              <a:buNone/>
            </a:pPr>
            <a:r>
              <a:rPr lang="ru-RU" dirty="0"/>
              <a:t>ПРЕДНАЗНАЧЕН для защиты от всех видов аэрозолей (пыль, дым, туман, смог) и моноксида углерода (угарного газа) при невысоких концентрациях.</a:t>
            </a:r>
          </a:p>
          <a:p>
            <a:pPr marL="0" indent="0">
              <a:buNone/>
            </a:pPr>
            <a:r>
              <a:rPr lang="ru-RU" dirty="0"/>
              <a:t>Рекомендуется: для выхода из задымленной зоны </a:t>
            </a:r>
          </a:p>
        </p:txBody>
      </p:sp>
      <p:pic>
        <p:nvPicPr>
          <p:cNvPr id="4" name="sb-player" descr="http://pozhim.ru/uploads/media/products/0001/01/thumb_95_products_large.jpg">
            <a:extLst>
              <a:ext uri="{FF2B5EF4-FFF2-40B4-BE49-F238E27FC236}">
                <a16:creationId xmlns:a16="http://schemas.microsoft.com/office/drawing/2014/main" id="{92A239AD-C5C1-4F9B-AA86-E0FE1D801C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3360" y="2065791"/>
            <a:ext cx="4940440" cy="330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87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6E7306-8072-4AF9-ACF6-AFBABA987AEE}"/>
              </a:ext>
            </a:extLst>
          </p:cNvPr>
          <p:cNvSpPr>
            <a:spLocks noGrp="1"/>
          </p:cNvSpPr>
          <p:nvPr>
            <p:ph type="title"/>
          </p:nvPr>
        </p:nvSpPr>
        <p:spPr>
          <a:xfrm>
            <a:off x="838200" y="365126"/>
            <a:ext cx="10515600" cy="679904"/>
          </a:xfrm>
        </p:spPr>
        <p:txBody>
          <a:bodyPr>
            <a:normAutofit/>
          </a:bodyPr>
          <a:lstStyle/>
          <a:p>
            <a:r>
              <a:rPr lang="ru-RU" sz="3200" dirty="0"/>
              <a:t>Средства индивидуальной защиты кожи </a:t>
            </a:r>
          </a:p>
        </p:txBody>
      </p:sp>
      <p:sp>
        <p:nvSpPr>
          <p:cNvPr id="3" name="Объект 2">
            <a:extLst>
              <a:ext uri="{FF2B5EF4-FFF2-40B4-BE49-F238E27FC236}">
                <a16:creationId xmlns:a16="http://schemas.microsoft.com/office/drawing/2014/main" id="{A300056F-AD03-4D5C-AAFF-D64A5470300C}"/>
              </a:ext>
            </a:extLst>
          </p:cNvPr>
          <p:cNvSpPr>
            <a:spLocks noGrp="1"/>
          </p:cNvSpPr>
          <p:nvPr>
            <p:ph idx="1"/>
          </p:nvPr>
        </p:nvSpPr>
        <p:spPr>
          <a:xfrm>
            <a:off x="838200" y="1045030"/>
            <a:ext cx="10515600" cy="1325563"/>
          </a:xfrm>
        </p:spPr>
        <p:txBody>
          <a:bodyPr/>
          <a:lstStyle/>
          <a:p>
            <a:pPr marL="0" indent="0">
              <a:buNone/>
            </a:pPr>
            <a:r>
              <a:rPr lang="ru-RU" dirty="0"/>
              <a:t>Средства индивидуальной защиты кожи предназначены для защиты кожных покровов от ОВ, РП, БА и АХОВ, а также для снижения заражения одежды, снаряжения и обуви.</a:t>
            </a:r>
          </a:p>
          <a:p>
            <a:pPr marL="0" indent="0">
              <a:buNone/>
            </a:pPr>
            <a:endParaRPr lang="ru-RU" dirty="0"/>
          </a:p>
        </p:txBody>
      </p:sp>
      <p:sp>
        <p:nvSpPr>
          <p:cNvPr id="4" name="Rectangle 8">
            <a:extLst>
              <a:ext uri="{FF2B5EF4-FFF2-40B4-BE49-F238E27FC236}">
                <a16:creationId xmlns:a16="http://schemas.microsoft.com/office/drawing/2014/main" id="{EC9DFF9A-2084-47CD-BE15-A22A451DC5C5}"/>
              </a:ext>
            </a:extLst>
          </p:cNvPr>
          <p:cNvSpPr>
            <a:spLocks noChangeArrowheads="1"/>
          </p:cNvSpPr>
          <p:nvPr/>
        </p:nvSpPr>
        <p:spPr bwMode="auto">
          <a:xfrm>
            <a:off x="2749096" y="5691188"/>
            <a:ext cx="1944688" cy="97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3" tIns="45690" rIns="91383" bIns="4569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pPr>
            <a:r>
              <a:rPr lang="ru-RU" altLang="ru-RU" sz="1600" b="1">
                <a:latin typeface="Arial" panose="020B0604020202020204" pitchFamily="34" charset="0"/>
              </a:rPr>
              <a:t>Комплект фильтрующей защитной одежды ФЗО-МП</a:t>
            </a:r>
          </a:p>
        </p:txBody>
      </p:sp>
      <p:pic>
        <p:nvPicPr>
          <p:cNvPr id="5" name="Picture 2" descr="http://omchs-rezerv.ru/images/oborudovanie/protivogaz/f225.jpg">
            <a:extLst>
              <a:ext uri="{FF2B5EF4-FFF2-40B4-BE49-F238E27FC236}">
                <a16:creationId xmlns:a16="http://schemas.microsoft.com/office/drawing/2014/main" id="{05429532-3D97-4B4C-AC8A-22FF1F0DBB2D}"/>
              </a:ext>
            </a:extLst>
          </p:cNvPr>
          <p:cNvPicPr>
            <a:picLocks noChangeAspect="1" noChangeArrowheads="1"/>
          </p:cNvPicPr>
          <p:nvPr/>
        </p:nvPicPr>
        <p:blipFill>
          <a:blip r:embed="rId2"/>
          <a:srcRect/>
          <a:stretch>
            <a:fillRect/>
          </a:stretch>
        </p:blipFill>
        <p:spPr bwMode="auto">
          <a:xfrm>
            <a:off x="3038021" y="2276475"/>
            <a:ext cx="1368425" cy="3216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21">
            <a:extLst>
              <a:ext uri="{FF2B5EF4-FFF2-40B4-BE49-F238E27FC236}">
                <a16:creationId xmlns:a16="http://schemas.microsoft.com/office/drawing/2014/main" id="{8879A074-FD09-4463-AE03-F83BDCFB4F2D}"/>
              </a:ext>
            </a:extLst>
          </p:cNvPr>
          <p:cNvSpPr txBox="1">
            <a:spLocks noChangeArrowheads="1"/>
          </p:cNvSpPr>
          <p:nvPr/>
        </p:nvSpPr>
        <p:spPr bwMode="auto">
          <a:xfrm>
            <a:off x="4970689" y="5734050"/>
            <a:ext cx="16954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3" tIns="45690" rIns="91383" bIns="4569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pPr>
            <a:r>
              <a:rPr lang="ru-RU" altLang="ru-RU" sz="1600" b="1">
                <a:latin typeface="Arial" panose="020B0604020202020204" pitchFamily="34" charset="0"/>
              </a:rPr>
              <a:t>Общевойсковой защитный комплект</a:t>
            </a:r>
          </a:p>
          <a:p>
            <a:pPr algn="ctr" eaLnBrk="1" hangingPunct="1">
              <a:lnSpc>
                <a:spcPct val="90000"/>
              </a:lnSpc>
            </a:pPr>
            <a:r>
              <a:rPr lang="ru-RU" altLang="ru-RU" sz="1600" b="1">
                <a:latin typeface="Arial" panose="020B0604020202020204" pitchFamily="34" charset="0"/>
              </a:rPr>
              <a:t>ОЗК</a:t>
            </a:r>
            <a:endParaRPr lang="ru-RU" altLang="ru-RU" sz="1600">
              <a:latin typeface="Arial" panose="020B0604020202020204" pitchFamily="34" charset="0"/>
            </a:endParaRPr>
          </a:p>
        </p:txBody>
      </p:sp>
      <p:pic>
        <p:nvPicPr>
          <p:cNvPr id="7" name="Picture 4" descr="https://forum-antikvariat.ru/uploads/post-30658-1279140927.jpg">
            <a:extLst>
              <a:ext uri="{FF2B5EF4-FFF2-40B4-BE49-F238E27FC236}">
                <a16:creationId xmlns:a16="http://schemas.microsoft.com/office/drawing/2014/main" id="{3C315660-ED83-40A2-97BE-BB3D39702591}"/>
              </a:ext>
            </a:extLst>
          </p:cNvPr>
          <p:cNvPicPr>
            <a:picLocks noChangeAspect="1" noChangeArrowheads="1"/>
          </p:cNvPicPr>
          <p:nvPr/>
        </p:nvPicPr>
        <p:blipFill rotWithShape="1">
          <a:blip r:embed="rId3"/>
          <a:srcRect l="29779" t="5000" r="32054" b="12000"/>
          <a:stretch/>
        </p:blipFill>
        <p:spPr bwMode="auto">
          <a:xfrm>
            <a:off x="5186589" y="2276475"/>
            <a:ext cx="1477963" cy="3214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20">
            <a:extLst>
              <a:ext uri="{FF2B5EF4-FFF2-40B4-BE49-F238E27FC236}">
                <a16:creationId xmlns:a16="http://schemas.microsoft.com/office/drawing/2014/main" id="{D1383C26-6B72-4F34-8E30-F9A488F470E4}"/>
              </a:ext>
            </a:extLst>
          </p:cNvPr>
          <p:cNvSpPr txBox="1">
            <a:spLocks noChangeArrowheads="1"/>
          </p:cNvSpPr>
          <p:nvPr/>
        </p:nvSpPr>
        <p:spPr bwMode="auto">
          <a:xfrm>
            <a:off x="7332888" y="5661025"/>
            <a:ext cx="13684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3" tIns="45690" rIns="91383" bIns="4569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lnSpc>
                <a:spcPct val="90000"/>
              </a:lnSpc>
            </a:pPr>
            <a:r>
              <a:rPr lang="ru-RU" altLang="ru-RU" sz="1600" b="1" dirty="0" err="1">
                <a:latin typeface="Arial" panose="020B0604020202020204" pitchFamily="34" charset="0"/>
              </a:rPr>
              <a:t>Легкий</a:t>
            </a:r>
            <a:r>
              <a:rPr lang="ru-RU" altLang="ru-RU" sz="1600" b="1" dirty="0">
                <a:latin typeface="Arial" panose="020B0604020202020204" pitchFamily="34" charset="0"/>
              </a:rPr>
              <a:t> защитный костюм</a:t>
            </a:r>
          </a:p>
          <a:p>
            <a:pPr algn="ctr" eaLnBrk="1" hangingPunct="1">
              <a:lnSpc>
                <a:spcPct val="90000"/>
              </a:lnSpc>
            </a:pPr>
            <a:r>
              <a:rPr lang="ru-RU" altLang="ru-RU" sz="1600" b="1" dirty="0">
                <a:latin typeface="Arial" panose="020B0604020202020204" pitchFamily="34" charset="0"/>
              </a:rPr>
              <a:t>Л-1</a:t>
            </a:r>
            <a:endParaRPr lang="ru-RU" altLang="ru-RU" sz="1600" dirty="0">
              <a:latin typeface="Arial" panose="020B0604020202020204" pitchFamily="34" charset="0"/>
            </a:endParaRPr>
          </a:p>
        </p:txBody>
      </p:sp>
      <p:pic>
        <p:nvPicPr>
          <p:cNvPr id="9" name="Picture 8" descr="http://cs8.pikabu.ru/images/previews_comm/2016-01_6/1453906773215927735.jpg">
            <a:extLst>
              <a:ext uri="{FF2B5EF4-FFF2-40B4-BE49-F238E27FC236}">
                <a16:creationId xmlns:a16="http://schemas.microsoft.com/office/drawing/2014/main" id="{B88FBAF4-D2F4-406F-9868-43717310EF01}"/>
              </a:ext>
            </a:extLst>
          </p:cNvPr>
          <p:cNvPicPr>
            <a:picLocks noChangeAspect="1" noChangeArrowheads="1"/>
          </p:cNvPicPr>
          <p:nvPr/>
        </p:nvPicPr>
        <p:blipFill rotWithShape="1">
          <a:blip r:embed="rId4"/>
          <a:srcRect l="24477" r="27283"/>
          <a:stretch/>
        </p:blipFill>
        <p:spPr bwMode="auto">
          <a:xfrm>
            <a:off x="7043963" y="2060575"/>
            <a:ext cx="1666875" cy="3455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094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6E7306-8072-4AF9-ACF6-AFBABA987AEE}"/>
              </a:ext>
            </a:extLst>
          </p:cNvPr>
          <p:cNvSpPr>
            <a:spLocks noGrp="1"/>
          </p:cNvSpPr>
          <p:nvPr>
            <p:ph type="title"/>
          </p:nvPr>
        </p:nvSpPr>
        <p:spPr>
          <a:xfrm>
            <a:off x="838200" y="365126"/>
            <a:ext cx="10515600" cy="679904"/>
          </a:xfrm>
        </p:spPr>
        <p:txBody>
          <a:bodyPr>
            <a:normAutofit/>
          </a:bodyPr>
          <a:lstStyle/>
          <a:p>
            <a:pPr algn="ctr" eaLnBrk="1" hangingPunct="1">
              <a:lnSpc>
                <a:spcPct val="90000"/>
              </a:lnSpc>
            </a:pPr>
            <a:r>
              <a:rPr lang="ru-RU" altLang="ru-RU" sz="3200" b="1" dirty="0">
                <a:latin typeface="Arial" panose="020B0604020202020204" pitchFamily="34" charset="0"/>
              </a:rPr>
              <a:t>Общевойсковой защитный комплект ОЗК</a:t>
            </a:r>
            <a:endParaRPr lang="ru-RU" altLang="ru-RU" sz="3200" dirty="0">
              <a:latin typeface="Arial" panose="020B0604020202020204" pitchFamily="34" charset="0"/>
            </a:endParaRPr>
          </a:p>
        </p:txBody>
      </p:sp>
      <p:sp>
        <p:nvSpPr>
          <p:cNvPr id="3" name="Объект 2">
            <a:extLst>
              <a:ext uri="{FF2B5EF4-FFF2-40B4-BE49-F238E27FC236}">
                <a16:creationId xmlns:a16="http://schemas.microsoft.com/office/drawing/2014/main" id="{A300056F-AD03-4D5C-AAFF-D64A5470300C}"/>
              </a:ext>
            </a:extLst>
          </p:cNvPr>
          <p:cNvSpPr>
            <a:spLocks noGrp="1"/>
          </p:cNvSpPr>
          <p:nvPr>
            <p:ph idx="1"/>
          </p:nvPr>
        </p:nvSpPr>
        <p:spPr>
          <a:xfrm>
            <a:off x="623596" y="1351708"/>
            <a:ext cx="8464420" cy="5141166"/>
          </a:xfrm>
        </p:spPr>
        <p:txBody>
          <a:bodyPr/>
          <a:lstStyle/>
          <a:p>
            <a:pPr marL="0" indent="0">
              <a:buNone/>
            </a:pPr>
            <a:r>
              <a:rPr lang="ru-RU" sz="2000" b="0" i="0" dirty="0">
                <a:solidFill>
                  <a:srgbClr val="000000"/>
                </a:solidFill>
                <a:effectLst/>
                <a:latin typeface="Roboto" panose="02000000000000000000" pitchFamily="2" charset="0"/>
              </a:rPr>
              <a:t>Комплект ОЗК – это строго нормированная защитная экипировка, являющаяся стандартным СИЗ, обязательным для ВС всех родов войск и видов армии России. Комплектация ОЗК может дополняться противогазом или респиратором – по виду исполняемой задачи. Защитный комплект ОЗК по спецификации не является полностью изолирующим, элементы данного СИЗ надеваются военнослужащими поверх армейской обуви и одежды.</a:t>
            </a:r>
          </a:p>
          <a:p>
            <a:pPr algn="l"/>
            <a:r>
              <a:rPr lang="ru-RU" sz="2000" b="1" i="0" dirty="0">
                <a:solidFill>
                  <a:srgbClr val="000000"/>
                </a:solidFill>
                <a:effectLst/>
                <a:latin typeface="Roboto" panose="02000000000000000000" pitchFamily="2" charset="0"/>
              </a:rPr>
              <a:t>Задачами данного СИЗ обозначены критерии защиты человека:</a:t>
            </a:r>
            <a:endParaRPr lang="ru-RU" sz="2000" b="0" i="0" dirty="0">
              <a:solidFill>
                <a:srgbClr val="000000"/>
              </a:solidFill>
              <a:effectLst/>
              <a:latin typeface="Roboto" panose="02000000000000000000" pitchFamily="2" charset="0"/>
            </a:endParaRPr>
          </a:p>
          <a:p>
            <a:pPr algn="l">
              <a:buFont typeface="Arial" panose="020B0604020202020204" pitchFamily="34" charset="0"/>
              <a:buChar char="•"/>
            </a:pPr>
            <a:r>
              <a:rPr lang="ru-RU" sz="2000" b="0" i="0" dirty="0">
                <a:solidFill>
                  <a:srgbClr val="000000"/>
                </a:solidFill>
                <a:effectLst/>
                <a:latin typeface="Roboto" panose="02000000000000000000" pitchFamily="2" charset="0"/>
              </a:rPr>
              <a:t>От действия радиоактивных веществ, пыли</a:t>
            </a:r>
          </a:p>
          <a:p>
            <a:pPr algn="l">
              <a:buFont typeface="Arial" panose="020B0604020202020204" pitchFamily="34" charset="0"/>
              <a:buChar char="•"/>
            </a:pPr>
            <a:r>
              <a:rPr lang="ru-RU" sz="2000" b="0" i="0" dirty="0">
                <a:solidFill>
                  <a:srgbClr val="000000"/>
                </a:solidFill>
                <a:effectLst/>
                <a:latin typeface="Roboto" panose="02000000000000000000" pitchFamily="2" charset="0"/>
              </a:rPr>
              <a:t>От биологических боевых средств</a:t>
            </a:r>
          </a:p>
          <a:p>
            <a:pPr algn="l">
              <a:buFont typeface="Arial" panose="020B0604020202020204" pitchFamily="34" charset="0"/>
              <a:buChar char="•"/>
            </a:pPr>
            <a:r>
              <a:rPr lang="ru-RU" sz="2000" b="0" i="0" dirty="0">
                <a:solidFill>
                  <a:srgbClr val="000000"/>
                </a:solidFill>
                <a:effectLst/>
                <a:latin typeface="Roboto" panose="02000000000000000000" pitchFamily="2" charset="0"/>
              </a:rPr>
              <a:t>От воздействия отравляющих газов и веществ</a:t>
            </a:r>
          </a:p>
          <a:p>
            <a:pPr marL="0" indent="0" algn="l"/>
            <a:r>
              <a:rPr lang="ru-RU" sz="2000" b="0" i="0" dirty="0">
                <a:solidFill>
                  <a:srgbClr val="000000"/>
                </a:solidFill>
                <a:effectLst/>
                <a:latin typeface="Roboto" panose="02000000000000000000" pitchFamily="2" charset="0"/>
              </a:rPr>
              <a:t>По нормативу длительность пребывания в ОЗК </a:t>
            </a:r>
            <a:r>
              <a:rPr lang="ru-RU" sz="2000" b="1" i="0" dirty="0">
                <a:solidFill>
                  <a:srgbClr val="000000"/>
                </a:solidFill>
                <a:effectLst/>
                <a:latin typeface="Roboto" panose="02000000000000000000" pitchFamily="2" charset="0"/>
              </a:rPr>
              <a:t>не должна превышать 4 часов</a:t>
            </a:r>
            <a:r>
              <a:rPr lang="ru-RU" sz="2000" b="0" i="0" dirty="0">
                <a:solidFill>
                  <a:srgbClr val="000000"/>
                </a:solidFill>
                <a:effectLst/>
                <a:latin typeface="Roboto" panose="02000000000000000000" pitchFamily="2" charset="0"/>
              </a:rPr>
              <a:t>. Кроме того, нормативное время пребывания в костюме значительно сокращается при повышении температуры окружающей среды.</a:t>
            </a:r>
          </a:p>
          <a:p>
            <a:pPr marL="0" indent="0">
              <a:buNone/>
            </a:pPr>
            <a:endParaRPr lang="ru-RU" sz="2000" dirty="0"/>
          </a:p>
        </p:txBody>
      </p:sp>
      <p:pic>
        <p:nvPicPr>
          <p:cNvPr id="7" name="Picture 4" descr="https://forum-antikvariat.ru/uploads/post-30658-1279140927.jpg">
            <a:extLst>
              <a:ext uri="{FF2B5EF4-FFF2-40B4-BE49-F238E27FC236}">
                <a16:creationId xmlns:a16="http://schemas.microsoft.com/office/drawing/2014/main" id="{3C315660-ED83-40A2-97BE-BB3D39702591}"/>
              </a:ext>
            </a:extLst>
          </p:cNvPr>
          <p:cNvPicPr>
            <a:picLocks noChangeAspect="1" noChangeArrowheads="1"/>
          </p:cNvPicPr>
          <p:nvPr/>
        </p:nvPicPr>
        <p:blipFill rotWithShape="1">
          <a:blip r:embed="rId2"/>
          <a:srcRect l="29779" t="5000" r="32054" b="12000"/>
          <a:stretch/>
        </p:blipFill>
        <p:spPr bwMode="auto">
          <a:xfrm>
            <a:off x="9275890" y="1508580"/>
            <a:ext cx="2219424" cy="4827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013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364C2E-692A-4ECA-A427-5B9BCAE98D27}"/>
              </a:ext>
            </a:extLst>
          </p:cNvPr>
          <p:cNvSpPr>
            <a:spLocks noGrp="1"/>
          </p:cNvSpPr>
          <p:nvPr>
            <p:ph type="title"/>
          </p:nvPr>
        </p:nvSpPr>
        <p:spPr>
          <a:xfrm>
            <a:off x="609601" y="483069"/>
            <a:ext cx="11275484" cy="885825"/>
          </a:xfrm>
        </p:spPr>
        <p:txBody>
          <a:bodyPr/>
          <a:lstStyle/>
          <a:p>
            <a:r>
              <a:rPr lang="ru-RU" dirty="0"/>
              <a:t>Классификация защитных инженерных сооружений</a:t>
            </a:r>
            <a:br>
              <a:rPr lang="ru-RU" dirty="0"/>
            </a:br>
            <a:endParaRPr lang="ru-RU" dirty="0"/>
          </a:p>
        </p:txBody>
      </p:sp>
      <p:sp>
        <p:nvSpPr>
          <p:cNvPr id="3" name="Объект 2">
            <a:extLst>
              <a:ext uri="{FF2B5EF4-FFF2-40B4-BE49-F238E27FC236}">
                <a16:creationId xmlns:a16="http://schemas.microsoft.com/office/drawing/2014/main" id="{63A79831-DF70-150E-CB53-E3795857B654}"/>
              </a:ext>
            </a:extLst>
          </p:cNvPr>
          <p:cNvSpPr>
            <a:spLocks noGrp="1"/>
          </p:cNvSpPr>
          <p:nvPr>
            <p:ph idx="1"/>
          </p:nvPr>
        </p:nvSpPr>
        <p:spPr>
          <a:xfrm>
            <a:off x="609601" y="1326681"/>
            <a:ext cx="11275484" cy="5048250"/>
          </a:xfrm>
        </p:spPr>
        <p:txBody>
          <a:bodyPr/>
          <a:lstStyle/>
          <a:p>
            <a:pPr indent="449263" algn="l">
              <a:lnSpc>
                <a:spcPct val="115000"/>
              </a:lnSpc>
            </a:pPr>
            <a:r>
              <a:rPr lang="ru-RU" sz="1200" b="1" dirty="0">
                <a:solidFill>
                  <a:srgbClr val="000000"/>
                </a:solidFill>
                <a:latin typeface="+mj-lt"/>
                <a:ea typeface="Calibri" pitchFamily="34" charset="0"/>
                <a:cs typeface="Times New Roman" pitchFamily="18" charset="0"/>
              </a:rPr>
              <a:t>1. По назначению:</a:t>
            </a:r>
          </a:p>
          <a:p>
            <a:pPr indent="449263" algn="l">
              <a:lnSpc>
                <a:spcPct val="115000"/>
              </a:lnSpc>
              <a:buFont typeface="Arial" pitchFamily="34" charset="0"/>
              <a:buChar char="•"/>
            </a:pPr>
            <a:r>
              <a:rPr lang="ru-RU" sz="1200" dirty="0">
                <a:solidFill>
                  <a:srgbClr val="000000"/>
                </a:solidFill>
                <a:latin typeface="+mj-lt"/>
                <a:ea typeface="Calibri" pitchFamily="34" charset="0"/>
                <a:cs typeface="Times New Roman" pitchFamily="18" charset="0"/>
              </a:rPr>
              <a:t>с целью укрытия техники и имущества;</a:t>
            </a:r>
          </a:p>
          <a:p>
            <a:pPr indent="449263" algn="l">
              <a:lnSpc>
                <a:spcPct val="115000"/>
              </a:lnSpc>
              <a:buFont typeface="Arial" pitchFamily="34" charset="0"/>
              <a:buChar char="•"/>
            </a:pPr>
            <a:r>
              <a:rPr lang="ru-RU" sz="1200" dirty="0">
                <a:solidFill>
                  <a:srgbClr val="000000"/>
                </a:solidFill>
                <a:latin typeface="+mj-lt"/>
                <a:ea typeface="Calibri" pitchFamily="34" charset="0"/>
                <a:cs typeface="Times New Roman" pitchFamily="18" charset="0"/>
              </a:rPr>
              <a:t>для защиты людей;</a:t>
            </a:r>
          </a:p>
          <a:p>
            <a:pPr indent="449263" algn="l">
              <a:lnSpc>
                <a:spcPct val="115000"/>
              </a:lnSpc>
              <a:buFont typeface="Arial" pitchFamily="34" charset="0"/>
              <a:buChar char="•"/>
            </a:pPr>
            <a:r>
              <a:rPr lang="ru-RU" sz="1200" dirty="0">
                <a:solidFill>
                  <a:srgbClr val="000000"/>
                </a:solidFill>
                <a:latin typeface="+mj-lt"/>
                <a:ea typeface="Calibri" pitchFamily="34" charset="0"/>
                <a:cs typeface="Times New Roman" pitchFamily="18" charset="0"/>
              </a:rPr>
              <a:t>противорадиационные укрытия;</a:t>
            </a:r>
          </a:p>
          <a:p>
            <a:pPr indent="449263" algn="l">
              <a:lnSpc>
                <a:spcPct val="115000"/>
              </a:lnSpc>
              <a:buFont typeface="Arial" pitchFamily="34" charset="0"/>
              <a:buChar char="•"/>
            </a:pPr>
            <a:r>
              <a:rPr lang="ru-RU" sz="1200" dirty="0">
                <a:solidFill>
                  <a:srgbClr val="000000"/>
                </a:solidFill>
                <a:latin typeface="+mj-lt"/>
                <a:ea typeface="Calibri" pitchFamily="34" charset="0"/>
                <a:cs typeface="Times New Roman" pitchFamily="18" charset="0"/>
              </a:rPr>
              <a:t>простейшие укрытия.</a:t>
            </a:r>
          </a:p>
          <a:p>
            <a:pPr indent="449263" algn="l">
              <a:lnSpc>
                <a:spcPct val="115000"/>
              </a:lnSpc>
            </a:pPr>
            <a:r>
              <a:rPr lang="ru-RU" sz="1200" b="1" dirty="0">
                <a:solidFill>
                  <a:srgbClr val="000000"/>
                </a:solidFill>
                <a:latin typeface="+mj-lt"/>
                <a:ea typeface="Calibri" pitchFamily="34" charset="0"/>
                <a:cs typeface="Times New Roman" pitchFamily="18" charset="0"/>
              </a:rPr>
              <a:t>2. По конструкции:</a:t>
            </a:r>
          </a:p>
          <a:p>
            <a:pPr indent="449263" algn="l">
              <a:lnSpc>
                <a:spcPct val="115000"/>
              </a:lnSpc>
              <a:buFont typeface="Arial" pitchFamily="34" charset="0"/>
              <a:buChar char="•"/>
            </a:pPr>
            <a:r>
              <a:rPr lang="ru-RU" sz="1200" dirty="0">
                <a:solidFill>
                  <a:srgbClr val="000000"/>
                </a:solidFill>
                <a:latin typeface="+mj-lt"/>
                <a:ea typeface="Calibri" pitchFamily="34" charset="0"/>
                <a:cs typeface="Times New Roman" pitchFamily="18" charset="0"/>
              </a:rPr>
              <a:t>открытого типа (щели траншеи);</a:t>
            </a:r>
          </a:p>
          <a:p>
            <a:pPr indent="449263" algn="l">
              <a:lnSpc>
                <a:spcPct val="115000"/>
              </a:lnSpc>
              <a:buFont typeface="Arial" pitchFamily="34" charset="0"/>
              <a:buChar char="•"/>
            </a:pPr>
            <a:r>
              <a:rPr lang="ru-RU" sz="1200" dirty="0">
                <a:solidFill>
                  <a:srgbClr val="000000"/>
                </a:solidFill>
                <a:latin typeface="+mj-lt"/>
                <a:ea typeface="Calibri" pitchFamily="34" charset="0"/>
                <a:cs typeface="Times New Roman" pitchFamily="18" charset="0"/>
              </a:rPr>
              <a:t>закрытого типа (убежища, ПРУ);</a:t>
            </a:r>
          </a:p>
          <a:p>
            <a:pPr indent="449263" algn="l">
              <a:lnSpc>
                <a:spcPct val="115000"/>
              </a:lnSpc>
              <a:buFont typeface="Arial" pitchFamily="34" charset="0"/>
              <a:buChar char="•"/>
            </a:pPr>
            <a:r>
              <a:rPr lang="ru-RU" sz="1200" dirty="0">
                <a:solidFill>
                  <a:srgbClr val="000000"/>
                </a:solidFill>
                <a:latin typeface="+mj-lt"/>
                <a:ea typeface="Calibri" pitchFamily="34" charset="0"/>
                <a:cs typeface="Times New Roman" pitchFamily="18" charset="0"/>
              </a:rPr>
              <a:t> с коллективной защитой убежища с фильтровентиляционными устройствами (ФВУ), режимом изоляции и регенерации;</a:t>
            </a:r>
          </a:p>
          <a:p>
            <a:pPr indent="449263" algn="l">
              <a:lnSpc>
                <a:spcPct val="115000"/>
              </a:lnSpc>
              <a:buFont typeface="Arial" pitchFamily="34" charset="0"/>
              <a:buChar char="•"/>
            </a:pPr>
            <a:r>
              <a:rPr lang="ru-RU" sz="1200" dirty="0">
                <a:solidFill>
                  <a:srgbClr val="000000"/>
                </a:solidFill>
                <a:latin typeface="+mj-lt"/>
                <a:cs typeface="Calibri" pitchFamily="34" charset="0"/>
              </a:rPr>
              <a:t>с индивидуальной защитой - убежища без ФВУ и ПРУ.</a:t>
            </a:r>
          </a:p>
          <a:p>
            <a:pPr indent="449263" algn="l">
              <a:lnSpc>
                <a:spcPct val="115000"/>
              </a:lnSpc>
            </a:pPr>
            <a:r>
              <a:rPr lang="ru-RU" sz="1200" b="1" dirty="0">
                <a:solidFill>
                  <a:srgbClr val="000000"/>
                </a:solidFill>
                <a:latin typeface="+mj-lt"/>
                <a:ea typeface="Calibri" pitchFamily="34" charset="0"/>
                <a:cs typeface="Times New Roman" pitchFamily="18" charset="0"/>
              </a:rPr>
              <a:t>3.По месту расположения:</a:t>
            </a:r>
          </a:p>
          <a:p>
            <a:pPr indent="449263" algn="l">
              <a:lnSpc>
                <a:spcPct val="115000"/>
              </a:lnSpc>
              <a:buFont typeface="Arial" pitchFamily="34" charset="0"/>
              <a:buChar char="•"/>
            </a:pPr>
            <a:r>
              <a:rPr lang="ru-RU" sz="1200" dirty="0">
                <a:solidFill>
                  <a:srgbClr val="000000"/>
                </a:solidFill>
                <a:latin typeface="+mj-lt"/>
                <a:cs typeface="Times New Roman" pitchFamily="18" charset="0"/>
              </a:rPr>
              <a:t>встроенные;</a:t>
            </a:r>
          </a:p>
          <a:p>
            <a:pPr indent="449263" algn="l">
              <a:lnSpc>
                <a:spcPct val="115000"/>
              </a:lnSpc>
              <a:buFont typeface="Arial" pitchFamily="34" charset="0"/>
              <a:buChar char="•"/>
            </a:pPr>
            <a:r>
              <a:rPr lang="ru-RU" sz="1200" dirty="0">
                <a:solidFill>
                  <a:srgbClr val="000000"/>
                </a:solidFill>
                <a:latin typeface="+mj-lt"/>
                <a:cs typeface="Times New Roman" pitchFamily="18" charset="0"/>
              </a:rPr>
              <a:t>отдельно стоящие.</a:t>
            </a:r>
          </a:p>
          <a:p>
            <a:pPr indent="449263" algn="l">
              <a:lnSpc>
                <a:spcPct val="115000"/>
              </a:lnSpc>
            </a:pPr>
            <a:r>
              <a:rPr lang="ru-RU" sz="1200" b="1" dirty="0">
                <a:solidFill>
                  <a:srgbClr val="000000"/>
                </a:solidFill>
                <a:latin typeface="+mj-lt"/>
                <a:ea typeface="Calibri" pitchFamily="34" charset="0"/>
                <a:cs typeface="Times New Roman" pitchFamily="18" charset="0"/>
              </a:rPr>
              <a:t>4.По длительности и срокам строительства:</a:t>
            </a:r>
          </a:p>
          <a:p>
            <a:pPr marL="457200" indent="-457200">
              <a:lnSpc>
                <a:spcPct val="115000"/>
              </a:lnSpc>
              <a:spcAft>
                <a:spcPts val="0"/>
              </a:spcAft>
              <a:buFont typeface="Arial" pitchFamily="34" charset="0"/>
              <a:buChar char="•"/>
              <a:defRPr/>
            </a:pPr>
            <a:r>
              <a:rPr lang="ru-RU" sz="1200" dirty="0">
                <a:solidFill>
                  <a:srgbClr val="000000"/>
                </a:solidFill>
                <a:latin typeface="+mj-lt"/>
                <a:ea typeface="Calibri"/>
                <a:cs typeface="Times New Roman"/>
              </a:rPr>
              <a:t>построенные заблаговременно, т.е. в мирное время - закрытого типа (убежища, ПРУ);</a:t>
            </a:r>
          </a:p>
          <a:p>
            <a:pPr marL="457200" indent="-457200">
              <a:lnSpc>
                <a:spcPct val="115000"/>
              </a:lnSpc>
              <a:spcAft>
                <a:spcPts val="0"/>
              </a:spcAft>
              <a:buFont typeface="Arial" pitchFamily="34" charset="0"/>
              <a:buChar char="•"/>
              <a:defRPr/>
            </a:pPr>
            <a:r>
              <a:rPr lang="ru-RU" sz="1200" dirty="0">
                <a:solidFill>
                  <a:srgbClr val="000000"/>
                </a:solidFill>
                <a:latin typeface="+mj-lt"/>
                <a:ea typeface="Calibri"/>
                <a:cs typeface="Times New Roman"/>
              </a:rPr>
              <a:t>быстровозводимые, которые сооружаются в ожидании каких-либо чрезвычайных ситуаций (событий) или при внезапном нападении противника и возникновении военной угрозы.</a:t>
            </a:r>
            <a:endParaRPr lang="ru-RU" sz="1200" dirty="0">
              <a:solidFill>
                <a:srgbClr val="000000"/>
              </a:solidFill>
              <a:latin typeface="+mj-lt"/>
            </a:endParaRPr>
          </a:p>
          <a:p>
            <a:endParaRPr lang="ru-RU" dirty="0"/>
          </a:p>
        </p:txBody>
      </p:sp>
    </p:spTree>
    <p:extLst>
      <p:ext uri="{BB962C8B-B14F-4D97-AF65-F5344CB8AC3E}">
        <p14:creationId xmlns:p14="http://schemas.microsoft.com/office/powerpoint/2010/main" val="3116543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6E7306-8072-4AF9-ACF6-AFBABA987AEE}"/>
              </a:ext>
            </a:extLst>
          </p:cNvPr>
          <p:cNvSpPr>
            <a:spLocks noGrp="1"/>
          </p:cNvSpPr>
          <p:nvPr>
            <p:ph type="title"/>
          </p:nvPr>
        </p:nvSpPr>
        <p:spPr>
          <a:xfrm>
            <a:off x="838200" y="365126"/>
            <a:ext cx="10515600" cy="679904"/>
          </a:xfrm>
        </p:spPr>
        <p:txBody>
          <a:bodyPr>
            <a:normAutofit/>
          </a:bodyPr>
          <a:lstStyle/>
          <a:p>
            <a:pPr algn="ctr" eaLnBrk="1" hangingPunct="1">
              <a:lnSpc>
                <a:spcPct val="90000"/>
              </a:lnSpc>
            </a:pPr>
            <a:r>
              <a:rPr lang="ru-RU" altLang="ru-RU" sz="3200" b="1" dirty="0">
                <a:latin typeface="Arial" panose="020B0604020202020204" pitchFamily="34" charset="0"/>
              </a:rPr>
              <a:t>Общевойсковой защитный комплект ОЗК</a:t>
            </a:r>
            <a:endParaRPr lang="ru-RU" altLang="ru-RU" sz="3200" dirty="0">
              <a:latin typeface="Arial" panose="020B0604020202020204" pitchFamily="34" charset="0"/>
            </a:endParaRPr>
          </a:p>
        </p:txBody>
      </p:sp>
      <p:sp>
        <p:nvSpPr>
          <p:cNvPr id="3" name="Объект 2">
            <a:extLst>
              <a:ext uri="{FF2B5EF4-FFF2-40B4-BE49-F238E27FC236}">
                <a16:creationId xmlns:a16="http://schemas.microsoft.com/office/drawing/2014/main" id="{A300056F-AD03-4D5C-AAFF-D64A5470300C}"/>
              </a:ext>
            </a:extLst>
          </p:cNvPr>
          <p:cNvSpPr>
            <a:spLocks noGrp="1"/>
          </p:cNvSpPr>
          <p:nvPr>
            <p:ph idx="1"/>
          </p:nvPr>
        </p:nvSpPr>
        <p:spPr>
          <a:xfrm>
            <a:off x="623596" y="1351708"/>
            <a:ext cx="8652294" cy="5141166"/>
          </a:xfrm>
        </p:spPr>
        <p:txBody>
          <a:bodyPr/>
          <a:lstStyle/>
          <a:p>
            <a:pPr algn="l"/>
            <a:r>
              <a:rPr lang="ru-RU" sz="2400" b="1" i="0" dirty="0">
                <a:solidFill>
                  <a:srgbClr val="000000"/>
                </a:solidFill>
                <a:effectLst/>
                <a:latin typeface="Roboto" panose="02000000000000000000" pitchFamily="2" charset="0"/>
              </a:rPr>
              <a:t>Комплект ОЗК состоит из:</a:t>
            </a:r>
            <a:endParaRPr lang="ru-RU" sz="2400" b="0" i="0" dirty="0">
              <a:solidFill>
                <a:srgbClr val="000000"/>
              </a:solidFill>
              <a:effectLst/>
              <a:latin typeface="Roboto" panose="02000000000000000000" pitchFamily="2" charset="0"/>
            </a:endParaRPr>
          </a:p>
          <a:p>
            <a:pPr algn="l">
              <a:buFont typeface="Arial" panose="020B0604020202020204" pitchFamily="34" charset="0"/>
              <a:buChar char="•"/>
            </a:pPr>
            <a:r>
              <a:rPr lang="ru-RU" sz="2400" b="0" i="0" dirty="0">
                <a:solidFill>
                  <a:srgbClr val="000000"/>
                </a:solidFill>
                <a:effectLst/>
                <a:latin typeface="Roboto" panose="02000000000000000000" pitchFamily="2" charset="0"/>
              </a:rPr>
              <a:t>Плаща ОП-1М;</a:t>
            </a:r>
          </a:p>
          <a:p>
            <a:pPr algn="l">
              <a:buFont typeface="Arial" panose="020B0604020202020204" pitchFamily="34" charset="0"/>
              <a:buChar char="•"/>
            </a:pPr>
            <a:r>
              <a:rPr lang="ru-RU" sz="2400" b="0" i="0" dirty="0">
                <a:solidFill>
                  <a:srgbClr val="000000"/>
                </a:solidFill>
                <a:effectLst/>
                <a:latin typeface="Roboto" panose="02000000000000000000" pitchFamily="2" charset="0"/>
              </a:rPr>
              <a:t>Чулок защитных;</a:t>
            </a:r>
          </a:p>
          <a:p>
            <a:pPr algn="l">
              <a:buFont typeface="Arial" panose="020B0604020202020204" pitchFamily="34" charset="0"/>
              <a:buChar char="•"/>
            </a:pPr>
            <a:r>
              <a:rPr lang="ru-RU" sz="2400" b="0" i="0" dirty="0">
                <a:solidFill>
                  <a:srgbClr val="000000"/>
                </a:solidFill>
                <a:effectLst/>
                <a:latin typeface="Roboto" panose="02000000000000000000" pitchFamily="2" charset="0"/>
              </a:rPr>
              <a:t>Перчаток;</a:t>
            </a:r>
          </a:p>
          <a:p>
            <a:pPr algn="l">
              <a:buFont typeface="Arial" panose="020B0604020202020204" pitchFamily="34" charset="0"/>
              <a:buChar char="•"/>
            </a:pPr>
            <a:r>
              <a:rPr lang="ru-RU" sz="2400" b="0" i="0" dirty="0">
                <a:solidFill>
                  <a:srgbClr val="000000"/>
                </a:solidFill>
                <a:effectLst/>
                <a:latin typeface="Roboto" panose="02000000000000000000" pitchFamily="2" charset="0"/>
              </a:rPr>
              <a:t>Сумки для переноски и хранения.</a:t>
            </a:r>
          </a:p>
          <a:p>
            <a:pPr algn="l"/>
            <a:r>
              <a:rPr lang="ru-RU" sz="2400" b="0" i="0" dirty="0">
                <a:solidFill>
                  <a:srgbClr val="000000"/>
                </a:solidFill>
                <a:effectLst/>
                <a:latin typeface="Roboto" panose="02000000000000000000" pitchFamily="2" charset="0"/>
              </a:rPr>
              <a:t>	Швы костюма проклеены специальной герметизирующей лентой.</a:t>
            </a:r>
          </a:p>
          <a:p>
            <a:pPr marL="0" indent="0">
              <a:buNone/>
            </a:pPr>
            <a:endParaRPr lang="ru-RU" sz="3200" dirty="0"/>
          </a:p>
        </p:txBody>
      </p:sp>
      <p:pic>
        <p:nvPicPr>
          <p:cNvPr id="7" name="Picture 4" descr="https://forum-antikvariat.ru/uploads/post-30658-1279140927.jpg">
            <a:extLst>
              <a:ext uri="{FF2B5EF4-FFF2-40B4-BE49-F238E27FC236}">
                <a16:creationId xmlns:a16="http://schemas.microsoft.com/office/drawing/2014/main" id="{3C315660-ED83-40A2-97BE-BB3D39702591}"/>
              </a:ext>
            </a:extLst>
          </p:cNvPr>
          <p:cNvPicPr>
            <a:picLocks noChangeAspect="1" noChangeArrowheads="1"/>
          </p:cNvPicPr>
          <p:nvPr/>
        </p:nvPicPr>
        <p:blipFill rotWithShape="1">
          <a:blip r:embed="rId2"/>
          <a:srcRect l="29779" t="5000" r="32054" b="12000"/>
          <a:stretch/>
        </p:blipFill>
        <p:spPr bwMode="auto">
          <a:xfrm>
            <a:off x="9275890" y="1508580"/>
            <a:ext cx="2219424" cy="4827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166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cs8.pikabu.ru/images/previews_comm/2016-01_6/1453906773215927735.jpg">
            <a:extLst>
              <a:ext uri="{FF2B5EF4-FFF2-40B4-BE49-F238E27FC236}">
                <a16:creationId xmlns:a16="http://schemas.microsoft.com/office/drawing/2014/main" id="{86F940FC-ED95-4443-972E-54B14026E8DD}"/>
              </a:ext>
            </a:extLst>
          </p:cNvPr>
          <p:cNvPicPr>
            <a:picLocks noChangeAspect="1" noChangeArrowheads="1"/>
          </p:cNvPicPr>
          <p:nvPr/>
        </p:nvPicPr>
        <p:blipFill rotWithShape="1">
          <a:blip r:embed="rId2"/>
          <a:srcRect l="24477" r="27283"/>
          <a:stretch/>
        </p:blipFill>
        <p:spPr bwMode="auto">
          <a:xfrm>
            <a:off x="8954820" y="1045030"/>
            <a:ext cx="2547788" cy="5282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5D6E7306-8072-4AF9-ACF6-AFBABA987AEE}"/>
              </a:ext>
            </a:extLst>
          </p:cNvPr>
          <p:cNvSpPr>
            <a:spLocks noGrp="1"/>
          </p:cNvSpPr>
          <p:nvPr>
            <p:ph type="title"/>
          </p:nvPr>
        </p:nvSpPr>
        <p:spPr>
          <a:xfrm>
            <a:off x="838200" y="365126"/>
            <a:ext cx="10515600" cy="679904"/>
          </a:xfrm>
        </p:spPr>
        <p:txBody>
          <a:bodyPr>
            <a:normAutofit/>
          </a:bodyPr>
          <a:lstStyle/>
          <a:p>
            <a:pPr algn="ctr" eaLnBrk="1" hangingPunct="1">
              <a:lnSpc>
                <a:spcPct val="90000"/>
              </a:lnSpc>
            </a:pPr>
            <a:r>
              <a:rPr lang="ru-RU" altLang="ru-RU" sz="3200" b="1" dirty="0" err="1">
                <a:latin typeface="Arial" panose="020B0604020202020204" pitchFamily="34" charset="0"/>
              </a:rPr>
              <a:t>Легкий</a:t>
            </a:r>
            <a:r>
              <a:rPr lang="ru-RU" altLang="ru-RU" sz="3200" b="1" dirty="0">
                <a:latin typeface="Arial" panose="020B0604020202020204" pitchFamily="34" charset="0"/>
              </a:rPr>
              <a:t> защитный костюм Л-1</a:t>
            </a:r>
          </a:p>
        </p:txBody>
      </p:sp>
      <p:sp>
        <p:nvSpPr>
          <p:cNvPr id="4" name="Объект 3">
            <a:extLst>
              <a:ext uri="{FF2B5EF4-FFF2-40B4-BE49-F238E27FC236}">
                <a16:creationId xmlns:a16="http://schemas.microsoft.com/office/drawing/2014/main" id="{BA17BA06-E6E9-49E1-A5BF-51F51745EADC}"/>
              </a:ext>
            </a:extLst>
          </p:cNvPr>
          <p:cNvSpPr>
            <a:spLocks noGrp="1"/>
          </p:cNvSpPr>
          <p:nvPr>
            <p:ph idx="1"/>
          </p:nvPr>
        </p:nvSpPr>
        <p:spPr>
          <a:xfrm>
            <a:off x="609601" y="1240971"/>
            <a:ext cx="8077199" cy="4883604"/>
          </a:xfrm>
        </p:spPr>
        <p:txBody>
          <a:bodyPr/>
          <a:lstStyle/>
          <a:p>
            <a:r>
              <a:rPr lang="ru-RU" sz="2400" dirty="0"/>
              <a:t>	Л-1 — лёгкий защитный костюм, предназначен для использования в качестве универсальной специальной одежды персонала для защиты кожных покровов человека, одежды и обуви, от воздействия твёрдых, жидких, капельно-аэрозольных отравляющих веществ, взвесей, аэрозолей, вредных биологических факторов и радиоактивной пыли. Используется на местности, заражённой отравляющими и химически опасными веществами, в химической промышленности, при выполнении дегазационных, дезактивационных и дезинфекционных работ. Костюм является изолирующим.</a:t>
            </a:r>
          </a:p>
        </p:txBody>
      </p:sp>
    </p:spTree>
    <p:extLst>
      <p:ext uri="{BB962C8B-B14F-4D97-AF65-F5344CB8AC3E}">
        <p14:creationId xmlns:p14="http://schemas.microsoft.com/office/powerpoint/2010/main" val="2141545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http://cs8.pikabu.ru/images/previews_comm/2016-01_6/1453906773215927735.jpg">
            <a:extLst>
              <a:ext uri="{FF2B5EF4-FFF2-40B4-BE49-F238E27FC236}">
                <a16:creationId xmlns:a16="http://schemas.microsoft.com/office/drawing/2014/main" id="{86F940FC-ED95-4443-972E-54B14026E8DD}"/>
              </a:ext>
            </a:extLst>
          </p:cNvPr>
          <p:cNvPicPr>
            <a:picLocks noChangeAspect="1" noChangeArrowheads="1"/>
          </p:cNvPicPr>
          <p:nvPr/>
        </p:nvPicPr>
        <p:blipFill rotWithShape="1">
          <a:blip r:embed="rId2"/>
          <a:srcRect l="24477" r="27283"/>
          <a:stretch/>
        </p:blipFill>
        <p:spPr bwMode="auto">
          <a:xfrm>
            <a:off x="8954820" y="1045030"/>
            <a:ext cx="2547788" cy="52824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5D6E7306-8072-4AF9-ACF6-AFBABA987AEE}"/>
              </a:ext>
            </a:extLst>
          </p:cNvPr>
          <p:cNvSpPr>
            <a:spLocks noGrp="1"/>
          </p:cNvSpPr>
          <p:nvPr>
            <p:ph type="title"/>
          </p:nvPr>
        </p:nvSpPr>
        <p:spPr>
          <a:xfrm>
            <a:off x="838200" y="365126"/>
            <a:ext cx="10515600" cy="679904"/>
          </a:xfrm>
        </p:spPr>
        <p:txBody>
          <a:bodyPr>
            <a:normAutofit/>
          </a:bodyPr>
          <a:lstStyle/>
          <a:p>
            <a:pPr algn="ctr" eaLnBrk="1" hangingPunct="1">
              <a:lnSpc>
                <a:spcPct val="90000"/>
              </a:lnSpc>
            </a:pPr>
            <a:r>
              <a:rPr lang="ru-RU" altLang="ru-RU" sz="3200" b="1" dirty="0" err="1">
                <a:latin typeface="Arial" panose="020B0604020202020204" pitchFamily="34" charset="0"/>
              </a:rPr>
              <a:t>Легкий</a:t>
            </a:r>
            <a:r>
              <a:rPr lang="ru-RU" altLang="ru-RU" sz="3200" b="1" dirty="0">
                <a:latin typeface="Arial" panose="020B0604020202020204" pitchFamily="34" charset="0"/>
              </a:rPr>
              <a:t> защитный костюм Л-1</a:t>
            </a:r>
          </a:p>
        </p:txBody>
      </p:sp>
      <p:sp>
        <p:nvSpPr>
          <p:cNvPr id="4" name="Объект 3">
            <a:extLst>
              <a:ext uri="{FF2B5EF4-FFF2-40B4-BE49-F238E27FC236}">
                <a16:creationId xmlns:a16="http://schemas.microsoft.com/office/drawing/2014/main" id="{BA17BA06-E6E9-49E1-A5BF-51F51745EADC}"/>
              </a:ext>
            </a:extLst>
          </p:cNvPr>
          <p:cNvSpPr>
            <a:spLocks noGrp="1"/>
          </p:cNvSpPr>
          <p:nvPr>
            <p:ph idx="1"/>
          </p:nvPr>
        </p:nvSpPr>
        <p:spPr>
          <a:xfrm>
            <a:off x="609601" y="1240971"/>
            <a:ext cx="8077199" cy="4883604"/>
          </a:xfrm>
        </p:spPr>
        <p:txBody>
          <a:bodyPr/>
          <a:lstStyle/>
          <a:p>
            <a:pPr algn="l"/>
            <a:r>
              <a:rPr lang="ru-RU" sz="2400" b="0" i="0" dirty="0">
                <a:solidFill>
                  <a:srgbClr val="202122"/>
                </a:solidFill>
                <a:effectLst/>
                <a:latin typeface="Arial" panose="020B0604020202020204" pitchFamily="34" charset="0"/>
              </a:rPr>
              <a:t>В комплектацию костюма «Л-1» входит:</a:t>
            </a:r>
          </a:p>
          <a:p>
            <a:pPr algn="l">
              <a:buFont typeface="Arial" panose="020B0604020202020204" pitchFamily="34" charset="0"/>
              <a:buChar char="•"/>
            </a:pPr>
            <a:r>
              <a:rPr lang="ru-RU" sz="2400" b="0" i="0" dirty="0">
                <a:solidFill>
                  <a:srgbClr val="202122"/>
                </a:solidFill>
                <a:effectLst/>
                <a:latin typeface="Arial" panose="020B0604020202020204" pitchFamily="34" charset="0"/>
              </a:rPr>
              <a:t>полукомбинезон с притачными </a:t>
            </a:r>
            <a:r>
              <a:rPr lang="ru-RU" sz="2400" b="0" i="0" dirty="0" err="1">
                <a:solidFill>
                  <a:srgbClr val="202122"/>
                </a:solidFill>
                <a:effectLst/>
                <a:latin typeface="Arial" panose="020B0604020202020204" pitchFamily="34" charset="0"/>
              </a:rPr>
              <a:t>осоюзками</a:t>
            </a:r>
            <a:endParaRPr lang="ru-RU" sz="2400" b="0" i="0" dirty="0">
              <a:solidFill>
                <a:srgbClr val="202122"/>
              </a:solidFill>
              <a:effectLst/>
              <a:latin typeface="Arial" panose="020B0604020202020204" pitchFamily="34" charset="0"/>
            </a:endParaRPr>
          </a:p>
          <a:p>
            <a:pPr algn="l">
              <a:buFont typeface="Arial" panose="020B0604020202020204" pitchFamily="34" charset="0"/>
              <a:buChar char="•"/>
            </a:pPr>
            <a:r>
              <a:rPr lang="ru-RU" sz="2400" b="0" i="0" dirty="0">
                <a:solidFill>
                  <a:srgbClr val="202122"/>
                </a:solidFill>
                <a:effectLst/>
                <a:latin typeface="Arial" panose="020B0604020202020204" pitchFamily="34" charset="0"/>
              </a:rPr>
              <a:t>куртка с капюшоном</a:t>
            </a:r>
          </a:p>
          <a:p>
            <a:pPr algn="l">
              <a:buFont typeface="Arial" panose="020B0604020202020204" pitchFamily="34" charset="0"/>
              <a:buChar char="•"/>
            </a:pPr>
            <a:r>
              <a:rPr lang="ru-RU" sz="2400" b="0" i="0" dirty="0">
                <a:solidFill>
                  <a:srgbClr val="202122"/>
                </a:solidFill>
                <a:effectLst/>
                <a:latin typeface="Arial" panose="020B0604020202020204" pitchFamily="34" charset="0"/>
              </a:rPr>
              <a:t>сумка</a:t>
            </a:r>
          </a:p>
          <a:p>
            <a:pPr algn="l">
              <a:buFont typeface="Arial" panose="020B0604020202020204" pitchFamily="34" charset="0"/>
              <a:buChar char="•"/>
            </a:pPr>
            <a:r>
              <a:rPr lang="ru-RU" sz="2400" b="0" i="0" dirty="0">
                <a:solidFill>
                  <a:srgbClr val="202122"/>
                </a:solidFill>
                <a:effectLst/>
                <a:latin typeface="Arial" panose="020B0604020202020204" pitchFamily="34" charset="0"/>
              </a:rPr>
              <a:t>перчатки (из ткани Т-15 или УНКЛ)</a:t>
            </a:r>
          </a:p>
          <a:p>
            <a:pPr algn="l">
              <a:buFont typeface="Arial" panose="020B0604020202020204" pitchFamily="34" charset="0"/>
              <a:buChar char="•"/>
            </a:pPr>
            <a:r>
              <a:rPr lang="ru-RU" sz="2400" b="0" i="0" dirty="0">
                <a:solidFill>
                  <a:srgbClr val="202122"/>
                </a:solidFill>
                <a:effectLst/>
                <a:latin typeface="Arial" panose="020B0604020202020204" pitchFamily="34" charset="0"/>
              </a:rPr>
              <a:t>шесть пластмассовых шпеньков (типа "пукля") для застёжки</a:t>
            </a:r>
          </a:p>
        </p:txBody>
      </p:sp>
    </p:spTree>
    <p:extLst>
      <p:ext uri="{BB962C8B-B14F-4D97-AF65-F5344CB8AC3E}">
        <p14:creationId xmlns:p14="http://schemas.microsoft.com/office/powerpoint/2010/main" val="1591867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458258" y="1401417"/>
            <a:ext cx="11275484" cy="3727174"/>
          </a:xfrm>
        </p:spPr>
        <p:txBody>
          <a:bodyPr/>
          <a:lstStyle/>
          <a:p>
            <a:r>
              <a:rPr lang="ru-RU" dirty="0"/>
              <a:t>Медицинские средства защиты</a:t>
            </a:r>
          </a:p>
        </p:txBody>
      </p:sp>
    </p:spTree>
    <p:extLst>
      <p:ext uri="{BB962C8B-B14F-4D97-AF65-F5344CB8AC3E}">
        <p14:creationId xmlns:p14="http://schemas.microsoft.com/office/powerpoint/2010/main" val="1114436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МСИЗ</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0" y="1887165"/>
            <a:ext cx="4447591" cy="4542818"/>
          </a:xfrm>
        </p:spPr>
        <p:txBody>
          <a:bodyPr/>
          <a:lstStyle/>
          <a:p>
            <a:r>
              <a:rPr lang="ru-RU" dirty="0"/>
              <a:t>	Медицинские средства индивидуальной защиты (МСИЗ) предназначены для профилактики и оказания медицинской помощи населению, пострадавшему от ионизирующих излучений, отравляющих веществ или биологических средств. </a:t>
            </a:r>
          </a:p>
        </p:txBody>
      </p:sp>
      <p:pic>
        <p:nvPicPr>
          <p:cNvPr id="1026" name="Picture 2">
            <a:extLst>
              <a:ext uri="{FF2B5EF4-FFF2-40B4-BE49-F238E27FC236}">
                <a16:creationId xmlns:a16="http://schemas.microsoft.com/office/drawing/2014/main" id="{81DC6C79-8216-42CB-9FE2-8443DB0E65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3588" y="1590870"/>
            <a:ext cx="5991808" cy="4493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528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Противохимический пакет ИПП-11</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5486399" cy="4542818"/>
          </a:xfrm>
        </p:spPr>
        <p:txBody>
          <a:bodyPr/>
          <a:lstStyle/>
          <a:p>
            <a:r>
              <a:rPr lang="ru-RU" b="0" i="0" dirty="0">
                <a:effectLst/>
                <a:latin typeface="YS Text"/>
              </a:rPr>
              <a:t>	ИПП-11 − индивидуальный противохимический пакет, принятый взамен ИПП-10. Средство нейтрализации токсичных и раздражающих веществ (смягчает раздражения) на коже человека и на средствах индивидуальной защиты, в том числе, и </a:t>
            </a:r>
            <a:r>
              <a:rPr lang="ru-RU" b="1" i="0" dirty="0">
                <a:effectLst/>
                <a:latin typeface="YS Text"/>
              </a:rPr>
              <a:t>для экстренной нейтрализации на поражённой коже</a:t>
            </a:r>
            <a:r>
              <a:rPr lang="ru-RU" b="0" i="0" dirty="0">
                <a:effectLst/>
                <a:latin typeface="YS Text"/>
              </a:rPr>
              <a:t>. При заблаговременном нанесении на кожу предохраняет от воздействия отравляющих веществ от 6 до 24 часов.</a:t>
            </a:r>
            <a:endParaRPr lang="ru-RU" dirty="0"/>
          </a:p>
        </p:txBody>
      </p:sp>
      <p:pic>
        <p:nvPicPr>
          <p:cNvPr id="3076" name="Picture 4">
            <a:extLst>
              <a:ext uri="{FF2B5EF4-FFF2-40B4-BE49-F238E27FC236}">
                <a16:creationId xmlns:a16="http://schemas.microsoft.com/office/drawing/2014/main" id="{957946B3-22AF-4C05-B868-FD4C4BEC5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435" y="2099388"/>
            <a:ext cx="5378339" cy="3699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761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Пакет перевязочный медицинский индивидуальный</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721795"/>
            <a:ext cx="5486399" cy="4562273"/>
          </a:xfrm>
        </p:spPr>
        <p:txBody>
          <a:bodyPr/>
          <a:lstStyle/>
          <a:p>
            <a:pPr algn="l"/>
            <a:r>
              <a:rPr lang="ru-RU" sz="1800" i="0" dirty="0">
                <a:solidFill>
                  <a:srgbClr val="202122"/>
                </a:solidFill>
                <a:effectLst/>
                <a:latin typeface="Arial" panose="020B0604020202020204" pitchFamily="34" charset="0"/>
              </a:rPr>
              <a:t>	</a:t>
            </a:r>
            <a:r>
              <a:rPr lang="ru-RU" sz="1800" b="1" i="0" dirty="0" err="1">
                <a:solidFill>
                  <a:srgbClr val="202122"/>
                </a:solidFill>
                <a:effectLst/>
                <a:latin typeface="Arial" panose="020B0604020202020204" pitchFamily="34" charset="0"/>
              </a:rPr>
              <a:t>Индивидуа́льный</a:t>
            </a:r>
            <a:r>
              <a:rPr lang="ru-RU" sz="1800" b="1" i="0" dirty="0">
                <a:solidFill>
                  <a:srgbClr val="202122"/>
                </a:solidFill>
                <a:effectLst/>
                <a:latin typeface="Arial" panose="020B0604020202020204" pitchFamily="34" charset="0"/>
              </a:rPr>
              <a:t> </a:t>
            </a:r>
            <a:r>
              <a:rPr lang="ru-RU" sz="1800" b="1" i="0" dirty="0" err="1">
                <a:solidFill>
                  <a:srgbClr val="202122"/>
                </a:solidFill>
                <a:effectLst/>
                <a:latin typeface="Arial" panose="020B0604020202020204" pitchFamily="34" charset="0"/>
              </a:rPr>
              <a:t>перевя́зочный</a:t>
            </a:r>
            <a:r>
              <a:rPr lang="ru-RU" sz="1800" b="1" i="0" dirty="0">
                <a:solidFill>
                  <a:srgbClr val="202122"/>
                </a:solidFill>
                <a:effectLst/>
                <a:latin typeface="Arial" panose="020B0604020202020204" pitchFamily="34" charset="0"/>
              </a:rPr>
              <a:t> </a:t>
            </a:r>
            <a:r>
              <a:rPr lang="ru-RU" sz="1800" b="1" i="0" dirty="0" err="1">
                <a:solidFill>
                  <a:srgbClr val="202122"/>
                </a:solidFill>
                <a:effectLst/>
                <a:latin typeface="Arial" panose="020B0604020202020204" pitchFamily="34" charset="0"/>
              </a:rPr>
              <a:t>паке́т</a:t>
            </a:r>
            <a:r>
              <a:rPr lang="ru-RU" sz="1800" b="1" i="0" dirty="0">
                <a:solidFill>
                  <a:srgbClr val="202122"/>
                </a:solidFill>
                <a:effectLst/>
                <a:latin typeface="Arial" panose="020B0604020202020204" pitchFamily="34" charset="0"/>
              </a:rPr>
              <a:t> </a:t>
            </a:r>
            <a:r>
              <a:rPr lang="ru-RU" sz="1800" i="0" dirty="0">
                <a:solidFill>
                  <a:srgbClr val="202122"/>
                </a:solidFill>
                <a:effectLst/>
                <a:latin typeface="Arial" panose="020B0604020202020204" pitchFamily="34" charset="0"/>
              </a:rPr>
              <a:t>(ИПП, ППИ) — заключённый в защитную полимерную (или прорезиненную) оболочку стерильный комплект перевязочного материала, предназначенный для оказания первой помощи, само- и взаимопомощи для наложения </a:t>
            </a:r>
            <a:r>
              <a:rPr lang="ru-RU" sz="1800" i="0" dirty="0" err="1">
                <a:solidFill>
                  <a:srgbClr val="202122"/>
                </a:solidFill>
                <a:effectLst/>
                <a:latin typeface="Arial" panose="020B0604020202020204" pitchFamily="34" charset="0"/>
              </a:rPr>
              <a:t>окклюзионной</a:t>
            </a:r>
            <a:r>
              <a:rPr lang="ru-RU" sz="1800" i="0" dirty="0">
                <a:solidFill>
                  <a:srgbClr val="202122"/>
                </a:solidFill>
                <a:effectLst/>
                <a:latin typeface="Arial" panose="020B0604020202020204" pitchFamily="34" charset="0"/>
              </a:rPr>
              <a:t> повязки на грудную клетку при </a:t>
            </a:r>
            <a:r>
              <a:rPr lang="ru-RU" sz="1800" b="1" i="0" dirty="0">
                <a:solidFill>
                  <a:srgbClr val="202122"/>
                </a:solidFill>
                <a:effectLst/>
                <a:latin typeface="Arial" panose="020B0604020202020204" pitchFamily="34" charset="0"/>
              </a:rPr>
              <a:t>проникающих ранениях </a:t>
            </a:r>
            <a:r>
              <a:rPr lang="ru-RU" sz="1800" i="0" dirty="0">
                <a:solidFill>
                  <a:srgbClr val="202122"/>
                </a:solidFill>
                <a:effectLst/>
                <a:latin typeface="Arial" panose="020B0604020202020204" pitchFamily="34" charset="0"/>
              </a:rPr>
              <a:t>грудной клетки, также возможно использование при других ранениях и </a:t>
            </a:r>
            <a:r>
              <a:rPr lang="ru-RU" sz="1800" b="1" i="0" dirty="0">
                <a:solidFill>
                  <a:srgbClr val="202122"/>
                </a:solidFill>
                <a:effectLst/>
                <a:latin typeface="Arial" panose="020B0604020202020204" pitchFamily="34" charset="0"/>
              </a:rPr>
              <a:t>ожогах</a:t>
            </a:r>
            <a:r>
              <a:rPr lang="ru-RU" sz="1800" i="0" dirty="0">
                <a:solidFill>
                  <a:srgbClr val="202122"/>
                </a:solidFill>
                <a:effectLst/>
                <a:latin typeface="Arial" panose="020B0604020202020204" pitchFamily="34" charset="0"/>
              </a:rPr>
              <a:t>. В полевых условиях пакет имеется в снаряжении каждого военнослужащего, в том числе каждого медицинского работника. Запас ППИ находится в сумке медицинской санитара и медицинской войсковой сумке (СМВ). Гарантийный срок хранения пакета — 5 лет.</a:t>
            </a:r>
          </a:p>
          <a:p>
            <a:pPr algn="l"/>
            <a:endParaRPr lang="ru-RU" sz="1800" i="0" dirty="0">
              <a:solidFill>
                <a:srgbClr val="202122"/>
              </a:solidFill>
              <a:effectLst/>
              <a:latin typeface="Arial" panose="020B0604020202020204" pitchFamily="34" charset="0"/>
            </a:endParaRPr>
          </a:p>
        </p:txBody>
      </p:sp>
      <p:pic>
        <p:nvPicPr>
          <p:cNvPr id="4098" name="Picture 2">
            <a:extLst>
              <a:ext uri="{FF2B5EF4-FFF2-40B4-BE49-F238E27FC236}">
                <a16:creationId xmlns:a16="http://schemas.microsoft.com/office/drawing/2014/main" id="{A2AA3B17-83AE-4C9F-86CF-A606BCF802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53783" y="2304660"/>
            <a:ext cx="5251859" cy="350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8957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210037"/>
            <a:ext cx="11275484" cy="1147865"/>
          </a:xfrm>
        </p:spPr>
        <p:txBody>
          <a:bodyPr/>
          <a:lstStyle/>
          <a:p>
            <a:r>
              <a:rPr lang="ru-RU" dirty="0"/>
              <a:t>Комплект индивидуальной медицинской гражданской защиты (КИМГЗ)</a:t>
            </a:r>
          </a:p>
        </p:txBody>
      </p:sp>
      <p:pic>
        <p:nvPicPr>
          <p:cNvPr id="5122" name="Picture 2" descr="КИМГЗ по приказу 1164н">
            <a:extLst>
              <a:ext uri="{FF2B5EF4-FFF2-40B4-BE49-F238E27FC236}">
                <a16:creationId xmlns:a16="http://schemas.microsoft.com/office/drawing/2014/main" id="{08BE786D-0597-4557-AC55-145A5C690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363" y="1601295"/>
            <a:ext cx="4958722" cy="4958722"/>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a:extLst>
              <a:ext uri="{FF2B5EF4-FFF2-40B4-BE49-F238E27FC236}">
                <a16:creationId xmlns:a16="http://schemas.microsoft.com/office/drawing/2014/main" id="{5682ABAC-86A2-4FA8-8B73-E42CDFFB4CA6}"/>
              </a:ext>
            </a:extLst>
          </p:cNvPr>
          <p:cNvSpPr>
            <a:spLocks noGrp="1"/>
          </p:cNvSpPr>
          <p:nvPr>
            <p:ph idx="1"/>
          </p:nvPr>
        </p:nvSpPr>
        <p:spPr>
          <a:xfrm>
            <a:off x="609600" y="1700553"/>
            <a:ext cx="5977811" cy="4542818"/>
          </a:xfrm>
        </p:spPr>
        <p:txBody>
          <a:bodyPr/>
          <a:lstStyle/>
          <a:p>
            <a:r>
              <a:rPr lang="ru-RU" b="0" i="0" dirty="0">
                <a:solidFill>
                  <a:srgbClr val="1A1920"/>
                </a:solidFill>
                <a:effectLst/>
                <a:latin typeface="Noto Sans" panose="020B0502040504020204" pitchFamily="34" charset="0"/>
              </a:rPr>
              <a:t>	КИМГЗ по приказу №1164н используется для оказания первой медицинской помощи (в порядке само- и взаимопомощи) и применяют </a:t>
            </a:r>
            <a:r>
              <a:rPr lang="ru-RU" b="0" i="0" dirty="0" err="1">
                <a:solidFill>
                  <a:srgbClr val="1A1920"/>
                </a:solidFill>
                <a:effectLst/>
                <a:latin typeface="Noto Sans" panose="020B0502040504020204" pitchFamily="34" charset="0"/>
              </a:rPr>
              <a:t>ее</a:t>
            </a:r>
            <a:r>
              <a:rPr lang="ru-RU" b="0" i="0" dirty="0">
                <a:solidFill>
                  <a:srgbClr val="1A1920"/>
                </a:solidFill>
                <a:effectLst/>
                <a:latin typeface="Noto Sans" panose="020B0502040504020204" pitchFamily="34" charset="0"/>
              </a:rPr>
              <a:t> в чрезвычайных ситуациях в очагах поражения с целью предупреждения, снижения, или минимизации вредного воздействия поражающих факторов, радиационной, химической или биологической природы на организм человека.</a:t>
            </a:r>
            <a:endParaRPr lang="ru-RU" dirty="0"/>
          </a:p>
        </p:txBody>
      </p:sp>
    </p:spTree>
    <p:extLst>
      <p:ext uri="{BB962C8B-B14F-4D97-AF65-F5344CB8AC3E}">
        <p14:creationId xmlns:p14="http://schemas.microsoft.com/office/powerpoint/2010/main" val="1436343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210037"/>
            <a:ext cx="11275484" cy="1147865"/>
          </a:xfrm>
        </p:spPr>
        <p:txBody>
          <a:bodyPr/>
          <a:lstStyle/>
          <a:p>
            <a:r>
              <a:rPr lang="ru-RU" dirty="0"/>
              <a:t>Комплект индивидуальной медицинской гражданской защиты (КИМГЗ)</a:t>
            </a:r>
          </a:p>
        </p:txBody>
      </p:sp>
      <p:pic>
        <p:nvPicPr>
          <p:cNvPr id="5122" name="Picture 2" descr="КИМГЗ по приказу 1164н">
            <a:extLst>
              <a:ext uri="{FF2B5EF4-FFF2-40B4-BE49-F238E27FC236}">
                <a16:creationId xmlns:a16="http://schemas.microsoft.com/office/drawing/2014/main" id="{08BE786D-0597-4557-AC55-145A5C690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363" y="1601295"/>
            <a:ext cx="4958722" cy="4958722"/>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89874D90-AF42-4938-AD40-B3CA5DBD3DA4}"/>
              </a:ext>
            </a:extLst>
          </p:cNvPr>
          <p:cNvPicPr>
            <a:picLocks noChangeAspect="1"/>
          </p:cNvPicPr>
          <p:nvPr/>
        </p:nvPicPr>
        <p:blipFill>
          <a:blip r:embed="rId3"/>
          <a:stretch>
            <a:fillRect/>
          </a:stretch>
        </p:blipFill>
        <p:spPr>
          <a:xfrm>
            <a:off x="429260" y="1350030"/>
            <a:ext cx="6428739" cy="5209987"/>
          </a:xfrm>
          <a:prstGeom prst="rect">
            <a:avLst/>
          </a:prstGeom>
        </p:spPr>
      </p:pic>
    </p:spTree>
    <p:extLst>
      <p:ext uri="{BB962C8B-B14F-4D97-AF65-F5344CB8AC3E}">
        <p14:creationId xmlns:p14="http://schemas.microsoft.com/office/powerpoint/2010/main" val="533751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54A9A1-3704-45EE-A8E9-88726FC9A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181" y="2183217"/>
            <a:ext cx="3279904" cy="327081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2B82C686-2618-4EB8-8CCD-DD3EA0CAB126}"/>
              </a:ext>
            </a:extLst>
          </p:cNvPr>
          <p:cNvSpPr>
            <a:spLocks noGrp="1"/>
          </p:cNvSpPr>
          <p:nvPr>
            <p:ph type="title"/>
          </p:nvPr>
        </p:nvSpPr>
        <p:spPr>
          <a:xfrm>
            <a:off x="609601" y="354952"/>
            <a:ext cx="11275484" cy="885825"/>
          </a:xfrm>
        </p:spPr>
        <p:txBody>
          <a:bodyPr/>
          <a:lstStyle/>
          <a:p>
            <a:r>
              <a:rPr lang="ru-RU" dirty="0"/>
              <a:t>Санитарная сумка для оказания первой помощи</a:t>
            </a:r>
          </a:p>
        </p:txBody>
      </p:sp>
      <p:sp>
        <p:nvSpPr>
          <p:cNvPr id="5" name="Объект 2">
            <a:extLst>
              <a:ext uri="{FF2B5EF4-FFF2-40B4-BE49-F238E27FC236}">
                <a16:creationId xmlns:a16="http://schemas.microsoft.com/office/drawing/2014/main" id="{68D4AF0F-CEEB-461C-A638-CCCDBA7F3E4D}"/>
              </a:ext>
            </a:extLst>
          </p:cNvPr>
          <p:cNvSpPr>
            <a:spLocks noGrp="1"/>
          </p:cNvSpPr>
          <p:nvPr>
            <p:ph idx="1"/>
          </p:nvPr>
        </p:nvSpPr>
        <p:spPr>
          <a:xfrm>
            <a:off x="609600" y="1700553"/>
            <a:ext cx="5977811" cy="4542818"/>
          </a:xfrm>
        </p:spPr>
        <p:txBody>
          <a:bodyPr/>
          <a:lstStyle/>
          <a:p>
            <a:r>
              <a:rPr lang="ru-RU" dirty="0"/>
              <a:t>	СМС, </a:t>
            </a:r>
            <a:r>
              <a:rPr lang="ru-RU" dirty="0" err="1"/>
              <a:t>Су́мка</a:t>
            </a:r>
            <a:r>
              <a:rPr lang="ru-RU" dirty="0"/>
              <a:t> </a:t>
            </a:r>
            <a:r>
              <a:rPr lang="ru-RU" dirty="0" err="1"/>
              <a:t>медици́нская</a:t>
            </a:r>
            <a:r>
              <a:rPr lang="ru-RU" dirty="0"/>
              <a:t> </a:t>
            </a:r>
            <a:r>
              <a:rPr lang="ru-RU" dirty="0" err="1"/>
              <a:t>санита́ра</a:t>
            </a:r>
            <a:r>
              <a:rPr lang="ru-RU" dirty="0"/>
              <a:t> — сумка в которой находится комплект медицинского имущества, предназначенный для оказания первой медицинской помощи раненным и поражённым в количестве до 30 человек.</a:t>
            </a:r>
          </a:p>
        </p:txBody>
      </p:sp>
    </p:spTree>
    <p:extLst>
      <p:ext uri="{BB962C8B-B14F-4D97-AF65-F5344CB8AC3E}">
        <p14:creationId xmlns:p14="http://schemas.microsoft.com/office/powerpoint/2010/main" val="2802311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5314A1-DB2E-F355-3F92-77752E786C58}"/>
              </a:ext>
            </a:extLst>
          </p:cNvPr>
          <p:cNvSpPr>
            <a:spLocks noGrp="1"/>
          </p:cNvSpPr>
          <p:nvPr>
            <p:ph type="title"/>
          </p:nvPr>
        </p:nvSpPr>
        <p:spPr>
          <a:xfrm>
            <a:off x="1255060" y="572286"/>
            <a:ext cx="11275484" cy="885825"/>
          </a:xfrm>
        </p:spPr>
        <p:txBody>
          <a:bodyPr/>
          <a:lstStyle/>
          <a:p>
            <a:r>
              <a:rPr lang="ru-RU" dirty="0"/>
              <a:t>Классификация защитных инженерных сооружений</a:t>
            </a:r>
            <a:br>
              <a:rPr lang="ru-RU" dirty="0"/>
            </a:br>
            <a:endParaRPr lang="ru-RU" dirty="0"/>
          </a:p>
        </p:txBody>
      </p:sp>
      <p:sp>
        <p:nvSpPr>
          <p:cNvPr id="4" name="Rectangle 5">
            <a:extLst>
              <a:ext uri="{FF2B5EF4-FFF2-40B4-BE49-F238E27FC236}">
                <a16:creationId xmlns:a16="http://schemas.microsoft.com/office/drawing/2014/main" id="{04B8FA09-7323-B9D9-FD43-E6E271FBCFE5}"/>
              </a:ext>
            </a:extLst>
          </p:cNvPr>
          <p:cNvSpPr>
            <a:spLocks noChangeArrowheads="1"/>
          </p:cNvSpPr>
          <p:nvPr/>
        </p:nvSpPr>
        <p:spPr bwMode="auto">
          <a:xfrm>
            <a:off x="857224" y="2714620"/>
            <a:ext cx="3389313" cy="1004887"/>
          </a:xfrm>
          <a:prstGeom prst="rect">
            <a:avLst/>
          </a:prstGeom>
          <a:solidFill>
            <a:schemeClr val="accent1"/>
          </a:solidFill>
          <a:ln w="9525">
            <a:solidFill>
              <a:schemeClr val="tx1"/>
            </a:solidFill>
            <a:miter lim="800000"/>
            <a:headEnd/>
            <a:tailEnd/>
          </a:ln>
        </p:spPr>
        <p:txBody>
          <a:bodyPr wrap="none" anchor="ctr"/>
          <a:lstStyle/>
          <a:p>
            <a:pPr algn="ctr"/>
            <a:r>
              <a:rPr lang="ru-RU" altLang="ru-RU" sz="2800" b="1" dirty="0">
                <a:solidFill>
                  <a:srgbClr val="0C0476"/>
                </a:solidFill>
              </a:rPr>
              <a:t>У</a:t>
            </a:r>
            <a:r>
              <a:rPr lang="en-US" altLang="ru-RU" sz="2800" b="1" dirty="0" err="1">
                <a:solidFill>
                  <a:srgbClr val="0C0476"/>
                </a:solidFill>
              </a:rPr>
              <a:t>бежищ</a:t>
            </a:r>
            <a:r>
              <a:rPr lang="ru-RU" altLang="ru-RU" sz="2800" b="1" dirty="0">
                <a:solidFill>
                  <a:srgbClr val="0C0476"/>
                </a:solidFill>
              </a:rPr>
              <a:t>е</a:t>
            </a:r>
          </a:p>
        </p:txBody>
      </p:sp>
      <p:sp>
        <p:nvSpPr>
          <p:cNvPr id="5" name="Rectangle 6">
            <a:extLst>
              <a:ext uri="{FF2B5EF4-FFF2-40B4-BE49-F238E27FC236}">
                <a16:creationId xmlns:a16="http://schemas.microsoft.com/office/drawing/2014/main" id="{29497CC7-02A3-7B08-E2E4-AC893BA7C666}"/>
              </a:ext>
            </a:extLst>
          </p:cNvPr>
          <p:cNvSpPr>
            <a:spLocks noChangeArrowheads="1"/>
          </p:cNvSpPr>
          <p:nvPr/>
        </p:nvSpPr>
        <p:spPr bwMode="auto">
          <a:xfrm>
            <a:off x="2047883" y="4429132"/>
            <a:ext cx="5807075" cy="1295400"/>
          </a:xfrm>
          <a:prstGeom prst="rect">
            <a:avLst/>
          </a:prstGeom>
          <a:solidFill>
            <a:schemeClr val="accent1"/>
          </a:solidFill>
          <a:ln w="9525">
            <a:solidFill>
              <a:schemeClr val="tx1"/>
            </a:solidFill>
            <a:miter lim="800000"/>
            <a:headEnd/>
            <a:tailEnd/>
          </a:ln>
        </p:spPr>
        <p:txBody>
          <a:bodyPr wrap="none" anchor="ctr"/>
          <a:lstStyle/>
          <a:p>
            <a:pPr algn="ctr"/>
            <a:endParaRPr lang="ru-RU" altLang="ru-RU" sz="3600" b="1" dirty="0">
              <a:solidFill>
                <a:srgbClr val="0C0476"/>
              </a:solidFill>
            </a:endParaRPr>
          </a:p>
          <a:p>
            <a:pPr algn="ctr"/>
            <a:r>
              <a:rPr lang="ru-RU" altLang="ru-RU" sz="2800" b="1" dirty="0">
                <a:solidFill>
                  <a:srgbClr val="0C0476"/>
                </a:solidFill>
              </a:rPr>
              <a:t>П</a:t>
            </a:r>
            <a:r>
              <a:rPr lang="en-US" altLang="ru-RU" sz="2800" b="1" dirty="0" err="1">
                <a:solidFill>
                  <a:srgbClr val="0C0476"/>
                </a:solidFill>
              </a:rPr>
              <a:t>ротиворадиационные</a:t>
            </a:r>
            <a:r>
              <a:rPr lang="en-US" altLang="ru-RU" sz="2800" b="1" dirty="0">
                <a:solidFill>
                  <a:srgbClr val="0C0476"/>
                </a:solidFill>
              </a:rPr>
              <a:t> </a:t>
            </a:r>
            <a:endParaRPr lang="ru-RU" altLang="ru-RU" sz="2800" b="1" dirty="0">
              <a:solidFill>
                <a:srgbClr val="0C0476"/>
              </a:solidFill>
            </a:endParaRPr>
          </a:p>
          <a:p>
            <a:pPr algn="ctr"/>
            <a:r>
              <a:rPr lang="ru-RU" altLang="ru-RU" sz="2800" b="1" dirty="0">
                <a:solidFill>
                  <a:srgbClr val="0C0476"/>
                </a:solidFill>
              </a:rPr>
              <a:t>у</a:t>
            </a:r>
            <a:r>
              <a:rPr lang="en-US" altLang="ru-RU" sz="2800" b="1" dirty="0" err="1">
                <a:solidFill>
                  <a:srgbClr val="0C0476"/>
                </a:solidFill>
              </a:rPr>
              <a:t>крыти</a:t>
            </a:r>
            <a:r>
              <a:rPr lang="ru-RU" altLang="ru-RU" sz="2800" b="1" dirty="0">
                <a:solidFill>
                  <a:srgbClr val="0C0476"/>
                </a:solidFill>
              </a:rPr>
              <a:t>я (ПРУ)</a:t>
            </a:r>
          </a:p>
          <a:p>
            <a:pPr algn="ctr"/>
            <a:endParaRPr lang="ru-RU" altLang="ru-RU" sz="4400" b="1" dirty="0">
              <a:solidFill>
                <a:srgbClr val="0C0476"/>
              </a:solidFill>
            </a:endParaRPr>
          </a:p>
        </p:txBody>
      </p:sp>
      <p:sp>
        <p:nvSpPr>
          <p:cNvPr id="6" name="Line 10">
            <a:extLst>
              <a:ext uri="{FF2B5EF4-FFF2-40B4-BE49-F238E27FC236}">
                <a16:creationId xmlns:a16="http://schemas.microsoft.com/office/drawing/2014/main" id="{350AC0E4-A8B1-EFDD-8F59-F7D9EEE5BBFB}"/>
              </a:ext>
            </a:extLst>
          </p:cNvPr>
          <p:cNvSpPr>
            <a:spLocks noChangeShapeType="1"/>
          </p:cNvSpPr>
          <p:nvPr/>
        </p:nvSpPr>
        <p:spPr bwMode="auto">
          <a:xfrm>
            <a:off x="2408246" y="1916113"/>
            <a:ext cx="4679950" cy="0"/>
          </a:xfrm>
          <a:prstGeom prst="line">
            <a:avLst/>
          </a:prstGeom>
          <a:noFill/>
          <a:ln w="57150">
            <a:solidFill>
              <a:srgbClr val="000000"/>
            </a:solidFill>
            <a:round/>
            <a:headEnd/>
            <a:tailEnd/>
          </a:ln>
          <a:effectLst>
            <a:outerShdw dist="107763" dir="18900000" algn="ctr" rotWithShape="0">
              <a:schemeClr val="tx1">
                <a:alpha val="50000"/>
              </a:schemeClr>
            </a:outerShdw>
          </a:effectLst>
        </p:spPr>
        <p:txBody>
          <a:bodyPr/>
          <a:lstStyle/>
          <a:p>
            <a:pPr>
              <a:defRPr/>
            </a:pPr>
            <a:endParaRPr lang="ru-RU">
              <a:cs typeface="+mn-cs"/>
            </a:endParaRPr>
          </a:p>
        </p:txBody>
      </p:sp>
      <p:sp>
        <p:nvSpPr>
          <p:cNvPr id="7" name="Line 13">
            <a:extLst>
              <a:ext uri="{FF2B5EF4-FFF2-40B4-BE49-F238E27FC236}">
                <a16:creationId xmlns:a16="http://schemas.microsoft.com/office/drawing/2014/main" id="{46B1BCC3-9953-F552-8E5F-348FF71F026C}"/>
              </a:ext>
            </a:extLst>
          </p:cNvPr>
          <p:cNvSpPr>
            <a:spLocks noChangeShapeType="1"/>
          </p:cNvSpPr>
          <p:nvPr/>
        </p:nvSpPr>
        <p:spPr bwMode="auto">
          <a:xfrm>
            <a:off x="4927608" y="1916113"/>
            <a:ext cx="0" cy="2520950"/>
          </a:xfrm>
          <a:prstGeom prst="line">
            <a:avLst/>
          </a:prstGeom>
          <a:noFill/>
          <a:ln w="57150">
            <a:solidFill>
              <a:srgbClr val="000000"/>
            </a:solidFill>
            <a:round/>
            <a:headEnd/>
            <a:tailEnd type="triangle" w="med" len="med"/>
          </a:ln>
        </p:spPr>
        <p:txBody>
          <a:bodyPr/>
          <a:lstStyle/>
          <a:p>
            <a:endParaRPr lang="ru-RU"/>
          </a:p>
        </p:txBody>
      </p:sp>
      <p:sp>
        <p:nvSpPr>
          <p:cNvPr id="8" name="Line 14">
            <a:extLst>
              <a:ext uri="{FF2B5EF4-FFF2-40B4-BE49-F238E27FC236}">
                <a16:creationId xmlns:a16="http://schemas.microsoft.com/office/drawing/2014/main" id="{93F63EE3-1FEC-DA19-596D-504BF16A4354}"/>
              </a:ext>
            </a:extLst>
          </p:cNvPr>
          <p:cNvSpPr>
            <a:spLocks noChangeShapeType="1"/>
          </p:cNvSpPr>
          <p:nvPr/>
        </p:nvSpPr>
        <p:spPr bwMode="auto">
          <a:xfrm>
            <a:off x="2408246" y="1916113"/>
            <a:ext cx="0" cy="792162"/>
          </a:xfrm>
          <a:prstGeom prst="line">
            <a:avLst/>
          </a:prstGeom>
          <a:noFill/>
          <a:ln w="57150">
            <a:solidFill>
              <a:srgbClr val="000000"/>
            </a:solidFill>
            <a:round/>
            <a:headEnd/>
            <a:tailEnd type="triangle" w="med" len="med"/>
          </a:ln>
        </p:spPr>
        <p:txBody>
          <a:bodyPr/>
          <a:lstStyle/>
          <a:p>
            <a:endParaRPr lang="ru-RU"/>
          </a:p>
        </p:txBody>
      </p:sp>
      <p:sp>
        <p:nvSpPr>
          <p:cNvPr id="9" name="Line 14">
            <a:extLst>
              <a:ext uri="{FF2B5EF4-FFF2-40B4-BE49-F238E27FC236}">
                <a16:creationId xmlns:a16="http://schemas.microsoft.com/office/drawing/2014/main" id="{25B0C1E8-F082-C618-B85D-25486D64FCE1}"/>
              </a:ext>
            </a:extLst>
          </p:cNvPr>
          <p:cNvSpPr>
            <a:spLocks noChangeShapeType="1"/>
          </p:cNvSpPr>
          <p:nvPr/>
        </p:nvSpPr>
        <p:spPr bwMode="auto">
          <a:xfrm>
            <a:off x="7104057" y="1928802"/>
            <a:ext cx="0" cy="792162"/>
          </a:xfrm>
          <a:prstGeom prst="line">
            <a:avLst/>
          </a:prstGeom>
          <a:noFill/>
          <a:ln w="57150">
            <a:solidFill>
              <a:srgbClr val="000000"/>
            </a:solidFill>
            <a:round/>
            <a:headEnd/>
            <a:tailEnd type="triangle" w="med" len="med"/>
          </a:ln>
        </p:spPr>
        <p:txBody>
          <a:bodyPr/>
          <a:lstStyle/>
          <a:p>
            <a:endParaRPr lang="ru-RU"/>
          </a:p>
        </p:txBody>
      </p:sp>
      <p:sp>
        <p:nvSpPr>
          <p:cNvPr id="10" name="Rectangle 7">
            <a:extLst>
              <a:ext uri="{FF2B5EF4-FFF2-40B4-BE49-F238E27FC236}">
                <a16:creationId xmlns:a16="http://schemas.microsoft.com/office/drawing/2014/main" id="{242F9836-BBD1-8508-E884-5C5CFE66D80D}"/>
              </a:ext>
            </a:extLst>
          </p:cNvPr>
          <p:cNvSpPr>
            <a:spLocks noGrp="1" noChangeArrowheads="1"/>
          </p:cNvSpPr>
          <p:nvPr>
            <p:ph idx="1"/>
          </p:nvPr>
        </p:nvSpPr>
        <p:spPr bwMode="auto">
          <a:xfrm>
            <a:off x="5811808" y="2720964"/>
            <a:ext cx="3762496" cy="998539"/>
          </a:xfrm>
          <a:prstGeom prst="rect">
            <a:avLst/>
          </a:prstGeom>
          <a:solidFill>
            <a:schemeClr val="accent1"/>
          </a:solidFill>
          <a:ln w="9525">
            <a:solidFill>
              <a:schemeClr val="tx1"/>
            </a:solidFill>
            <a:miter lim="800000"/>
            <a:headEnd/>
            <a:tailEnd/>
          </a:ln>
        </p:spPr>
        <p:txBody>
          <a:bodyPr wrap="none" anchor="ctr"/>
          <a:lstStyle/>
          <a:p>
            <a:pPr algn="ctr"/>
            <a:r>
              <a:rPr lang="ru-RU" altLang="ru-RU" sz="2800" b="1" dirty="0">
                <a:solidFill>
                  <a:srgbClr val="0C0476"/>
                </a:solidFill>
              </a:rPr>
              <a:t>Укрытия </a:t>
            </a:r>
          </a:p>
          <a:p>
            <a:pPr algn="ctr"/>
            <a:r>
              <a:rPr lang="ru-RU" altLang="ru-RU" sz="2800" b="1" dirty="0">
                <a:solidFill>
                  <a:srgbClr val="0C0476"/>
                </a:solidFill>
              </a:rPr>
              <a:t>простейшего типа</a:t>
            </a:r>
            <a:r>
              <a:rPr lang="ru-RU" altLang="ru-RU" sz="2000" dirty="0">
                <a:solidFill>
                  <a:srgbClr val="0C0476"/>
                </a:solidFill>
              </a:rPr>
              <a:t> </a:t>
            </a:r>
          </a:p>
        </p:txBody>
      </p:sp>
    </p:spTree>
    <p:extLst>
      <p:ext uri="{BB962C8B-B14F-4D97-AF65-F5344CB8AC3E}">
        <p14:creationId xmlns:p14="http://schemas.microsoft.com/office/powerpoint/2010/main" val="42010196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54A9A1-3704-45EE-A8E9-88726FC9A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181" y="2183217"/>
            <a:ext cx="3279904" cy="327081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2B82C686-2618-4EB8-8CCD-DD3EA0CAB126}"/>
              </a:ext>
            </a:extLst>
          </p:cNvPr>
          <p:cNvSpPr>
            <a:spLocks noGrp="1"/>
          </p:cNvSpPr>
          <p:nvPr>
            <p:ph type="title"/>
          </p:nvPr>
        </p:nvSpPr>
        <p:spPr>
          <a:xfrm>
            <a:off x="609601" y="354952"/>
            <a:ext cx="11275484" cy="885825"/>
          </a:xfrm>
        </p:spPr>
        <p:txBody>
          <a:bodyPr/>
          <a:lstStyle/>
          <a:p>
            <a:r>
              <a:rPr lang="ru-RU" dirty="0"/>
              <a:t>Санитарная сумка для оказания первой помощи</a:t>
            </a:r>
          </a:p>
        </p:txBody>
      </p:sp>
      <p:pic>
        <p:nvPicPr>
          <p:cNvPr id="9" name="Рисунок 8">
            <a:extLst>
              <a:ext uri="{FF2B5EF4-FFF2-40B4-BE49-F238E27FC236}">
                <a16:creationId xmlns:a16="http://schemas.microsoft.com/office/drawing/2014/main" id="{023640FF-5A5A-4034-886C-7A7F6E30DC0E}"/>
              </a:ext>
            </a:extLst>
          </p:cNvPr>
          <p:cNvPicPr>
            <a:picLocks noChangeAspect="1"/>
          </p:cNvPicPr>
          <p:nvPr/>
        </p:nvPicPr>
        <p:blipFill>
          <a:blip r:embed="rId3"/>
          <a:stretch>
            <a:fillRect/>
          </a:stretch>
        </p:blipFill>
        <p:spPr>
          <a:xfrm>
            <a:off x="609601" y="1344702"/>
            <a:ext cx="7787950" cy="5158346"/>
          </a:xfrm>
          <a:prstGeom prst="rect">
            <a:avLst/>
          </a:prstGeom>
        </p:spPr>
      </p:pic>
    </p:spTree>
    <p:extLst>
      <p:ext uri="{BB962C8B-B14F-4D97-AF65-F5344CB8AC3E}">
        <p14:creationId xmlns:p14="http://schemas.microsoft.com/office/powerpoint/2010/main" val="29752299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F54A9A1-3704-45EE-A8E9-88726FC9A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181" y="2183217"/>
            <a:ext cx="3279904" cy="3270819"/>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2B82C686-2618-4EB8-8CCD-DD3EA0CAB126}"/>
              </a:ext>
            </a:extLst>
          </p:cNvPr>
          <p:cNvSpPr>
            <a:spLocks noGrp="1"/>
          </p:cNvSpPr>
          <p:nvPr>
            <p:ph type="title"/>
          </p:nvPr>
        </p:nvSpPr>
        <p:spPr>
          <a:xfrm>
            <a:off x="609601" y="354952"/>
            <a:ext cx="11275484" cy="885825"/>
          </a:xfrm>
        </p:spPr>
        <p:txBody>
          <a:bodyPr/>
          <a:lstStyle/>
          <a:p>
            <a:r>
              <a:rPr lang="ru-RU" dirty="0"/>
              <a:t>Санитарная сумка для оказания первой помощи</a:t>
            </a:r>
          </a:p>
        </p:txBody>
      </p:sp>
      <p:pic>
        <p:nvPicPr>
          <p:cNvPr id="4" name="Рисунок 3">
            <a:extLst>
              <a:ext uri="{FF2B5EF4-FFF2-40B4-BE49-F238E27FC236}">
                <a16:creationId xmlns:a16="http://schemas.microsoft.com/office/drawing/2014/main" id="{8515BC1B-B13B-48CF-BC58-6D55C262CE48}"/>
              </a:ext>
            </a:extLst>
          </p:cNvPr>
          <p:cNvPicPr>
            <a:picLocks noChangeAspect="1"/>
          </p:cNvPicPr>
          <p:nvPr/>
        </p:nvPicPr>
        <p:blipFill>
          <a:blip r:embed="rId3"/>
          <a:stretch>
            <a:fillRect/>
          </a:stretch>
        </p:blipFill>
        <p:spPr>
          <a:xfrm>
            <a:off x="490377" y="4464597"/>
            <a:ext cx="7790262" cy="1404343"/>
          </a:xfrm>
          <a:prstGeom prst="rect">
            <a:avLst/>
          </a:prstGeom>
        </p:spPr>
      </p:pic>
      <p:pic>
        <p:nvPicPr>
          <p:cNvPr id="6" name="Рисунок 5">
            <a:extLst>
              <a:ext uri="{FF2B5EF4-FFF2-40B4-BE49-F238E27FC236}">
                <a16:creationId xmlns:a16="http://schemas.microsoft.com/office/drawing/2014/main" id="{84A0854B-F71A-4660-A04C-45A55D05CCFF}"/>
              </a:ext>
            </a:extLst>
          </p:cNvPr>
          <p:cNvPicPr>
            <a:picLocks noChangeAspect="1"/>
          </p:cNvPicPr>
          <p:nvPr/>
        </p:nvPicPr>
        <p:blipFill>
          <a:blip r:embed="rId4"/>
          <a:stretch>
            <a:fillRect/>
          </a:stretch>
        </p:blipFill>
        <p:spPr>
          <a:xfrm>
            <a:off x="456424" y="1970314"/>
            <a:ext cx="7804611" cy="2505852"/>
          </a:xfrm>
          <a:prstGeom prst="rect">
            <a:avLst/>
          </a:prstGeom>
        </p:spPr>
      </p:pic>
      <p:cxnSp>
        <p:nvCxnSpPr>
          <p:cNvPr id="8" name="Прямая соединительная линия 7">
            <a:extLst>
              <a:ext uri="{FF2B5EF4-FFF2-40B4-BE49-F238E27FC236}">
                <a16:creationId xmlns:a16="http://schemas.microsoft.com/office/drawing/2014/main" id="{81C3E205-D0A4-4370-B942-AD75679B75D1}"/>
              </a:ext>
            </a:extLst>
          </p:cNvPr>
          <p:cNvCxnSpPr/>
          <p:nvPr/>
        </p:nvCxnSpPr>
        <p:spPr bwMode="auto">
          <a:xfrm flipV="1">
            <a:off x="456424" y="4464597"/>
            <a:ext cx="7804611" cy="1157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730927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EE0DDC-FFE7-4A86-B613-6741B7480DEA}"/>
              </a:ext>
            </a:extLst>
          </p:cNvPr>
          <p:cNvSpPr>
            <a:spLocks noGrp="1"/>
          </p:cNvSpPr>
          <p:nvPr>
            <p:ph type="title"/>
          </p:nvPr>
        </p:nvSpPr>
        <p:spPr>
          <a:xfrm>
            <a:off x="838200" y="2450670"/>
            <a:ext cx="10515600" cy="1956659"/>
          </a:xfrm>
        </p:spPr>
        <p:txBody>
          <a:bodyPr>
            <a:normAutofit/>
          </a:bodyPr>
          <a:lstStyle/>
          <a:p>
            <a:r>
              <a:rPr lang="ru-RU" sz="4400" dirty="0"/>
              <a:t>Приборы радиационной, химической разведки и контроля</a:t>
            </a:r>
          </a:p>
        </p:txBody>
      </p:sp>
    </p:spTree>
    <p:extLst>
      <p:ext uri="{BB962C8B-B14F-4D97-AF65-F5344CB8AC3E}">
        <p14:creationId xmlns:p14="http://schemas.microsoft.com/office/powerpoint/2010/main" val="1887065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7F0785-E92C-4EE2-A3BC-F3352FF36555}"/>
              </a:ext>
            </a:extLst>
          </p:cNvPr>
          <p:cNvSpPr>
            <a:spLocks noGrp="1"/>
          </p:cNvSpPr>
          <p:nvPr>
            <p:ph type="title"/>
          </p:nvPr>
        </p:nvSpPr>
        <p:spPr/>
        <p:txBody>
          <a:bodyPr/>
          <a:lstStyle/>
          <a:p>
            <a:r>
              <a:rPr lang="ru-RU" dirty="0"/>
              <a:t>Задачи ГО в области разведки и контроля заражения</a:t>
            </a:r>
          </a:p>
        </p:txBody>
      </p:sp>
      <p:sp>
        <p:nvSpPr>
          <p:cNvPr id="3" name="Объект 2">
            <a:extLst>
              <a:ext uri="{FF2B5EF4-FFF2-40B4-BE49-F238E27FC236}">
                <a16:creationId xmlns:a16="http://schemas.microsoft.com/office/drawing/2014/main" id="{E30878F2-0564-4249-814D-B2EB1E5629BB}"/>
              </a:ext>
            </a:extLst>
          </p:cNvPr>
          <p:cNvSpPr>
            <a:spLocks noGrp="1"/>
          </p:cNvSpPr>
          <p:nvPr>
            <p:ph idx="1"/>
          </p:nvPr>
        </p:nvSpPr>
        <p:spPr/>
        <p:txBody>
          <a:bodyPr>
            <a:normAutofit/>
          </a:bodyPr>
          <a:lstStyle/>
          <a:p>
            <a:pPr marL="0" indent="0">
              <a:buNone/>
            </a:pPr>
            <a:r>
              <a:rPr lang="ru-RU" dirty="0"/>
              <a:t>Для выявления и оценки радиационной и химической обстановки необходимо иметь средства, которые позволяют выполнить следующие задачи:</a:t>
            </a:r>
          </a:p>
          <a:p>
            <a:r>
              <a:rPr lang="ru-RU" dirty="0"/>
              <a:t>своевременно </a:t>
            </a:r>
            <a:r>
              <a:rPr lang="ru-RU" b="1" dirty="0"/>
              <a:t>обнаружить наличие </a:t>
            </a:r>
            <a:r>
              <a:rPr lang="ru-RU" dirty="0"/>
              <a:t>ОВ, АХОВ или РВ в воздухе, на местности или других объектах окружающей среды;</a:t>
            </a:r>
          </a:p>
          <a:p>
            <a:r>
              <a:rPr lang="ru-RU" b="1" dirty="0"/>
              <a:t>определить тип </a:t>
            </a:r>
            <a:r>
              <a:rPr lang="ru-RU" dirty="0"/>
              <a:t>ОВ, АХОВ, вид ионизирующего излучения, скорость радиоактивного распада;</a:t>
            </a:r>
          </a:p>
          <a:p>
            <a:r>
              <a:rPr lang="ru-RU" dirty="0"/>
              <a:t>определить </a:t>
            </a:r>
            <a:r>
              <a:rPr lang="ru-RU" b="1" dirty="0"/>
              <a:t>концентрацию</a:t>
            </a:r>
            <a:r>
              <a:rPr lang="ru-RU" dirty="0"/>
              <a:t> ОВ, АХОВ, степень радиоактивного загрязнения;</a:t>
            </a:r>
          </a:p>
          <a:p>
            <a:r>
              <a:rPr lang="ru-RU" dirty="0"/>
              <a:t>определить </a:t>
            </a:r>
            <a:r>
              <a:rPr lang="ru-RU" b="1" dirty="0"/>
              <a:t>необходимость</a:t>
            </a:r>
            <a:r>
              <a:rPr lang="ru-RU" dirty="0"/>
              <a:t> проведения специальной обработки;</a:t>
            </a:r>
          </a:p>
          <a:p>
            <a:r>
              <a:rPr lang="ru-RU" b="1" dirty="0"/>
              <a:t>контролировать полноту</a:t>
            </a:r>
            <a:r>
              <a:rPr lang="ru-RU" dirty="0"/>
              <a:t> дегазации и дезактивации;</a:t>
            </a:r>
          </a:p>
          <a:p>
            <a:r>
              <a:rPr lang="ru-RU" dirty="0"/>
              <a:t> </a:t>
            </a:r>
            <a:r>
              <a:rPr lang="ru-RU" b="1" dirty="0"/>
              <a:t>измерять дозы </a:t>
            </a:r>
            <a:r>
              <a:rPr lang="ru-RU" dirty="0"/>
              <a:t>облучения, которые получает персонал в ходе выполнения поставленных задач.</a:t>
            </a:r>
          </a:p>
        </p:txBody>
      </p:sp>
    </p:spTree>
    <p:extLst>
      <p:ext uri="{BB962C8B-B14F-4D97-AF65-F5344CB8AC3E}">
        <p14:creationId xmlns:p14="http://schemas.microsoft.com/office/powerpoint/2010/main" val="7439812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EE0DDC-FFE7-4A86-B613-6741B7480DEA}"/>
              </a:ext>
            </a:extLst>
          </p:cNvPr>
          <p:cNvSpPr>
            <a:spLocks noGrp="1"/>
          </p:cNvSpPr>
          <p:nvPr>
            <p:ph type="title"/>
          </p:nvPr>
        </p:nvSpPr>
        <p:spPr>
          <a:xfrm>
            <a:off x="838200" y="2450670"/>
            <a:ext cx="10515600" cy="1956659"/>
          </a:xfrm>
        </p:spPr>
        <p:txBody>
          <a:bodyPr>
            <a:normAutofit/>
          </a:bodyPr>
          <a:lstStyle/>
          <a:p>
            <a:r>
              <a:rPr lang="ru-RU" sz="4400" dirty="0"/>
              <a:t>1. Приборы радиационного контроля</a:t>
            </a:r>
          </a:p>
        </p:txBody>
      </p:sp>
    </p:spTree>
    <p:extLst>
      <p:ext uri="{BB962C8B-B14F-4D97-AF65-F5344CB8AC3E}">
        <p14:creationId xmlns:p14="http://schemas.microsoft.com/office/powerpoint/2010/main" val="2427317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5CDF817-1CCE-49F1-940B-196B7FFC6900}"/>
              </a:ext>
            </a:extLst>
          </p:cNvPr>
          <p:cNvSpPr>
            <a:spLocks noGrp="1"/>
          </p:cNvSpPr>
          <p:nvPr>
            <p:ph type="title"/>
          </p:nvPr>
        </p:nvSpPr>
        <p:spPr>
          <a:xfrm>
            <a:off x="677694" y="520263"/>
            <a:ext cx="11275484" cy="885825"/>
          </a:xfrm>
        </p:spPr>
        <p:txBody>
          <a:bodyPr>
            <a:normAutofit/>
          </a:bodyPr>
          <a:lstStyle/>
          <a:p>
            <a:r>
              <a:rPr lang="ru-RU" dirty="0"/>
              <a:t>ИЗМЕРИТЕЛЬ МОЩНОСТИ ДОЗЫ ДП-5В</a:t>
            </a:r>
          </a:p>
        </p:txBody>
      </p:sp>
      <p:sp>
        <p:nvSpPr>
          <p:cNvPr id="3" name="Объект 2">
            <a:extLst>
              <a:ext uri="{FF2B5EF4-FFF2-40B4-BE49-F238E27FC236}">
                <a16:creationId xmlns:a16="http://schemas.microsoft.com/office/drawing/2014/main" id="{4C8834F2-9B27-46B1-AD89-CB09C899EB55}"/>
              </a:ext>
            </a:extLst>
          </p:cNvPr>
          <p:cNvSpPr>
            <a:spLocks noGrp="1"/>
          </p:cNvSpPr>
          <p:nvPr>
            <p:ph idx="1"/>
          </p:nvPr>
        </p:nvSpPr>
        <p:spPr>
          <a:xfrm>
            <a:off x="838200" y="2141537"/>
            <a:ext cx="5546271" cy="4351338"/>
          </a:xfrm>
        </p:spPr>
        <p:txBody>
          <a:bodyPr/>
          <a:lstStyle/>
          <a:p>
            <a:pPr marL="0" indent="0">
              <a:buNone/>
            </a:pPr>
            <a:r>
              <a:rPr lang="ru-RU" sz="2800" dirty="0">
                <a:solidFill>
                  <a:prstClr val="black"/>
                </a:solidFill>
                <a:latin typeface="Calibri" pitchFamily="34" charset="0"/>
                <a:cs typeface="Arial" charset="0"/>
              </a:rPr>
              <a:t>Измеритель мощности дозы </a:t>
            </a:r>
            <a:r>
              <a:rPr lang="ru-RU" sz="2800" b="1" dirty="0">
                <a:solidFill>
                  <a:prstClr val="black"/>
                </a:solidFill>
                <a:latin typeface="Calibri" pitchFamily="34" charset="0"/>
                <a:cs typeface="Arial" charset="0"/>
              </a:rPr>
              <a:t>ДП-5В</a:t>
            </a:r>
            <a:r>
              <a:rPr lang="ru-RU" sz="2800" dirty="0">
                <a:solidFill>
                  <a:prstClr val="black"/>
                </a:solidFill>
                <a:latin typeface="Calibri" pitchFamily="34" charset="0"/>
                <a:cs typeface="Arial" charset="0"/>
              </a:rPr>
              <a:t> предназначен для измерения уровней </a:t>
            </a:r>
            <a:r>
              <a:rPr lang="ru-RU" sz="2800" dirty="0">
                <a:solidFill>
                  <a:prstClr val="black"/>
                </a:solidFill>
                <a:latin typeface="Calibri" pitchFamily="34" charset="0"/>
                <a:cs typeface="Arial" charset="0"/>
                <a:sym typeface="Symbol"/>
              </a:rPr>
              <a:t></a:t>
            </a:r>
            <a:r>
              <a:rPr lang="ru-RU" sz="2800" dirty="0">
                <a:solidFill>
                  <a:prstClr val="black"/>
                </a:solidFill>
                <a:latin typeface="Calibri" pitchFamily="34" charset="0"/>
                <a:cs typeface="Arial" charset="0"/>
              </a:rPr>
              <a:t> – радиации и радиоактивной </a:t>
            </a:r>
            <a:r>
              <a:rPr lang="ru-RU" sz="2800" dirty="0" err="1">
                <a:solidFill>
                  <a:prstClr val="black"/>
                </a:solidFill>
                <a:latin typeface="Calibri" pitchFamily="34" charset="0"/>
                <a:cs typeface="Arial" charset="0"/>
              </a:rPr>
              <a:t>зараженности</a:t>
            </a:r>
            <a:r>
              <a:rPr lang="ru-RU" sz="2800" dirty="0">
                <a:solidFill>
                  <a:prstClr val="black"/>
                </a:solidFill>
                <a:latin typeface="Calibri" pitchFamily="34" charset="0"/>
                <a:cs typeface="Arial" charset="0"/>
              </a:rPr>
              <a:t> различных предметов по </a:t>
            </a:r>
            <a:r>
              <a:rPr lang="ru-RU" sz="2800" dirty="0">
                <a:solidFill>
                  <a:prstClr val="black"/>
                </a:solidFill>
                <a:latin typeface="Calibri" pitchFamily="34" charset="0"/>
                <a:cs typeface="Arial" charset="0"/>
                <a:sym typeface="Symbol"/>
              </a:rPr>
              <a:t></a:t>
            </a:r>
            <a:r>
              <a:rPr lang="ru-RU" sz="2800" dirty="0">
                <a:solidFill>
                  <a:prstClr val="black"/>
                </a:solidFill>
                <a:latin typeface="Calibri" pitchFamily="34" charset="0"/>
                <a:cs typeface="Arial" charset="0"/>
              </a:rPr>
              <a:t> - излучению. Кроме того имеется возможность обнаружения </a:t>
            </a:r>
            <a:r>
              <a:rPr lang="ru-RU" sz="2800" dirty="0">
                <a:solidFill>
                  <a:prstClr val="black"/>
                </a:solidFill>
                <a:latin typeface="Calibri" pitchFamily="34" charset="0"/>
                <a:cs typeface="Arial" charset="0"/>
                <a:sym typeface="Symbol"/>
              </a:rPr>
              <a:t></a:t>
            </a:r>
            <a:r>
              <a:rPr lang="ru-RU" sz="2800" dirty="0">
                <a:solidFill>
                  <a:prstClr val="black"/>
                </a:solidFill>
                <a:latin typeface="Calibri" pitchFamily="34" charset="0"/>
                <a:cs typeface="Arial" charset="0"/>
              </a:rPr>
              <a:t> - излучения</a:t>
            </a:r>
            <a:endParaRPr lang="ru-RU" dirty="0"/>
          </a:p>
        </p:txBody>
      </p:sp>
      <p:pic>
        <p:nvPicPr>
          <p:cNvPr id="4" name="Рисунок 1" descr="10">
            <a:extLst>
              <a:ext uri="{FF2B5EF4-FFF2-40B4-BE49-F238E27FC236}">
                <a16:creationId xmlns:a16="http://schemas.microsoft.com/office/drawing/2014/main" id="{83C9094B-B3BA-447D-B645-42A32C959FE8}"/>
              </a:ext>
            </a:extLst>
          </p:cNvPr>
          <p:cNvPicPr>
            <a:picLocks noChangeAspect="1" noChangeArrowheads="1"/>
          </p:cNvPicPr>
          <p:nvPr/>
        </p:nvPicPr>
        <p:blipFill rotWithShape="1">
          <a:blip r:embed="rId2"/>
          <a:srcRect l="25614" t="8913" r="5450" b="2524"/>
          <a:stretch/>
        </p:blipFill>
        <p:spPr bwMode="auto">
          <a:xfrm>
            <a:off x="6841672" y="1690688"/>
            <a:ext cx="3997325" cy="3865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9129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C2F3C6F-34F6-4BA6-AA60-F57A7E5D00FA}"/>
              </a:ext>
            </a:extLst>
          </p:cNvPr>
          <p:cNvSpPr>
            <a:spLocks noGrp="1"/>
          </p:cNvSpPr>
          <p:nvPr>
            <p:ph type="title"/>
          </p:nvPr>
        </p:nvSpPr>
        <p:spPr>
          <a:xfrm>
            <a:off x="609601" y="714816"/>
            <a:ext cx="11275484" cy="885825"/>
          </a:xfrm>
        </p:spPr>
        <p:txBody>
          <a:bodyPr/>
          <a:lstStyle/>
          <a:p>
            <a:r>
              <a:rPr lang="ru-RU" dirty="0"/>
              <a:t>Дозиметр-радиометр ДРБП-03</a:t>
            </a:r>
          </a:p>
        </p:txBody>
      </p:sp>
      <p:sp>
        <p:nvSpPr>
          <p:cNvPr id="3" name="Объект 2">
            <a:extLst>
              <a:ext uri="{FF2B5EF4-FFF2-40B4-BE49-F238E27FC236}">
                <a16:creationId xmlns:a16="http://schemas.microsoft.com/office/drawing/2014/main" id="{AB1BAC05-51D3-4275-A0B8-1CAE32CED39A}"/>
              </a:ext>
            </a:extLst>
          </p:cNvPr>
          <p:cNvSpPr>
            <a:spLocks noGrp="1"/>
          </p:cNvSpPr>
          <p:nvPr>
            <p:ph idx="1"/>
          </p:nvPr>
        </p:nvSpPr>
        <p:spPr>
          <a:xfrm>
            <a:off x="609601" y="1630802"/>
            <a:ext cx="11275484" cy="5048250"/>
          </a:xfrm>
        </p:spPr>
        <p:txBody>
          <a:bodyPr/>
          <a:lstStyle/>
          <a:p>
            <a:pPr marL="0" indent="0">
              <a:buNone/>
            </a:pPr>
            <a:r>
              <a:rPr lang="ru-RU" dirty="0"/>
              <a:t>Предназначен для измерения мощности эквивалентной дозы и эквивалентной дозы фотонного ионизирующего (рентгеновского и гамма) излучения (ЭД), плотности потока альфа и бета частиц.</a:t>
            </a:r>
          </a:p>
        </p:txBody>
      </p:sp>
      <p:pic>
        <p:nvPicPr>
          <p:cNvPr id="4" name="Picture 4">
            <a:extLst>
              <a:ext uri="{FF2B5EF4-FFF2-40B4-BE49-F238E27FC236}">
                <a16:creationId xmlns:a16="http://schemas.microsoft.com/office/drawing/2014/main" id="{98ACE6B8-418C-4C6E-A36B-6811371BF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371" y="3282041"/>
            <a:ext cx="5406572" cy="320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7389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D74462A-6D7D-4B61-A96E-2E525D8B4B20}"/>
              </a:ext>
            </a:extLst>
          </p:cNvPr>
          <p:cNvSpPr>
            <a:spLocks noGrp="1"/>
          </p:cNvSpPr>
          <p:nvPr>
            <p:ph type="title"/>
          </p:nvPr>
        </p:nvSpPr>
        <p:spPr>
          <a:xfrm>
            <a:off x="706878" y="611980"/>
            <a:ext cx="11275484" cy="885825"/>
          </a:xfrm>
        </p:spPr>
        <p:txBody>
          <a:bodyPr>
            <a:normAutofit/>
          </a:bodyPr>
          <a:lstStyle/>
          <a:p>
            <a:r>
              <a:rPr lang="ru-RU" dirty="0"/>
              <a:t>КОМПЛЕКТ ИНДИВИДУАЛЬНЫХ </a:t>
            </a:r>
            <a:r>
              <a:rPr lang="ru-RU"/>
              <a:t>ДОЗИМЕТРОВ ИД-1</a:t>
            </a:r>
            <a:endParaRPr lang="ru-RU" dirty="0"/>
          </a:p>
        </p:txBody>
      </p:sp>
      <p:sp>
        <p:nvSpPr>
          <p:cNvPr id="3" name="Объект 2">
            <a:extLst>
              <a:ext uri="{FF2B5EF4-FFF2-40B4-BE49-F238E27FC236}">
                <a16:creationId xmlns:a16="http://schemas.microsoft.com/office/drawing/2014/main" id="{5401AD42-EAA7-4A04-BD80-2FC94BCDA908}"/>
              </a:ext>
            </a:extLst>
          </p:cNvPr>
          <p:cNvSpPr>
            <a:spLocks noGrp="1"/>
          </p:cNvSpPr>
          <p:nvPr>
            <p:ph idx="1"/>
          </p:nvPr>
        </p:nvSpPr>
        <p:spPr>
          <a:xfrm>
            <a:off x="838200" y="2141537"/>
            <a:ext cx="10515600" cy="4351338"/>
          </a:xfrm>
        </p:spPr>
        <p:txBody>
          <a:bodyPr/>
          <a:lstStyle/>
          <a:p>
            <a:pPr marL="0" indent="0">
              <a:buNone/>
            </a:pPr>
            <a:r>
              <a:rPr lang="x-none" sz="2800" dirty="0">
                <a:solidFill>
                  <a:prstClr val="black"/>
                </a:solidFill>
                <a:latin typeface="Calibri" pitchFamily="34" charset="0"/>
                <a:cs typeface="Arial" charset="0"/>
              </a:rPr>
              <a:t>Комплект индивидуальных дозиметров </a:t>
            </a:r>
            <a:r>
              <a:rPr lang="x-none" sz="2800" b="1" dirty="0">
                <a:solidFill>
                  <a:prstClr val="black"/>
                </a:solidFill>
                <a:latin typeface="Calibri" pitchFamily="34" charset="0"/>
                <a:cs typeface="Arial" charset="0"/>
              </a:rPr>
              <a:t>ИД-1</a:t>
            </a:r>
            <a:r>
              <a:rPr lang="x-none" sz="2800" dirty="0">
                <a:solidFill>
                  <a:prstClr val="black"/>
                </a:solidFill>
                <a:latin typeface="Calibri" pitchFamily="34" charset="0"/>
                <a:cs typeface="Arial" charset="0"/>
              </a:rPr>
              <a:t> предназначен для измерения поглощенных доз гамма - нейтронного излучения</a:t>
            </a:r>
            <a:endParaRPr lang="ru-RU" dirty="0"/>
          </a:p>
        </p:txBody>
      </p:sp>
      <p:sp>
        <p:nvSpPr>
          <p:cNvPr id="5" name="Rectangle 25">
            <a:extLst>
              <a:ext uri="{FF2B5EF4-FFF2-40B4-BE49-F238E27FC236}">
                <a16:creationId xmlns:a16="http://schemas.microsoft.com/office/drawing/2014/main" id="{029093F1-3A42-4D56-98B7-DEF1B588D063}"/>
              </a:ext>
            </a:extLst>
          </p:cNvPr>
          <p:cNvSpPr>
            <a:spLocks noChangeArrowheads="1"/>
          </p:cNvSpPr>
          <p:nvPr/>
        </p:nvSpPr>
        <p:spPr bwMode="auto">
          <a:xfrm>
            <a:off x="838200" y="3429000"/>
            <a:ext cx="47529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1938" indent="-174625"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000" b="1" dirty="0">
                <a:solidFill>
                  <a:srgbClr val="990000"/>
                </a:solidFill>
                <a:cs typeface="Arial" panose="020B0604020202020204" pitchFamily="34" charset="0"/>
              </a:rPr>
              <a:t>В комплект прибора входят:</a:t>
            </a:r>
            <a:r>
              <a:rPr lang="ru-RU" altLang="ru-RU" sz="2000" dirty="0">
                <a:solidFill>
                  <a:srgbClr val="000000"/>
                </a:solidFill>
                <a:cs typeface="Arial" panose="020B0604020202020204" pitchFamily="34" charset="0"/>
              </a:rPr>
              <a:t> </a:t>
            </a:r>
          </a:p>
          <a:p>
            <a:pPr eaLnBrk="1" hangingPunct="1">
              <a:spcBef>
                <a:spcPct val="0"/>
              </a:spcBef>
              <a:buClr>
                <a:srgbClr val="990000"/>
              </a:buClr>
              <a:buFontTx/>
              <a:buChar char="•"/>
            </a:pPr>
            <a:r>
              <a:rPr lang="ru-RU" altLang="ru-RU" sz="2000" dirty="0">
                <a:solidFill>
                  <a:srgbClr val="000000"/>
                </a:solidFill>
                <a:cs typeface="Arial" panose="020B0604020202020204" pitchFamily="34" charset="0"/>
              </a:rPr>
              <a:t>10 измерителей дозы;</a:t>
            </a:r>
          </a:p>
          <a:p>
            <a:pPr eaLnBrk="1" hangingPunct="1">
              <a:spcBef>
                <a:spcPct val="0"/>
              </a:spcBef>
              <a:buClr>
                <a:srgbClr val="990000"/>
              </a:buClr>
              <a:buFontTx/>
              <a:buChar char="•"/>
            </a:pPr>
            <a:r>
              <a:rPr lang="ru-RU" altLang="ru-RU" sz="2000" dirty="0">
                <a:solidFill>
                  <a:srgbClr val="000000"/>
                </a:solidFill>
                <a:cs typeface="Arial" panose="020B0604020202020204" pitchFamily="34" charset="0"/>
              </a:rPr>
              <a:t> зарядное устройство ЗД-6;</a:t>
            </a:r>
          </a:p>
          <a:p>
            <a:pPr eaLnBrk="1" hangingPunct="1">
              <a:spcBef>
                <a:spcPct val="0"/>
              </a:spcBef>
              <a:buClr>
                <a:srgbClr val="990000"/>
              </a:buClr>
              <a:buFontTx/>
              <a:buChar char="•"/>
            </a:pPr>
            <a:r>
              <a:rPr lang="ru-RU" altLang="ru-RU" sz="2000" dirty="0">
                <a:solidFill>
                  <a:srgbClr val="000000"/>
                </a:solidFill>
                <a:cs typeface="Arial" panose="020B0604020202020204" pitchFamily="34" charset="0"/>
              </a:rPr>
              <a:t>техническое описание и инструкция по   эксплуатации, формуляр;</a:t>
            </a:r>
          </a:p>
          <a:p>
            <a:pPr eaLnBrk="1" hangingPunct="1">
              <a:spcBef>
                <a:spcPct val="0"/>
              </a:spcBef>
              <a:buClr>
                <a:srgbClr val="990000"/>
              </a:buClr>
              <a:buFontTx/>
              <a:buChar char="•"/>
            </a:pPr>
            <a:r>
              <a:rPr lang="ru-RU" altLang="ru-RU" sz="2000" dirty="0">
                <a:solidFill>
                  <a:srgbClr val="000000"/>
                </a:solidFill>
                <a:cs typeface="Arial" panose="020B0604020202020204" pitchFamily="34" charset="0"/>
              </a:rPr>
              <a:t> укладочный ящик</a:t>
            </a:r>
          </a:p>
        </p:txBody>
      </p:sp>
      <p:pic>
        <p:nvPicPr>
          <p:cNvPr id="6" name="Picture 9" descr="IMG_0950">
            <a:extLst>
              <a:ext uri="{FF2B5EF4-FFF2-40B4-BE49-F238E27FC236}">
                <a16:creationId xmlns:a16="http://schemas.microsoft.com/office/drawing/2014/main" id="{62EC5752-A9AB-4947-8612-441ED3DCB0BD}"/>
              </a:ext>
            </a:extLst>
          </p:cNvPr>
          <p:cNvPicPr>
            <a:picLocks noChangeAspect="1" noChangeArrowheads="1"/>
          </p:cNvPicPr>
          <p:nvPr/>
        </p:nvPicPr>
        <p:blipFill>
          <a:blip r:embed="rId2"/>
          <a:srcRect t="19321"/>
          <a:stretch>
            <a:fillRect/>
          </a:stretch>
        </p:blipFill>
        <p:spPr bwMode="auto">
          <a:xfrm>
            <a:off x="7277324" y="3454418"/>
            <a:ext cx="4100741" cy="2482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ok-t.ru/studopediaru/baza7/1445218184911.files/image035.jpg">
            <a:extLst>
              <a:ext uri="{FF2B5EF4-FFF2-40B4-BE49-F238E27FC236}">
                <a16:creationId xmlns:a16="http://schemas.microsoft.com/office/drawing/2014/main" id="{6B086324-6646-486D-A578-123FB08DC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693" y="3641117"/>
            <a:ext cx="2474921" cy="274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9111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4">
            <a:extLst>
              <a:ext uri="{FF2B5EF4-FFF2-40B4-BE49-F238E27FC236}">
                <a16:creationId xmlns:a16="http://schemas.microsoft.com/office/drawing/2014/main" id="{814788C3-EFFB-4AFF-AEB7-353B5D00ECAB}"/>
              </a:ext>
            </a:extLst>
          </p:cNvPr>
          <p:cNvSpPr>
            <a:spLocks noChangeArrowheads="1"/>
          </p:cNvSpPr>
          <p:nvPr/>
        </p:nvSpPr>
        <p:spPr bwMode="auto">
          <a:xfrm>
            <a:off x="6445703" y="1232694"/>
            <a:ext cx="4464050" cy="4392612"/>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endParaRPr lang="ru-RU" altLang="ru-RU" sz="1800">
              <a:solidFill>
                <a:srgbClr val="010199"/>
              </a:solidFill>
            </a:endParaRPr>
          </a:p>
        </p:txBody>
      </p:sp>
      <p:sp>
        <p:nvSpPr>
          <p:cNvPr id="5" name="Line 6">
            <a:extLst>
              <a:ext uri="{FF2B5EF4-FFF2-40B4-BE49-F238E27FC236}">
                <a16:creationId xmlns:a16="http://schemas.microsoft.com/office/drawing/2014/main" id="{8C526176-7B64-483E-ACD4-484005B1B4B6}"/>
              </a:ext>
            </a:extLst>
          </p:cNvPr>
          <p:cNvSpPr>
            <a:spLocks noChangeShapeType="1"/>
          </p:cNvSpPr>
          <p:nvPr/>
        </p:nvSpPr>
        <p:spPr bwMode="auto">
          <a:xfrm>
            <a:off x="6853691" y="3026569"/>
            <a:ext cx="0" cy="5905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 name="Line 11">
            <a:extLst>
              <a:ext uri="{FF2B5EF4-FFF2-40B4-BE49-F238E27FC236}">
                <a16:creationId xmlns:a16="http://schemas.microsoft.com/office/drawing/2014/main" id="{0587F858-0A83-410B-963A-8E2CACE95E6C}"/>
              </a:ext>
            </a:extLst>
          </p:cNvPr>
          <p:cNvSpPr>
            <a:spLocks noChangeShapeType="1"/>
          </p:cNvSpPr>
          <p:nvPr/>
        </p:nvSpPr>
        <p:spPr bwMode="auto">
          <a:xfrm>
            <a:off x="7479166" y="3069431"/>
            <a:ext cx="0" cy="561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 name="Line 16">
            <a:extLst>
              <a:ext uri="{FF2B5EF4-FFF2-40B4-BE49-F238E27FC236}">
                <a16:creationId xmlns:a16="http://schemas.microsoft.com/office/drawing/2014/main" id="{5FBAC803-919F-4601-B2AD-65B42C410638}"/>
              </a:ext>
            </a:extLst>
          </p:cNvPr>
          <p:cNvSpPr>
            <a:spLocks noChangeShapeType="1"/>
          </p:cNvSpPr>
          <p:nvPr/>
        </p:nvSpPr>
        <p:spPr bwMode="auto">
          <a:xfrm>
            <a:off x="8217353" y="3069431"/>
            <a:ext cx="0" cy="504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 name="Line 19">
            <a:extLst>
              <a:ext uri="{FF2B5EF4-FFF2-40B4-BE49-F238E27FC236}">
                <a16:creationId xmlns:a16="http://schemas.microsoft.com/office/drawing/2014/main" id="{BD81FF7E-DF3C-4FAC-91A7-8CB941657100}"/>
              </a:ext>
            </a:extLst>
          </p:cNvPr>
          <p:cNvSpPr>
            <a:spLocks noChangeShapeType="1"/>
          </p:cNvSpPr>
          <p:nvPr/>
        </p:nvSpPr>
        <p:spPr bwMode="auto">
          <a:xfrm>
            <a:off x="7766503" y="1485106"/>
            <a:ext cx="0" cy="3889375"/>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9" name="Text Box 20">
            <a:extLst>
              <a:ext uri="{FF2B5EF4-FFF2-40B4-BE49-F238E27FC236}">
                <a16:creationId xmlns:a16="http://schemas.microsoft.com/office/drawing/2014/main" id="{625D9B62-21C2-4EBF-A8D7-33D61B5974CC}"/>
              </a:ext>
            </a:extLst>
          </p:cNvPr>
          <p:cNvSpPr txBox="1">
            <a:spLocks noChangeArrowheads="1"/>
          </p:cNvSpPr>
          <p:nvPr/>
        </p:nvSpPr>
        <p:spPr bwMode="auto">
          <a:xfrm>
            <a:off x="6596516" y="2709069"/>
            <a:ext cx="588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2000" b="1">
                <a:solidFill>
                  <a:srgbClr val="000000"/>
                </a:solidFill>
              </a:rPr>
              <a:t>0</a:t>
            </a:r>
            <a:endParaRPr lang="ru-RU" altLang="ru-RU" sz="1800">
              <a:solidFill>
                <a:srgbClr val="010199"/>
              </a:solidFill>
            </a:endParaRPr>
          </a:p>
        </p:txBody>
      </p:sp>
      <p:sp>
        <p:nvSpPr>
          <p:cNvPr id="10" name="Line 23">
            <a:extLst>
              <a:ext uri="{FF2B5EF4-FFF2-40B4-BE49-F238E27FC236}">
                <a16:creationId xmlns:a16="http://schemas.microsoft.com/office/drawing/2014/main" id="{23672328-B179-491B-9C14-B49AE213821B}"/>
              </a:ext>
            </a:extLst>
          </p:cNvPr>
          <p:cNvSpPr>
            <a:spLocks noChangeShapeType="1"/>
          </p:cNvSpPr>
          <p:nvPr/>
        </p:nvSpPr>
        <p:spPr bwMode="auto">
          <a:xfrm>
            <a:off x="8919028" y="3080544"/>
            <a:ext cx="0" cy="482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1" name="Line 28">
            <a:extLst>
              <a:ext uri="{FF2B5EF4-FFF2-40B4-BE49-F238E27FC236}">
                <a16:creationId xmlns:a16="http://schemas.microsoft.com/office/drawing/2014/main" id="{DDE0168F-317B-4141-8594-956070B81601}"/>
              </a:ext>
            </a:extLst>
          </p:cNvPr>
          <p:cNvSpPr>
            <a:spLocks noChangeShapeType="1"/>
          </p:cNvSpPr>
          <p:nvPr/>
        </p:nvSpPr>
        <p:spPr bwMode="auto">
          <a:xfrm>
            <a:off x="9649278" y="3047206"/>
            <a:ext cx="0" cy="484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 name="Text Box 29">
            <a:extLst>
              <a:ext uri="{FF2B5EF4-FFF2-40B4-BE49-F238E27FC236}">
                <a16:creationId xmlns:a16="http://schemas.microsoft.com/office/drawing/2014/main" id="{AE2693FC-F524-4019-BD17-0F1ECD2B1165}"/>
              </a:ext>
            </a:extLst>
          </p:cNvPr>
          <p:cNvSpPr txBox="1">
            <a:spLocks noChangeArrowheads="1"/>
          </p:cNvSpPr>
          <p:nvPr/>
        </p:nvSpPr>
        <p:spPr bwMode="auto">
          <a:xfrm>
            <a:off x="7874453" y="2709069"/>
            <a:ext cx="684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200</a:t>
            </a:r>
            <a:endParaRPr lang="ru-RU" altLang="ru-RU" sz="1600" b="1">
              <a:solidFill>
                <a:srgbClr val="010199"/>
              </a:solidFill>
            </a:endParaRPr>
          </a:p>
        </p:txBody>
      </p:sp>
      <p:sp>
        <p:nvSpPr>
          <p:cNvPr id="13" name="Text Box 30">
            <a:extLst>
              <a:ext uri="{FF2B5EF4-FFF2-40B4-BE49-F238E27FC236}">
                <a16:creationId xmlns:a16="http://schemas.microsoft.com/office/drawing/2014/main" id="{15A55B86-598B-4009-9CDA-53E429166C89}"/>
              </a:ext>
            </a:extLst>
          </p:cNvPr>
          <p:cNvSpPr txBox="1">
            <a:spLocks noChangeArrowheads="1"/>
          </p:cNvSpPr>
          <p:nvPr/>
        </p:nvSpPr>
        <p:spPr bwMode="auto">
          <a:xfrm>
            <a:off x="9346066" y="2682081"/>
            <a:ext cx="528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400</a:t>
            </a:r>
            <a:endParaRPr lang="ru-RU" altLang="ru-RU" sz="1600" b="1">
              <a:solidFill>
                <a:srgbClr val="010199"/>
              </a:solidFill>
            </a:endParaRPr>
          </a:p>
        </p:txBody>
      </p:sp>
      <p:sp>
        <p:nvSpPr>
          <p:cNvPr id="14" name="Text Box 32">
            <a:extLst>
              <a:ext uri="{FF2B5EF4-FFF2-40B4-BE49-F238E27FC236}">
                <a16:creationId xmlns:a16="http://schemas.microsoft.com/office/drawing/2014/main" id="{9BC577CB-8EA0-4DF0-A89B-F07DD252ADC3}"/>
              </a:ext>
            </a:extLst>
          </p:cNvPr>
          <p:cNvSpPr txBox="1">
            <a:spLocks noChangeArrowheads="1"/>
          </p:cNvSpPr>
          <p:nvPr/>
        </p:nvSpPr>
        <p:spPr bwMode="auto">
          <a:xfrm>
            <a:off x="7334703" y="2732881"/>
            <a:ext cx="539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100</a:t>
            </a:r>
            <a:endParaRPr lang="ru-RU" altLang="ru-RU" sz="1800" b="1">
              <a:solidFill>
                <a:srgbClr val="000000"/>
              </a:solidFill>
            </a:endParaRPr>
          </a:p>
        </p:txBody>
      </p:sp>
      <p:sp>
        <p:nvSpPr>
          <p:cNvPr id="15" name="Text Box 33">
            <a:extLst>
              <a:ext uri="{FF2B5EF4-FFF2-40B4-BE49-F238E27FC236}">
                <a16:creationId xmlns:a16="http://schemas.microsoft.com/office/drawing/2014/main" id="{D8C09879-9E71-4B3D-AEB2-87E1C23F0947}"/>
              </a:ext>
            </a:extLst>
          </p:cNvPr>
          <p:cNvSpPr txBox="1">
            <a:spLocks noChangeArrowheads="1"/>
          </p:cNvSpPr>
          <p:nvPr/>
        </p:nvSpPr>
        <p:spPr bwMode="auto">
          <a:xfrm>
            <a:off x="8677728" y="2688431"/>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300</a:t>
            </a:r>
            <a:endParaRPr lang="ru-RU" altLang="ru-RU" sz="1800" b="1">
              <a:solidFill>
                <a:srgbClr val="000000"/>
              </a:solidFill>
            </a:endParaRPr>
          </a:p>
        </p:txBody>
      </p:sp>
      <p:sp>
        <p:nvSpPr>
          <p:cNvPr id="16" name="Text Box 34">
            <a:extLst>
              <a:ext uri="{FF2B5EF4-FFF2-40B4-BE49-F238E27FC236}">
                <a16:creationId xmlns:a16="http://schemas.microsoft.com/office/drawing/2014/main" id="{740D840A-249A-4E0D-BEC0-3D467CB4169F}"/>
              </a:ext>
            </a:extLst>
          </p:cNvPr>
          <p:cNvSpPr txBox="1">
            <a:spLocks noChangeArrowheads="1"/>
          </p:cNvSpPr>
          <p:nvPr/>
        </p:nvSpPr>
        <p:spPr bwMode="auto">
          <a:xfrm>
            <a:off x="8271328" y="3848894"/>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ru-RU" sz="2400" i="1">
                <a:solidFill>
                  <a:srgbClr val="000000"/>
                </a:solidFill>
              </a:rPr>
              <a:t>ɣ</a:t>
            </a:r>
            <a:r>
              <a:rPr lang="ru-RU" altLang="ru-RU" sz="1800" i="1">
                <a:solidFill>
                  <a:srgbClr val="000000"/>
                </a:solidFill>
              </a:rPr>
              <a:t> </a:t>
            </a:r>
            <a:r>
              <a:rPr lang="ru-RU" altLang="ru-RU" sz="1800" b="1" i="1" u="sng">
                <a:solidFill>
                  <a:srgbClr val="000000"/>
                </a:solidFill>
              </a:rPr>
              <a:t>+ </a:t>
            </a:r>
            <a:r>
              <a:rPr lang="en-US" altLang="ru-RU" sz="1800" i="1">
                <a:solidFill>
                  <a:srgbClr val="000000"/>
                </a:solidFill>
              </a:rPr>
              <a:t>Ƞ</a:t>
            </a:r>
            <a:r>
              <a:rPr lang="ru-RU" altLang="ru-RU" sz="1800" i="1">
                <a:solidFill>
                  <a:srgbClr val="000000"/>
                </a:solidFill>
              </a:rPr>
              <a:t> </a:t>
            </a:r>
            <a:endParaRPr lang="ru-RU" altLang="ru-RU" sz="1800">
              <a:solidFill>
                <a:srgbClr val="010199"/>
              </a:solidFill>
            </a:endParaRPr>
          </a:p>
        </p:txBody>
      </p:sp>
      <p:sp>
        <p:nvSpPr>
          <p:cNvPr id="17" name="Line 35">
            <a:extLst>
              <a:ext uri="{FF2B5EF4-FFF2-40B4-BE49-F238E27FC236}">
                <a16:creationId xmlns:a16="http://schemas.microsoft.com/office/drawing/2014/main" id="{27C0AED6-16F2-41B8-B1C8-011D0D1AC19A}"/>
              </a:ext>
            </a:extLst>
          </p:cNvPr>
          <p:cNvSpPr>
            <a:spLocks noChangeShapeType="1"/>
          </p:cNvSpPr>
          <p:nvPr/>
        </p:nvSpPr>
        <p:spPr bwMode="auto">
          <a:xfrm>
            <a:off x="8361816" y="4358481"/>
            <a:ext cx="3603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8" name="Line 36">
            <a:extLst>
              <a:ext uri="{FF2B5EF4-FFF2-40B4-BE49-F238E27FC236}">
                <a16:creationId xmlns:a16="http://schemas.microsoft.com/office/drawing/2014/main" id="{A5C823FB-9967-4A63-9076-55DC85F9A31F}"/>
              </a:ext>
            </a:extLst>
          </p:cNvPr>
          <p:cNvSpPr>
            <a:spLocks noChangeShapeType="1"/>
          </p:cNvSpPr>
          <p:nvPr/>
        </p:nvSpPr>
        <p:spPr bwMode="auto">
          <a:xfrm>
            <a:off x="8738053" y="4358481"/>
            <a:ext cx="3603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 name="Line 37">
            <a:extLst>
              <a:ext uri="{FF2B5EF4-FFF2-40B4-BE49-F238E27FC236}">
                <a16:creationId xmlns:a16="http://schemas.microsoft.com/office/drawing/2014/main" id="{3DD8819E-C4C6-4290-979B-EFA2649AEE00}"/>
              </a:ext>
            </a:extLst>
          </p:cNvPr>
          <p:cNvSpPr>
            <a:spLocks noChangeShapeType="1"/>
          </p:cNvSpPr>
          <p:nvPr/>
        </p:nvSpPr>
        <p:spPr bwMode="auto">
          <a:xfrm>
            <a:off x="8558666" y="4545806"/>
            <a:ext cx="323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0" name="Line 39">
            <a:extLst>
              <a:ext uri="{FF2B5EF4-FFF2-40B4-BE49-F238E27FC236}">
                <a16:creationId xmlns:a16="http://schemas.microsoft.com/office/drawing/2014/main" id="{9BBC7982-BECB-42FD-9143-CA6A4043D131}"/>
              </a:ext>
            </a:extLst>
          </p:cNvPr>
          <p:cNvSpPr>
            <a:spLocks noChangeShapeType="1"/>
          </p:cNvSpPr>
          <p:nvPr/>
        </p:nvSpPr>
        <p:spPr bwMode="auto">
          <a:xfrm flipH="1">
            <a:off x="7185478" y="3837781"/>
            <a:ext cx="511175" cy="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1" name="Line 26">
            <a:extLst>
              <a:ext uri="{FF2B5EF4-FFF2-40B4-BE49-F238E27FC236}">
                <a16:creationId xmlns:a16="http://schemas.microsoft.com/office/drawing/2014/main" id="{8B9BCA15-B1FE-43B3-B3A2-2A655802E0E8}"/>
              </a:ext>
            </a:extLst>
          </p:cNvPr>
          <p:cNvSpPr>
            <a:spLocks noChangeShapeType="1"/>
          </p:cNvSpPr>
          <p:nvPr/>
        </p:nvSpPr>
        <p:spPr bwMode="auto">
          <a:xfrm>
            <a:off x="10358891" y="3020219"/>
            <a:ext cx="0" cy="531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2" name="Text Box 30">
            <a:extLst>
              <a:ext uri="{FF2B5EF4-FFF2-40B4-BE49-F238E27FC236}">
                <a16:creationId xmlns:a16="http://schemas.microsoft.com/office/drawing/2014/main" id="{2DF5B413-64EB-4D28-A292-3F98813C3BFA}"/>
              </a:ext>
            </a:extLst>
          </p:cNvPr>
          <p:cNvSpPr txBox="1">
            <a:spLocks noChangeArrowheads="1"/>
          </p:cNvSpPr>
          <p:nvPr/>
        </p:nvSpPr>
        <p:spPr bwMode="auto">
          <a:xfrm>
            <a:off x="10095366" y="2682081"/>
            <a:ext cx="528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500</a:t>
            </a:r>
            <a:endParaRPr lang="ru-RU" altLang="ru-RU" sz="1600" b="1">
              <a:solidFill>
                <a:srgbClr val="010199"/>
              </a:solidFill>
            </a:endParaRPr>
          </a:p>
        </p:txBody>
      </p:sp>
      <p:sp>
        <p:nvSpPr>
          <p:cNvPr id="23" name="Line 5">
            <a:extLst>
              <a:ext uri="{FF2B5EF4-FFF2-40B4-BE49-F238E27FC236}">
                <a16:creationId xmlns:a16="http://schemas.microsoft.com/office/drawing/2014/main" id="{E69436CB-E27D-4B98-A806-9808E7641FCC}"/>
              </a:ext>
            </a:extLst>
          </p:cNvPr>
          <p:cNvSpPr>
            <a:spLocks noChangeShapeType="1"/>
          </p:cNvSpPr>
          <p:nvPr/>
        </p:nvSpPr>
        <p:spPr bwMode="auto">
          <a:xfrm>
            <a:off x="7623628"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4" name="Line 6">
            <a:extLst>
              <a:ext uri="{FF2B5EF4-FFF2-40B4-BE49-F238E27FC236}">
                <a16:creationId xmlns:a16="http://schemas.microsoft.com/office/drawing/2014/main" id="{3DC37301-CC36-416B-B5C4-BB1D0CAB5417}"/>
              </a:ext>
            </a:extLst>
          </p:cNvPr>
          <p:cNvSpPr>
            <a:spLocks noChangeShapeType="1"/>
          </p:cNvSpPr>
          <p:nvPr/>
        </p:nvSpPr>
        <p:spPr bwMode="auto">
          <a:xfrm>
            <a:off x="7766503"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 name="Line 7">
            <a:extLst>
              <a:ext uri="{FF2B5EF4-FFF2-40B4-BE49-F238E27FC236}">
                <a16:creationId xmlns:a16="http://schemas.microsoft.com/office/drawing/2014/main" id="{7B51914F-4B9E-43B9-9ED3-9764F6DC6718}"/>
              </a:ext>
            </a:extLst>
          </p:cNvPr>
          <p:cNvSpPr>
            <a:spLocks noChangeShapeType="1"/>
          </p:cNvSpPr>
          <p:nvPr/>
        </p:nvSpPr>
        <p:spPr bwMode="auto">
          <a:xfrm>
            <a:off x="7910966"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6" name="Line 8">
            <a:extLst>
              <a:ext uri="{FF2B5EF4-FFF2-40B4-BE49-F238E27FC236}">
                <a16:creationId xmlns:a16="http://schemas.microsoft.com/office/drawing/2014/main" id="{972FF3A5-D569-4A39-86FD-179754D3F02E}"/>
              </a:ext>
            </a:extLst>
          </p:cNvPr>
          <p:cNvSpPr>
            <a:spLocks noChangeShapeType="1"/>
          </p:cNvSpPr>
          <p:nvPr/>
        </p:nvSpPr>
        <p:spPr bwMode="auto">
          <a:xfrm>
            <a:off x="8066541"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7" name="Line 10">
            <a:extLst>
              <a:ext uri="{FF2B5EF4-FFF2-40B4-BE49-F238E27FC236}">
                <a16:creationId xmlns:a16="http://schemas.microsoft.com/office/drawing/2014/main" id="{AE547D13-ACC4-43C0-90F0-94B8B9301EC3}"/>
              </a:ext>
            </a:extLst>
          </p:cNvPr>
          <p:cNvSpPr>
            <a:spLocks noChangeShapeType="1"/>
          </p:cNvSpPr>
          <p:nvPr/>
        </p:nvSpPr>
        <p:spPr bwMode="auto">
          <a:xfrm>
            <a:off x="8342766"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8" name="Line 11">
            <a:extLst>
              <a:ext uri="{FF2B5EF4-FFF2-40B4-BE49-F238E27FC236}">
                <a16:creationId xmlns:a16="http://schemas.microsoft.com/office/drawing/2014/main" id="{08F21853-6526-49D6-8F0F-42B5E53EEE92}"/>
              </a:ext>
            </a:extLst>
          </p:cNvPr>
          <p:cNvSpPr>
            <a:spLocks noChangeShapeType="1"/>
          </p:cNvSpPr>
          <p:nvPr/>
        </p:nvSpPr>
        <p:spPr bwMode="auto">
          <a:xfrm>
            <a:off x="8487228"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 name="Line 12">
            <a:extLst>
              <a:ext uri="{FF2B5EF4-FFF2-40B4-BE49-F238E27FC236}">
                <a16:creationId xmlns:a16="http://schemas.microsoft.com/office/drawing/2014/main" id="{3DCEF1D9-13D6-4602-813F-730185804A58}"/>
              </a:ext>
            </a:extLst>
          </p:cNvPr>
          <p:cNvSpPr>
            <a:spLocks noChangeShapeType="1"/>
          </p:cNvSpPr>
          <p:nvPr/>
        </p:nvSpPr>
        <p:spPr bwMode="auto">
          <a:xfrm>
            <a:off x="8631691"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0" name="Line 13">
            <a:extLst>
              <a:ext uri="{FF2B5EF4-FFF2-40B4-BE49-F238E27FC236}">
                <a16:creationId xmlns:a16="http://schemas.microsoft.com/office/drawing/2014/main" id="{401B8B53-2283-4496-AC0D-55BD9A3B5956}"/>
              </a:ext>
            </a:extLst>
          </p:cNvPr>
          <p:cNvSpPr>
            <a:spLocks noChangeShapeType="1"/>
          </p:cNvSpPr>
          <p:nvPr/>
        </p:nvSpPr>
        <p:spPr bwMode="auto">
          <a:xfrm>
            <a:off x="8774566"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 name="Line 15">
            <a:extLst>
              <a:ext uri="{FF2B5EF4-FFF2-40B4-BE49-F238E27FC236}">
                <a16:creationId xmlns:a16="http://schemas.microsoft.com/office/drawing/2014/main" id="{8B369EBD-7A2C-4D9C-B214-FE627057D409}"/>
              </a:ext>
            </a:extLst>
          </p:cNvPr>
          <p:cNvSpPr>
            <a:spLocks noChangeShapeType="1"/>
          </p:cNvSpPr>
          <p:nvPr/>
        </p:nvSpPr>
        <p:spPr bwMode="auto">
          <a:xfrm>
            <a:off x="9063491"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2" name="Line 16">
            <a:extLst>
              <a:ext uri="{FF2B5EF4-FFF2-40B4-BE49-F238E27FC236}">
                <a16:creationId xmlns:a16="http://schemas.microsoft.com/office/drawing/2014/main" id="{D5D3599F-62C3-4A1B-AEF3-488AB143F7F2}"/>
              </a:ext>
            </a:extLst>
          </p:cNvPr>
          <p:cNvSpPr>
            <a:spLocks noChangeShapeType="1"/>
          </p:cNvSpPr>
          <p:nvPr/>
        </p:nvSpPr>
        <p:spPr bwMode="auto">
          <a:xfrm>
            <a:off x="9207953"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3" name="Line 19">
            <a:extLst>
              <a:ext uri="{FF2B5EF4-FFF2-40B4-BE49-F238E27FC236}">
                <a16:creationId xmlns:a16="http://schemas.microsoft.com/office/drawing/2014/main" id="{D994BE69-6846-4C2C-960B-F84254AC8B95}"/>
              </a:ext>
            </a:extLst>
          </p:cNvPr>
          <p:cNvSpPr>
            <a:spLocks noChangeShapeType="1"/>
          </p:cNvSpPr>
          <p:nvPr/>
        </p:nvSpPr>
        <p:spPr bwMode="auto">
          <a:xfrm>
            <a:off x="9350828"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4" name="Line 20">
            <a:extLst>
              <a:ext uri="{FF2B5EF4-FFF2-40B4-BE49-F238E27FC236}">
                <a16:creationId xmlns:a16="http://schemas.microsoft.com/office/drawing/2014/main" id="{E2E58023-355C-4C29-86D6-890AB4C494C3}"/>
              </a:ext>
            </a:extLst>
          </p:cNvPr>
          <p:cNvSpPr>
            <a:spLocks noChangeShapeType="1"/>
          </p:cNvSpPr>
          <p:nvPr/>
        </p:nvSpPr>
        <p:spPr bwMode="auto">
          <a:xfrm>
            <a:off x="9495291"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5" name="Line 22">
            <a:extLst>
              <a:ext uri="{FF2B5EF4-FFF2-40B4-BE49-F238E27FC236}">
                <a16:creationId xmlns:a16="http://schemas.microsoft.com/office/drawing/2014/main" id="{344374A9-315E-4C70-A919-3054867730F1}"/>
              </a:ext>
            </a:extLst>
          </p:cNvPr>
          <p:cNvSpPr>
            <a:spLocks noChangeShapeType="1"/>
          </p:cNvSpPr>
          <p:nvPr/>
        </p:nvSpPr>
        <p:spPr bwMode="auto">
          <a:xfrm>
            <a:off x="9782628"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6" name="Line 23">
            <a:extLst>
              <a:ext uri="{FF2B5EF4-FFF2-40B4-BE49-F238E27FC236}">
                <a16:creationId xmlns:a16="http://schemas.microsoft.com/office/drawing/2014/main" id="{22FCEB05-6D91-4306-A7D6-9AB756FDEC71}"/>
              </a:ext>
            </a:extLst>
          </p:cNvPr>
          <p:cNvSpPr>
            <a:spLocks noChangeShapeType="1"/>
          </p:cNvSpPr>
          <p:nvPr/>
        </p:nvSpPr>
        <p:spPr bwMode="auto">
          <a:xfrm>
            <a:off x="9927091"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7" name="Line 24">
            <a:extLst>
              <a:ext uri="{FF2B5EF4-FFF2-40B4-BE49-F238E27FC236}">
                <a16:creationId xmlns:a16="http://schemas.microsoft.com/office/drawing/2014/main" id="{688C84CD-E09B-40E9-9B57-D622F3397F7B}"/>
              </a:ext>
            </a:extLst>
          </p:cNvPr>
          <p:cNvSpPr>
            <a:spLocks noChangeShapeType="1"/>
          </p:cNvSpPr>
          <p:nvPr/>
        </p:nvSpPr>
        <p:spPr bwMode="auto">
          <a:xfrm>
            <a:off x="10071553"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 name="Line 25">
            <a:extLst>
              <a:ext uri="{FF2B5EF4-FFF2-40B4-BE49-F238E27FC236}">
                <a16:creationId xmlns:a16="http://schemas.microsoft.com/office/drawing/2014/main" id="{58439C41-8BF5-4024-B801-5C5580E2FC53}"/>
              </a:ext>
            </a:extLst>
          </p:cNvPr>
          <p:cNvSpPr>
            <a:spLocks noChangeShapeType="1"/>
          </p:cNvSpPr>
          <p:nvPr/>
        </p:nvSpPr>
        <p:spPr bwMode="auto">
          <a:xfrm>
            <a:off x="10216016" y="3285331"/>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39" name="Picture 4">
            <a:extLst>
              <a:ext uri="{FF2B5EF4-FFF2-40B4-BE49-F238E27FC236}">
                <a16:creationId xmlns:a16="http://schemas.microsoft.com/office/drawing/2014/main" id="{BC787DCA-3167-4ED2-9614-9D00B3ECF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3228" y="3271044"/>
            <a:ext cx="444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33">
            <a:extLst>
              <a:ext uri="{FF2B5EF4-FFF2-40B4-BE49-F238E27FC236}">
                <a16:creationId xmlns:a16="http://schemas.microsoft.com/office/drawing/2014/main" id="{C68359E0-7C88-44E1-A5E6-AEDAF9A24C74}"/>
              </a:ext>
            </a:extLst>
          </p:cNvPr>
          <p:cNvSpPr txBox="1">
            <a:spLocks noChangeArrowheads="1"/>
          </p:cNvSpPr>
          <p:nvPr/>
        </p:nvSpPr>
        <p:spPr bwMode="auto">
          <a:xfrm>
            <a:off x="8207828" y="2186781"/>
            <a:ext cx="113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2000" b="1">
                <a:solidFill>
                  <a:srgbClr val="000000"/>
                </a:solidFill>
              </a:rPr>
              <a:t>Р А Д</a:t>
            </a:r>
          </a:p>
        </p:txBody>
      </p:sp>
      <p:sp>
        <p:nvSpPr>
          <p:cNvPr id="41" name="Text Box 33">
            <a:extLst>
              <a:ext uri="{FF2B5EF4-FFF2-40B4-BE49-F238E27FC236}">
                <a16:creationId xmlns:a16="http://schemas.microsoft.com/office/drawing/2014/main" id="{645C61FC-B15C-4E58-B784-E455C655A1ED}"/>
              </a:ext>
            </a:extLst>
          </p:cNvPr>
          <p:cNvSpPr txBox="1">
            <a:spLocks noChangeArrowheads="1"/>
          </p:cNvSpPr>
          <p:nvPr/>
        </p:nvSpPr>
        <p:spPr bwMode="auto">
          <a:xfrm>
            <a:off x="8134803" y="1662906"/>
            <a:ext cx="1279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2800" b="1">
                <a:solidFill>
                  <a:srgbClr val="000000"/>
                </a:solidFill>
              </a:rPr>
              <a:t>ИД-1</a:t>
            </a:r>
          </a:p>
        </p:txBody>
      </p:sp>
      <p:sp>
        <p:nvSpPr>
          <p:cNvPr id="42" name="Oval 4">
            <a:extLst>
              <a:ext uri="{FF2B5EF4-FFF2-40B4-BE49-F238E27FC236}">
                <a16:creationId xmlns:a16="http://schemas.microsoft.com/office/drawing/2014/main" id="{51DAFE40-F01C-4BA8-BA8C-9144C792FE23}"/>
              </a:ext>
            </a:extLst>
          </p:cNvPr>
          <p:cNvSpPr>
            <a:spLocks noChangeArrowheads="1"/>
          </p:cNvSpPr>
          <p:nvPr/>
        </p:nvSpPr>
        <p:spPr bwMode="auto">
          <a:xfrm>
            <a:off x="1251404" y="1232694"/>
            <a:ext cx="4464050" cy="4392613"/>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endParaRPr lang="ru-RU" altLang="ru-RU" sz="1800">
              <a:solidFill>
                <a:srgbClr val="010199"/>
              </a:solidFill>
            </a:endParaRPr>
          </a:p>
        </p:txBody>
      </p:sp>
      <p:sp>
        <p:nvSpPr>
          <p:cNvPr id="43" name="Line 6">
            <a:extLst>
              <a:ext uri="{FF2B5EF4-FFF2-40B4-BE49-F238E27FC236}">
                <a16:creationId xmlns:a16="http://schemas.microsoft.com/office/drawing/2014/main" id="{0DFEF277-0637-432D-AC91-966D7419EFA8}"/>
              </a:ext>
            </a:extLst>
          </p:cNvPr>
          <p:cNvSpPr>
            <a:spLocks noChangeShapeType="1"/>
          </p:cNvSpPr>
          <p:nvPr/>
        </p:nvSpPr>
        <p:spPr bwMode="auto">
          <a:xfrm>
            <a:off x="1659392" y="2990057"/>
            <a:ext cx="0" cy="5905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4" name="Line 11">
            <a:extLst>
              <a:ext uri="{FF2B5EF4-FFF2-40B4-BE49-F238E27FC236}">
                <a16:creationId xmlns:a16="http://schemas.microsoft.com/office/drawing/2014/main" id="{22725705-F009-4153-996A-46D3D47A5A89}"/>
              </a:ext>
            </a:extLst>
          </p:cNvPr>
          <p:cNvSpPr>
            <a:spLocks noChangeShapeType="1"/>
          </p:cNvSpPr>
          <p:nvPr/>
        </p:nvSpPr>
        <p:spPr bwMode="auto">
          <a:xfrm>
            <a:off x="2307092" y="3009107"/>
            <a:ext cx="0" cy="561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5" name="Line 16">
            <a:extLst>
              <a:ext uri="{FF2B5EF4-FFF2-40B4-BE49-F238E27FC236}">
                <a16:creationId xmlns:a16="http://schemas.microsoft.com/office/drawing/2014/main" id="{A9B92FC7-1402-4D8F-8DF6-DA1B7789ED77}"/>
              </a:ext>
            </a:extLst>
          </p:cNvPr>
          <p:cNvSpPr>
            <a:spLocks noChangeShapeType="1"/>
          </p:cNvSpPr>
          <p:nvPr/>
        </p:nvSpPr>
        <p:spPr bwMode="auto">
          <a:xfrm>
            <a:off x="3023054" y="3032919"/>
            <a:ext cx="0" cy="504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6" name="Line 19">
            <a:extLst>
              <a:ext uri="{FF2B5EF4-FFF2-40B4-BE49-F238E27FC236}">
                <a16:creationId xmlns:a16="http://schemas.microsoft.com/office/drawing/2014/main" id="{0C010B51-C3D1-4236-9F15-32FF8D9680DF}"/>
              </a:ext>
            </a:extLst>
          </p:cNvPr>
          <p:cNvSpPr>
            <a:spLocks noChangeShapeType="1"/>
          </p:cNvSpPr>
          <p:nvPr/>
        </p:nvSpPr>
        <p:spPr bwMode="auto">
          <a:xfrm>
            <a:off x="1659392" y="2150269"/>
            <a:ext cx="0" cy="2538413"/>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7" name="Text Box 20">
            <a:extLst>
              <a:ext uri="{FF2B5EF4-FFF2-40B4-BE49-F238E27FC236}">
                <a16:creationId xmlns:a16="http://schemas.microsoft.com/office/drawing/2014/main" id="{051B535F-CF41-4D56-B265-45BF155F3242}"/>
              </a:ext>
            </a:extLst>
          </p:cNvPr>
          <p:cNvSpPr txBox="1">
            <a:spLocks noChangeArrowheads="1"/>
          </p:cNvSpPr>
          <p:nvPr/>
        </p:nvSpPr>
        <p:spPr bwMode="auto">
          <a:xfrm>
            <a:off x="1402217" y="2672557"/>
            <a:ext cx="588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2000" b="1">
                <a:solidFill>
                  <a:srgbClr val="000000"/>
                </a:solidFill>
              </a:rPr>
              <a:t>0</a:t>
            </a:r>
            <a:endParaRPr lang="ru-RU" altLang="ru-RU" sz="1800">
              <a:solidFill>
                <a:srgbClr val="010199"/>
              </a:solidFill>
            </a:endParaRPr>
          </a:p>
        </p:txBody>
      </p:sp>
      <p:sp>
        <p:nvSpPr>
          <p:cNvPr id="48" name="Line 23">
            <a:extLst>
              <a:ext uri="{FF2B5EF4-FFF2-40B4-BE49-F238E27FC236}">
                <a16:creationId xmlns:a16="http://schemas.microsoft.com/office/drawing/2014/main" id="{50A375CF-1597-44FB-919D-13FAC85EDA16}"/>
              </a:ext>
            </a:extLst>
          </p:cNvPr>
          <p:cNvSpPr>
            <a:spLocks noChangeShapeType="1"/>
          </p:cNvSpPr>
          <p:nvPr/>
        </p:nvSpPr>
        <p:spPr bwMode="auto">
          <a:xfrm>
            <a:off x="3724729" y="3044032"/>
            <a:ext cx="0" cy="4826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49" name="Line 28">
            <a:extLst>
              <a:ext uri="{FF2B5EF4-FFF2-40B4-BE49-F238E27FC236}">
                <a16:creationId xmlns:a16="http://schemas.microsoft.com/office/drawing/2014/main" id="{2268AD20-0B15-4846-B3CD-485CF345F47D}"/>
              </a:ext>
            </a:extLst>
          </p:cNvPr>
          <p:cNvSpPr>
            <a:spLocks noChangeShapeType="1"/>
          </p:cNvSpPr>
          <p:nvPr/>
        </p:nvSpPr>
        <p:spPr bwMode="auto">
          <a:xfrm>
            <a:off x="4454979" y="3010694"/>
            <a:ext cx="0" cy="4841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0" name="Text Box 29">
            <a:extLst>
              <a:ext uri="{FF2B5EF4-FFF2-40B4-BE49-F238E27FC236}">
                <a16:creationId xmlns:a16="http://schemas.microsoft.com/office/drawing/2014/main" id="{7F962EFE-EE18-44EE-B129-0B847DF5513D}"/>
              </a:ext>
            </a:extLst>
          </p:cNvPr>
          <p:cNvSpPr txBox="1">
            <a:spLocks noChangeArrowheads="1"/>
          </p:cNvSpPr>
          <p:nvPr/>
        </p:nvSpPr>
        <p:spPr bwMode="auto">
          <a:xfrm>
            <a:off x="2680154" y="2672557"/>
            <a:ext cx="684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200</a:t>
            </a:r>
            <a:endParaRPr lang="ru-RU" altLang="ru-RU" sz="1600" b="1">
              <a:solidFill>
                <a:srgbClr val="010199"/>
              </a:solidFill>
            </a:endParaRPr>
          </a:p>
        </p:txBody>
      </p:sp>
      <p:sp>
        <p:nvSpPr>
          <p:cNvPr id="51" name="Text Box 30">
            <a:extLst>
              <a:ext uri="{FF2B5EF4-FFF2-40B4-BE49-F238E27FC236}">
                <a16:creationId xmlns:a16="http://schemas.microsoft.com/office/drawing/2014/main" id="{F2FEA6CE-43D0-4D74-A7F5-BB472B3CB345}"/>
              </a:ext>
            </a:extLst>
          </p:cNvPr>
          <p:cNvSpPr txBox="1">
            <a:spLocks noChangeArrowheads="1"/>
          </p:cNvSpPr>
          <p:nvPr/>
        </p:nvSpPr>
        <p:spPr bwMode="auto">
          <a:xfrm>
            <a:off x="4199392" y="2645569"/>
            <a:ext cx="528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dirty="0">
                <a:solidFill>
                  <a:srgbClr val="000000"/>
                </a:solidFill>
              </a:rPr>
              <a:t>400</a:t>
            </a:r>
            <a:endParaRPr lang="ru-RU" altLang="ru-RU" sz="1600" b="1" dirty="0">
              <a:solidFill>
                <a:srgbClr val="010199"/>
              </a:solidFill>
            </a:endParaRPr>
          </a:p>
        </p:txBody>
      </p:sp>
      <p:sp>
        <p:nvSpPr>
          <p:cNvPr id="52" name="Text Box 32">
            <a:extLst>
              <a:ext uri="{FF2B5EF4-FFF2-40B4-BE49-F238E27FC236}">
                <a16:creationId xmlns:a16="http://schemas.microsoft.com/office/drawing/2014/main" id="{CAE8F53E-67D6-434B-9A8F-B1BF1E1E1472}"/>
              </a:ext>
            </a:extLst>
          </p:cNvPr>
          <p:cNvSpPr txBox="1">
            <a:spLocks noChangeArrowheads="1"/>
          </p:cNvSpPr>
          <p:nvPr/>
        </p:nvSpPr>
        <p:spPr bwMode="auto">
          <a:xfrm>
            <a:off x="2035629" y="2656682"/>
            <a:ext cx="541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100</a:t>
            </a:r>
            <a:endParaRPr lang="ru-RU" altLang="ru-RU" sz="1800" b="1">
              <a:solidFill>
                <a:srgbClr val="000000"/>
              </a:solidFill>
            </a:endParaRPr>
          </a:p>
        </p:txBody>
      </p:sp>
      <p:sp>
        <p:nvSpPr>
          <p:cNvPr id="53" name="Text Box 33">
            <a:extLst>
              <a:ext uri="{FF2B5EF4-FFF2-40B4-BE49-F238E27FC236}">
                <a16:creationId xmlns:a16="http://schemas.microsoft.com/office/drawing/2014/main" id="{B0A58C98-4EB9-4313-B1A4-C6AAFBCAABE7}"/>
              </a:ext>
            </a:extLst>
          </p:cNvPr>
          <p:cNvSpPr txBox="1">
            <a:spLocks noChangeArrowheads="1"/>
          </p:cNvSpPr>
          <p:nvPr/>
        </p:nvSpPr>
        <p:spPr bwMode="auto">
          <a:xfrm>
            <a:off x="3483429" y="2651919"/>
            <a:ext cx="5762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300</a:t>
            </a:r>
            <a:endParaRPr lang="ru-RU" altLang="ru-RU" sz="1800" b="1">
              <a:solidFill>
                <a:srgbClr val="000000"/>
              </a:solidFill>
            </a:endParaRPr>
          </a:p>
        </p:txBody>
      </p:sp>
      <p:sp>
        <p:nvSpPr>
          <p:cNvPr id="54" name="Text Box 34">
            <a:extLst>
              <a:ext uri="{FF2B5EF4-FFF2-40B4-BE49-F238E27FC236}">
                <a16:creationId xmlns:a16="http://schemas.microsoft.com/office/drawing/2014/main" id="{F0C44464-6E83-4D0B-8868-CA9238939768}"/>
              </a:ext>
            </a:extLst>
          </p:cNvPr>
          <p:cNvSpPr txBox="1">
            <a:spLocks noChangeArrowheads="1"/>
          </p:cNvSpPr>
          <p:nvPr/>
        </p:nvSpPr>
        <p:spPr bwMode="auto">
          <a:xfrm>
            <a:off x="3077029" y="3812382"/>
            <a:ext cx="936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en-US" altLang="ru-RU" sz="2400" i="1">
                <a:solidFill>
                  <a:srgbClr val="000000"/>
                </a:solidFill>
              </a:rPr>
              <a:t>ɣ</a:t>
            </a:r>
            <a:r>
              <a:rPr lang="ru-RU" altLang="ru-RU" sz="1800" i="1">
                <a:solidFill>
                  <a:srgbClr val="000000"/>
                </a:solidFill>
              </a:rPr>
              <a:t> </a:t>
            </a:r>
            <a:r>
              <a:rPr lang="ru-RU" altLang="ru-RU" sz="1800" b="1" i="1" u="sng">
                <a:solidFill>
                  <a:srgbClr val="000000"/>
                </a:solidFill>
              </a:rPr>
              <a:t>+ </a:t>
            </a:r>
            <a:r>
              <a:rPr lang="en-US" altLang="ru-RU" sz="1800" i="1">
                <a:solidFill>
                  <a:srgbClr val="000000"/>
                </a:solidFill>
              </a:rPr>
              <a:t>Ƞ</a:t>
            </a:r>
            <a:r>
              <a:rPr lang="ru-RU" altLang="ru-RU" sz="1800" i="1">
                <a:solidFill>
                  <a:srgbClr val="000000"/>
                </a:solidFill>
              </a:rPr>
              <a:t> </a:t>
            </a:r>
            <a:endParaRPr lang="ru-RU" altLang="ru-RU" sz="1800">
              <a:solidFill>
                <a:srgbClr val="010199"/>
              </a:solidFill>
            </a:endParaRPr>
          </a:p>
        </p:txBody>
      </p:sp>
      <p:sp>
        <p:nvSpPr>
          <p:cNvPr id="55" name="Line 35">
            <a:extLst>
              <a:ext uri="{FF2B5EF4-FFF2-40B4-BE49-F238E27FC236}">
                <a16:creationId xmlns:a16="http://schemas.microsoft.com/office/drawing/2014/main" id="{4A3DE218-31C8-4D47-B1A6-E25DFD5E4CE6}"/>
              </a:ext>
            </a:extLst>
          </p:cNvPr>
          <p:cNvSpPr>
            <a:spLocks noChangeShapeType="1"/>
          </p:cNvSpPr>
          <p:nvPr/>
        </p:nvSpPr>
        <p:spPr bwMode="auto">
          <a:xfrm>
            <a:off x="3167517" y="4321969"/>
            <a:ext cx="3603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6" name="Line 36">
            <a:extLst>
              <a:ext uri="{FF2B5EF4-FFF2-40B4-BE49-F238E27FC236}">
                <a16:creationId xmlns:a16="http://schemas.microsoft.com/office/drawing/2014/main" id="{A21F47E6-5167-48CC-A6B5-4BFDDF3A2AA9}"/>
              </a:ext>
            </a:extLst>
          </p:cNvPr>
          <p:cNvSpPr>
            <a:spLocks noChangeShapeType="1"/>
          </p:cNvSpPr>
          <p:nvPr/>
        </p:nvSpPr>
        <p:spPr bwMode="auto">
          <a:xfrm>
            <a:off x="3543754" y="4321969"/>
            <a:ext cx="3603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7" name="Line 37">
            <a:extLst>
              <a:ext uri="{FF2B5EF4-FFF2-40B4-BE49-F238E27FC236}">
                <a16:creationId xmlns:a16="http://schemas.microsoft.com/office/drawing/2014/main" id="{BC464FA5-30F5-496A-91A1-8408674022FD}"/>
              </a:ext>
            </a:extLst>
          </p:cNvPr>
          <p:cNvSpPr>
            <a:spLocks noChangeShapeType="1"/>
          </p:cNvSpPr>
          <p:nvPr/>
        </p:nvSpPr>
        <p:spPr bwMode="auto">
          <a:xfrm>
            <a:off x="3364367" y="4509294"/>
            <a:ext cx="3238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8" name="Line 26">
            <a:extLst>
              <a:ext uri="{FF2B5EF4-FFF2-40B4-BE49-F238E27FC236}">
                <a16:creationId xmlns:a16="http://schemas.microsoft.com/office/drawing/2014/main" id="{631612F1-9A0D-47EA-9F1A-DA2344406E64}"/>
              </a:ext>
            </a:extLst>
          </p:cNvPr>
          <p:cNvSpPr>
            <a:spLocks noChangeShapeType="1"/>
          </p:cNvSpPr>
          <p:nvPr/>
        </p:nvSpPr>
        <p:spPr bwMode="auto">
          <a:xfrm>
            <a:off x="5164592" y="2983707"/>
            <a:ext cx="0" cy="531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59" name="Text Box 30">
            <a:extLst>
              <a:ext uri="{FF2B5EF4-FFF2-40B4-BE49-F238E27FC236}">
                <a16:creationId xmlns:a16="http://schemas.microsoft.com/office/drawing/2014/main" id="{31C4E3B1-3146-4ED4-845E-4FDC5CE86EB2}"/>
              </a:ext>
            </a:extLst>
          </p:cNvPr>
          <p:cNvSpPr txBox="1">
            <a:spLocks noChangeArrowheads="1"/>
          </p:cNvSpPr>
          <p:nvPr/>
        </p:nvSpPr>
        <p:spPr bwMode="auto">
          <a:xfrm>
            <a:off x="4901067" y="2645569"/>
            <a:ext cx="528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1600" b="1">
                <a:solidFill>
                  <a:srgbClr val="000000"/>
                </a:solidFill>
              </a:rPr>
              <a:t>500</a:t>
            </a:r>
            <a:endParaRPr lang="ru-RU" altLang="ru-RU" sz="1600" b="1">
              <a:solidFill>
                <a:srgbClr val="010199"/>
              </a:solidFill>
            </a:endParaRPr>
          </a:p>
        </p:txBody>
      </p:sp>
      <p:sp>
        <p:nvSpPr>
          <p:cNvPr id="60" name="Line 5">
            <a:extLst>
              <a:ext uri="{FF2B5EF4-FFF2-40B4-BE49-F238E27FC236}">
                <a16:creationId xmlns:a16="http://schemas.microsoft.com/office/drawing/2014/main" id="{3340CAE5-3557-49D9-AAE7-317C4A979F6C}"/>
              </a:ext>
            </a:extLst>
          </p:cNvPr>
          <p:cNvSpPr>
            <a:spLocks noChangeShapeType="1"/>
          </p:cNvSpPr>
          <p:nvPr/>
        </p:nvSpPr>
        <p:spPr bwMode="auto">
          <a:xfrm>
            <a:off x="2429329"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1" name="Line 6">
            <a:extLst>
              <a:ext uri="{FF2B5EF4-FFF2-40B4-BE49-F238E27FC236}">
                <a16:creationId xmlns:a16="http://schemas.microsoft.com/office/drawing/2014/main" id="{9E9B461C-5442-4F0B-B003-C89B4F783DD2}"/>
              </a:ext>
            </a:extLst>
          </p:cNvPr>
          <p:cNvSpPr>
            <a:spLocks noChangeShapeType="1"/>
          </p:cNvSpPr>
          <p:nvPr/>
        </p:nvSpPr>
        <p:spPr bwMode="auto">
          <a:xfrm>
            <a:off x="2572204"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2" name="Line 7">
            <a:extLst>
              <a:ext uri="{FF2B5EF4-FFF2-40B4-BE49-F238E27FC236}">
                <a16:creationId xmlns:a16="http://schemas.microsoft.com/office/drawing/2014/main" id="{11EDBD8D-1973-41C7-A669-C60D22BD4317}"/>
              </a:ext>
            </a:extLst>
          </p:cNvPr>
          <p:cNvSpPr>
            <a:spLocks noChangeShapeType="1"/>
          </p:cNvSpPr>
          <p:nvPr/>
        </p:nvSpPr>
        <p:spPr bwMode="auto">
          <a:xfrm>
            <a:off x="2716667"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3" name="Line 8">
            <a:extLst>
              <a:ext uri="{FF2B5EF4-FFF2-40B4-BE49-F238E27FC236}">
                <a16:creationId xmlns:a16="http://schemas.microsoft.com/office/drawing/2014/main" id="{743B5177-10B7-4A06-BD47-68A0731841F8}"/>
              </a:ext>
            </a:extLst>
          </p:cNvPr>
          <p:cNvSpPr>
            <a:spLocks noChangeShapeType="1"/>
          </p:cNvSpPr>
          <p:nvPr/>
        </p:nvSpPr>
        <p:spPr bwMode="auto">
          <a:xfrm>
            <a:off x="2872242"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4" name="Line 10">
            <a:extLst>
              <a:ext uri="{FF2B5EF4-FFF2-40B4-BE49-F238E27FC236}">
                <a16:creationId xmlns:a16="http://schemas.microsoft.com/office/drawing/2014/main" id="{C4FE3BF4-F331-49E6-B423-EB273CC7100F}"/>
              </a:ext>
            </a:extLst>
          </p:cNvPr>
          <p:cNvSpPr>
            <a:spLocks noChangeShapeType="1"/>
          </p:cNvSpPr>
          <p:nvPr/>
        </p:nvSpPr>
        <p:spPr bwMode="auto">
          <a:xfrm>
            <a:off x="3148467"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5" name="Line 11">
            <a:extLst>
              <a:ext uri="{FF2B5EF4-FFF2-40B4-BE49-F238E27FC236}">
                <a16:creationId xmlns:a16="http://schemas.microsoft.com/office/drawing/2014/main" id="{B3C7034E-FAAA-419B-B0CA-C329F6DA9217}"/>
              </a:ext>
            </a:extLst>
          </p:cNvPr>
          <p:cNvSpPr>
            <a:spLocks noChangeShapeType="1"/>
          </p:cNvSpPr>
          <p:nvPr/>
        </p:nvSpPr>
        <p:spPr bwMode="auto">
          <a:xfrm>
            <a:off x="3292929"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6" name="Line 12">
            <a:extLst>
              <a:ext uri="{FF2B5EF4-FFF2-40B4-BE49-F238E27FC236}">
                <a16:creationId xmlns:a16="http://schemas.microsoft.com/office/drawing/2014/main" id="{9D194BC6-9B86-4EE6-BCE8-AFB3A7A4E1F7}"/>
              </a:ext>
            </a:extLst>
          </p:cNvPr>
          <p:cNvSpPr>
            <a:spLocks noChangeShapeType="1"/>
          </p:cNvSpPr>
          <p:nvPr/>
        </p:nvSpPr>
        <p:spPr bwMode="auto">
          <a:xfrm>
            <a:off x="3437392"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7" name="Line 13">
            <a:extLst>
              <a:ext uri="{FF2B5EF4-FFF2-40B4-BE49-F238E27FC236}">
                <a16:creationId xmlns:a16="http://schemas.microsoft.com/office/drawing/2014/main" id="{8BD4CDDB-0F56-42BC-A7D3-18063658BFE1}"/>
              </a:ext>
            </a:extLst>
          </p:cNvPr>
          <p:cNvSpPr>
            <a:spLocks noChangeShapeType="1"/>
          </p:cNvSpPr>
          <p:nvPr/>
        </p:nvSpPr>
        <p:spPr bwMode="auto">
          <a:xfrm>
            <a:off x="3580267"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8" name="Line 15">
            <a:extLst>
              <a:ext uri="{FF2B5EF4-FFF2-40B4-BE49-F238E27FC236}">
                <a16:creationId xmlns:a16="http://schemas.microsoft.com/office/drawing/2014/main" id="{726C66C2-FDCE-4DB9-ABFC-EB9AC83E1FB6}"/>
              </a:ext>
            </a:extLst>
          </p:cNvPr>
          <p:cNvSpPr>
            <a:spLocks noChangeShapeType="1"/>
          </p:cNvSpPr>
          <p:nvPr/>
        </p:nvSpPr>
        <p:spPr bwMode="auto">
          <a:xfrm>
            <a:off x="3869192"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69" name="Line 16">
            <a:extLst>
              <a:ext uri="{FF2B5EF4-FFF2-40B4-BE49-F238E27FC236}">
                <a16:creationId xmlns:a16="http://schemas.microsoft.com/office/drawing/2014/main" id="{04FE048C-2153-467C-8004-3B629757FA54}"/>
              </a:ext>
            </a:extLst>
          </p:cNvPr>
          <p:cNvSpPr>
            <a:spLocks noChangeShapeType="1"/>
          </p:cNvSpPr>
          <p:nvPr/>
        </p:nvSpPr>
        <p:spPr bwMode="auto">
          <a:xfrm>
            <a:off x="4013654"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0" name="Line 19">
            <a:extLst>
              <a:ext uri="{FF2B5EF4-FFF2-40B4-BE49-F238E27FC236}">
                <a16:creationId xmlns:a16="http://schemas.microsoft.com/office/drawing/2014/main" id="{2425FBF9-D8B7-4C9E-9953-7E912EDB73E5}"/>
              </a:ext>
            </a:extLst>
          </p:cNvPr>
          <p:cNvSpPr>
            <a:spLocks noChangeShapeType="1"/>
          </p:cNvSpPr>
          <p:nvPr/>
        </p:nvSpPr>
        <p:spPr bwMode="auto">
          <a:xfrm>
            <a:off x="4156529"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1" name="Line 20">
            <a:extLst>
              <a:ext uri="{FF2B5EF4-FFF2-40B4-BE49-F238E27FC236}">
                <a16:creationId xmlns:a16="http://schemas.microsoft.com/office/drawing/2014/main" id="{6E8DBB0B-EDB7-4379-B274-E0DEC4ACB8CF}"/>
              </a:ext>
            </a:extLst>
          </p:cNvPr>
          <p:cNvSpPr>
            <a:spLocks noChangeShapeType="1"/>
          </p:cNvSpPr>
          <p:nvPr/>
        </p:nvSpPr>
        <p:spPr bwMode="auto">
          <a:xfrm>
            <a:off x="4300992"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2" name="Line 22">
            <a:extLst>
              <a:ext uri="{FF2B5EF4-FFF2-40B4-BE49-F238E27FC236}">
                <a16:creationId xmlns:a16="http://schemas.microsoft.com/office/drawing/2014/main" id="{6F5AE0F0-7A17-4E47-A2D5-3CD331FAB4CA}"/>
              </a:ext>
            </a:extLst>
          </p:cNvPr>
          <p:cNvSpPr>
            <a:spLocks noChangeShapeType="1"/>
          </p:cNvSpPr>
          <p:nvPr/>
        </p:nvSpPr>
        <p:spPr bwMode="auto">
          <a:xfrm>
            <a:off x="4588329"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3" name="Line 23">
            <a:extLst>
              <a:ext uri="{FF2B5EF4-FFF2-40B4-BE49-F238E27FC236}">
                <a16:creationId xmlns:a16="http://schemas.microsoft.com/office/drawing/2014/main" id="{633982CC-A8E3-4BE7-A53B-6D93D58A4D98}"/>
              </a:ext>
            </a:extLst>
          </p:cNvPr>
          <p:cNvSpPr>
            <a:spLocks noChangeShapeType="1"/>
          </p:cNvSpPr>
          <p:nvPr/>
        </p:nvSpPr>
        <p:spPr bwMode="auto">
          <a:xfrm>
            <a:off x="4732792"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4" name="Line 24">
            <a:extLst>
              <a:ext uri="{FF2B5EF4-FFF2-40B4-BE49-F238E27FC236}">
                <a16:creationId xmlns:a16="http://schemas.microsoft.com/office/drawing/2014/main" id="{1955BDBE-F6BC-417F-98F9-4FD0F41C4A19}"/>
              </a:ext>
            </a:extLst>
          </p:cNvPr>
          <p:cNvSpPr>
            <a:spLocks noChangeShapeType="1"/>
          </p:cNvSpPr>
          <p:nvPr/>
        </p:nvSpPr>
        <p:spPr bwMode="auto">
          <a:xfrm>
            <a:off x="4877254"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75" name="Line 25">
            <a:extLst>
              <a:ext uri="{FF2B5EF4-FFF2-40B4-BE49-F238E27FC236}">
                <a16:creationId xmlns:a16="http://schemas.microsoft.com/office/drawing/2014/main" id="{B33262B7-1A93-4659-8389-2827E2BEB9FF}"/>
              </a:ext>
            </a:extLst>
          </p:cNvPr>
          <p:cNvSpPr>
            <a:spLocks noChangeShapeType="1"/>
          </p:cNvSpPr>
          <p:nvPr/>
        </p:nvSpPr>
        <p:spPr bwMode="auto">
          <a:xfrm>
            <a:off x="5021717" y="3248819"/>
            <a:ext cx="0" cy="2889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76" name="Picture 4">
            <a:extLst>
              <a:ext uri="{FF2B5EF4-FFF2-40B4-BE49-F238E27FC236}">
                <a16:creationId xmlns:a16="http://schemas.microsoft.com/office/drawing/2014/main" id="{F655D1D0-0816-4BC4-BDE1-A658F4457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8929" y="3234532"/>
            <a:ext cx="444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 Box 33">
            <a:extLst>
              <a:ext uri="{FF2B5EF4-FFF2-40B4-BE49-F238E27FC236}">
                <a16:creationId xmlns:a16="http://schemas.microsoft.com/office/drawing/2014/main" id="{BB666C77-F806-4AA3-BB54-77858F928D0E}"/>
              </a:ext>
            </a:extLst>
          </p:cNvPr>
          <p:cNvSpPr txBox="1">
            <a:spLocks noChangeArrowheads="1"/>
          </p:cNvSpPr>
          <p:nvPr/>
        </p:nvSpPr>
        <p:spPr bwMode="auto">
          <a:xfrm>
            <a:off x="2900817" y="2150269"/>
            <a:ext cx="113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2000" b="1">
                <a:solidFill>
                  <a:srgbClr val="000000"/>
                </a:solidFill>
              </a:rPr>
              <a:t>Р А Д</a:t>
            </a:r>
          </a:p>
        </p:txBody>
      </p:sp>
      <p:sp>
        <p:nvSpPr>
          <p:cNvPr id="78" name="Text Box 33">
            <a:extLst>
              <a:ext uri="{FF2B5EF4-FFF2-40B4-BE49-F238E27FC236}">
                <a16:creationId xmlns:a16="http://schemas.microsoft.com/office/drawing/2014/main" id="{BFE31834-F2B1-439F-B12A-0D62A08D5A51}"/>
              </a:ext>
            </a:extLst>
          </p:cNvPr>
          <p:cNvSpPr txBox="1">
            <a:spLocks noChangeArrowheads="1"/>
          </p:cNvSpPr>
          <p:nvPr/>
        </p:nvSpPr>
        <p:spPr bwMode="auto">
          <a:xfrm>
            <a:off x="2845254" y="1626394"/>
            <a:ext cx="1277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defRPr>
            </a:lvl1pPr>
            <a:lvl2pPr marL="742950" indent="-285750" eaLnBrk="0" hangingPunct="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defRPr>
            </a:lvl2pPr>
            <a:lvl3pPr marL="1143000" indent="-228600" eaLnBrk="0" hangingPunct="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defRPr>
            </a:lvl3pPr>
            <a:lvl4pPr marL="1600200" indent="-228600" eaLnBrk="0" hangingPunct="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defRPr>
            </a:lvl4pPr>
            <a:lvl5pPr marL="2057400" indent="-228600" eaLnBrk="0" hangingPunct="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defRPr>
            </a:lvl9pPr>
          </a:lstStyle>
          <a:p>
            <a:pPr algn="ctr" eaLnBrk="1" hangingPunct="1">
              <a:spcBef>
                <a:spcPct val="0"/>
              </a:spcBef>
              <a:buClrTx/>
              <a:buSzTx/>
              <a:buFontTx/>
              <a:buNone/>
            </a:pPr>
            <a:r>
              <a:rPr lang="ru-RU" altLang="ru-RU" sz="2800" b="1" dirty="0">
                <a:solidFill>
                  <a:srgbClr val="000000"/>
                </a:solidFill>
              </a:rPr>
              <a:t>ИД-1</a:t>
            </a:r>
          </a:p>
        </p:txBody>
      </p:sp>
    </p:spTree>
    <p:extLst>
      <p:ext uri="{BB962C8B-B14F-4D97-AF65-F5344CB8AC3E}">
        <p14:creationId xmlns:p14="http://schemas.microsoft.com/office/powerpoint/2010/main" val="4097960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Индивидуальный измеритель дозы ИД-11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567945"/>
            <a:ext cx="10624456" cy="4542818"/>
          </a:xfrm>
        </p:spPr>
        <p:txBody>
          <a:bodyPr/>
          <a:lstStyle/>
          <a:p>
            <a:r>
              <a:rPr lang="ru-RU" sz="2000" dirty="0"/>
              <a:t>		предназначен для измерения </a:t>
            </a:r>
            <a:r>
              <a:rPr lang="ru-RU" sz="2000" dirty="0" err="1"/>
              <a:t>поглощенной</a:t>
            </a:r>
            <a:r>
              <a:rPr lang="ru-RU" sz="2000" dirty="0"/>
              <a:t> доз гамма – нейтронного излучения в диапазоне </a:t>
            </a:r>
            <a:r>
              <a:rPr lang="ru-RU" sz="2000" b="1" dirty="0"/>
              <a:t>от 10 до 1500 рад. </a:t>
            </a:r>
            <a:r>
              <a:rPr lang="ru-RU" sz="2000" dirty="0"/>
              <a:t>Измеритель дозы сохраняет набранную дозу не менее 12 мес. позволяет проводить </a:t>
            </a:r>
            <a:r>
              <a:rPr lang="ru-RU" sz="2000" dirty="0" err="1"/>
              <a:t>ее</a:t>
            </a:r>
            <a:r>
              <a:rPr lang="ru-RU" sz="2000" dirty="0"/>
              <a:t> многократное измерение. Основная относительная погрешность измерения не превышает ± 15%, Масса – 23 г. </a:t>
            </a:r>
          </a:p>
          <a:p>
            <a:endParaRPr lang="ru-RU" sz="2000" dirty="0"/>
          </a:p>
        </p:txBody>
      </p:sp>
      <p:pic>
        <p:nvPicPr>
          <p:cNvPr id="4" name="Picture 8" descr="IMG_0958">
            <a:extLst>
              <a:ext uri="{FF2B5EF4-FFF2-40B4-BE49-F238E27FC236}">
                <a16:creationId xmlns:a16="http://schemas.microsoft.com/office/drawing/2014/main" id="{DB97A9D2-16F2-492C-8130-D1AA428D9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407" y="3037114"/>
            <a:ext cx="3948113" cy="296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IMG_0959">
            <a:extLst>
              <a:ext uri="{FF2B5EF4-FFF2-40B4-BE49-F238E27FC236}">
                <a16:creationId xmlns:a16="http://schemas.microsoft.com/office/drawing/2014/main" id="{A9629B32-727E-4345-BFA6-D85E6DD16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1264" y="3037114"/>
            <a:ext cx="3083265" cy="2962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7" descr="1">
            <a:extLst>
              <a:ext uri="{FF2B5EF4-FFF2-40B4-BE49-F238E27FC236}">
                <a16:creationId xmlns:a16="http://schemas.microsoft.com/office/drawing/2014/main" id="{5A72365F-0E2E-47D3-86E5-35FA39559A0B}"/>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l="3397" t="4167" r="72795" b="57515"/>
          <a:stretch>
            <a:fillRect/>
          </a:stretch>
        </p:blipFill>
        <p:spPr bwMode="auto">
          <a:xfrm>
            <a:off x="8583273" y="3035776"/>
            <a:ext cx="2130981"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18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5314A1-DB2E-F355-3F92-77752E786C58}"/>
              </a:ext>
            </a:extLst>
          </p:cNvPr>
          <p:cNvSpPr>
            <a:spLocks noGrp="1"/>
          </p:cNvSpPr>
          <p:nvPr>
            <p:ph type="title"/>
          </p:nvPr>
        </p:nvSpPr>
        <p:spPr>
          <a:xfrm>
            <a:off x="1007633" y="190500"/>
            <a:ext cx="11275484" cy="885825"/>
          </a:xfrm>
        </p:spPr>
        <p:txBody>
          <a:bodyPr/>
          <a:lstStyle/>
          <a:p>
            <a:r>
              <a:rPr lang="ru-RU" dirty="0"/>
              <a:t>Убежище</a:t>
            </a:r>
          </a:p>
        </p:txBody>
      </p:sp>
      <p:sp>
        <p:nvSpPr>
          <p:cNvPr id="3" name="Объект 2">
            <a:extLst>
              <a:ext uri="{FF2B5EF4-FFF2-40B4-BE49-F238E27FC236}">
                <a16:creationId xmlns:a16="http://schemas.microsoft.com/office/drawing/2014/main" id="{E2D952C2-128C-5B7C-A56D-E9C0D31F2761}"/>
              </a:ext>
            </a:extLst>
          </p:cNvPr>
          <p:cNvSpPr>
            <a:spLocks noGrp="1"/>
          </p:cNvSpPr>
          <p:nvPr>
            <p:ph idx="1"/>
          </p:nvPr>
        </p:nvSpPr>
        <p:spPr/>
        <p:txBody>
          <a:bodyPr/>
          <a:lstStyle/>
          <a:p>
            <a:r>
              <a:rPr lang="ru-RU" sz="2400" b="1" dirty="0">
                <a:solidFill>
                  <a:srgbClr val="FFC000"/>
                </a:solidFill>
                <a:cs typeface="+mn-cs"/>
              </a:rPr>
              <a:t>Убежище</a:t>
            </a:r>
            <a:r>
              <a:rPr lang="ru-RU" sz="2400" b="1" dirty="0">
                <a:solidFill>
                  <a:srgbClr val="000000"/>
                </a:solidFill>
                <a:cs typeface="+mn-cs"/>
              </a:rPr>
              <a:t> – </a:t>
            </a:r>
            <a:r>
              <a:rPr lang="ru-RU" sz="2400" dirty="0">
                <a:solidFill>
                  <a:srgbClr val="000000"/>
                </a:solidFill>
                <a:cs typeface="+mn-cs"/>
              </a:rPr>
              <a:t>защитное сооружение герметичного типа, обеспечивающее защиту укрываемых в нем людей от всех поражающих факторов ядерного взрыва, а также от отравляющих веществ, бактериальных средств, высоких температур и вредных дымов.</a:t>
            </a:r>
            <a:endParaRPr lang="ru-RU" sz="3600" dirty="0">
              <a:cs typeface="+mn-cs"/>
            </a:endParaRPr>
          </a:p>
          <a:p>
            <a:endParaRPr lang="ru-RU" dirty="0"/>
          </a:p>
        </p:txBody>
      </p:sp>
      <p:pic>
        <p:nvPicPr>
          <p:cNvPr id="4" name="Picture 2" descr="C:\Documents and Settings\Admin\Рабочий стол\Топография плакаты\Ubezhishha-e1491236953214.jpg">
            <a:extLst>
              <a:ext uri="{FF2B5EF4-FFF2-40B4-BE49-F238E27FC236}">
                <a16:creationId xmlns:a16="http://schemas.microsoft.com/office/drawing/2014/main" id="{DDEDDD3C-982F-0D9E-EC50-DC5C24F980F9}"/>
              </a:ext>
            </a:extLst>
          </p:cNvPr>
          <p:cNvPicPr>
            <a:picLocks noChangeAspect="1" noChangeArrowheads="1"/>
          </p:cNvPicPr>
          <p:nvPr/>
        </p:nvPicPr>
        <p:blipFill>
          <a:blip r:embed="rId2" cstate="email">
            <a:lum bright="10000" contrast="10000"/>
          </a:blip>
          <a:srcRect/>
          <a:stretch>
            <a:fillRect/>
          </a:stretch>
        </p:blipFill>
        <p:spPr bwMode="auto">
          <a:xfrm>
            <a:off x="2524125" y="2807573"/>
            <a:ext cx="7143750" cy="3648075"/>
          </a:xfrm>
          <a:prstGeom prst="rect">
            <a:avLst/>
          </a:prstGeom>
          <a:noFill/>
        </p:spPr>
      </p:pic>
    </p:spTree>
    <p:extLst>
      <p:ext uri="{BB962C8B-B14F-4D97-AF65-F5344CB8AC3E}">
        <p14:creationId xmlns:p14="http://schemas.microsoft.com/office/powerpoint/2010/main" val="36783617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Комплект индивидуальных дозиметров ДВГИ-8Д</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8175170" cy="4542818"/>
          </a:xfrm>
        </p:spPr>
        <p:txBody>
          <a:bodyPr/>
          <a:lstStyle/>
          <a:p>
            <a:r>
              <a:rPr lang="en-US" dirty="0"/>
              <a:t>		</a:t>
            </a:r>
            <a:r>
              <a:rPr lang="ru-RU" dirty="0"/>
              <a:t>Диапазон измерения индивидуального эквивалента дозы 0,01 ÷ 25 </a:t>
            </a:r>
            <a:r>
              <a:rPr lang="ru-RU" dirty="0" err="1"/>
              <a:t>мЗв</a:t>
            </a:r>
            <a:r>
              <a:rPr lang="ru-RU" dirty="0"/>
              <a:t> (0,001 – 2,5</a:t>
            </a:r>
            <a:r>
              <a:rPr lang="en-US" dirty="0"/>
              <a:t> </a:t>
            </a:r>
            <a:r>
              <a:rPr lang="ru-RU" dirty="0"/>
              <a:t>Р)</a:t>
            </a:r>
          </a:p>
          <a:p>
            <a:r>
              <a:rPr lang="ru-RU" dirty="0"/>
              <a:t>  Другие возможности:</a:t>
            </a:r>
          </a:p>
          <a:p>
            <a:r>
              <a:rPr lang="ru-RU" dirty="0"/>
              <a:t>- широкий диапазон измерения;</a:t>
            </a:r>
          </a:p>
          <a:p>
            <a:r>
              <a:rPr lang="ru-RU" dirty="0"/>
              <a:t>- наличие на дозиметрах электронных идентификаторов:</a:t>
            </a:r>
            <a:br>
              <a:rPr lang="ru-RU" dirty="0"/>
            </a:br>
            <a:r>
              <a:rPr lang="ru-RU" dirty="0"/>
              <a:t>	 • с номером дозиметра;</a:t>
            </a:r>
            <a:br>
              <a:rPr lang="ru-RU" dirty="0"/>
            </a:br>
            <a:r>
              <a:rPr lang="ru-RU" dirty="0"/>
              <a:t>	 • со значением накопленной дозы;</a:t>
            </a:r>
            <a:br>
              <a:rPr lang="ru-RU" dirty="0"/>
            </a:br>
            <a:r>
              <a:rPr lang="ru-RU" dirty="0"/>
              <a:t>	 • с датой последнего считывания; </a:t>
            </a:r>
            <a:br>
              <a:rPr lang="ru-RU" dirty="0"/>
            </a:br>
            <a:r>
              <a:rPr lang="ru-RU" dirty="0"/>
              <a:t>- архив измерений;</a:t>
            </a:r>
          </a:p>
          <a:p>
            <a:r>
              <a:rPr lang="ru-RU" dirty="0"/>
              <a:t>- связь считывателя с компьютером для ведения</a:t>
            </a:r>
          </a:p>
          <a:p>
            <a:r>
              <a:rPr lang="ru-RU" dirty="0"/>
              <a:t>  компьютерной базы данных. </a:t>
            </a:r>
          </a:p>
        </p:txBody>
      </p:sp>
      <p:pic>
        <p:nvPicPr>
          <p:cNvPr id="4" name="Picture 4" descr="f8991718040c9048360e34c4a28027da">
            <a:extLst>
              <a:ext uri="{FF2B5EF4-FFF2-40B4-BE49-F238E27FC236}">
                <a16:creationId xmlns:a16="http://schemas.microsoft.com/office/drawing/2014/main" id="{330233E7-111C-4BDE-B56C-CF5B05C780FB}"/>
              </a:ext>
            </a:extLst>
          </p:cNvPr>
          <p:cNvPicPr>
            <a:picLocks noChangeAspect="1" noChangeArrowheads="1"/>
          </p:cNvPicPr>
          <p:nvPr/>
        </p:nvPicPr>
        <p:blipFill>
          <a:blip r:embed="rId2">
            <a:lum bright="-6000" contrast="24000"/>
            <a:extLst>
              <a:ext uri="{28A0092B-C50C-407E-A947-70E740481C1C}">
                <a14:useLocalDpi xmlns:a14="http://schemas.microsoft.com/office/drawing/2010/main" val="0"/>
              </a:ext>
            </a:extLst>
          </a:blip>
          <a:srcRect l="2083" r="1704"/>
          <a:stretch>
            <a:fillRect/>
          </a:stretch>
        </p:blipFill>
        <p:spPr bwMode="auto">
          <a:xfrm>
            <a:off x="9073243" y="3321561"/>
            <a:ext cx="2509156" cy="3091003"/>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ipebdaqap%20oupgkwenoqqgoh%20ajwangufpj%20kqnkh3">
            <a:extLst>
              <a:ext uri="{FF2B5EF4-FFF2-40B4-BE49-F238E27FC236}">
                <a16:creationId xmlns:a16="http://schemas.microsoft.com/office/drawing/2014/main" id="{C6CEC250-4180-493B-BC7D-6253E2069456}"/>
              </a:ext>
            </a:extLst>
          </p:cNvPr>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9073243" y="1887165"/>
            <a:ext cx="2509156" cy="1406737"/>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199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Комплект индивидуальных дозиметров ДВГИ-8Д, КСУ-01 с дозиметром ДВГ-03Д (снятие показаний)</a:t>
            </a:r>
          </a:p>
        </p:txBody>
      </p:sp>
      <p:pic>
        <p:nvPicPr>
          <p:cNvPr id="4" name="Picture 3">
            <a:extLst>
              <a:ext uri="{FF2B5EF4-FFF2-40B4-BE49-F238E27FC236}">
                <a16:creationId xmlns:a16="http://schemas.microsoft.com/office/drawing/2014/main" id="{43F22AAD-94D5-4F89-91AC-2A5F27E5EED8}"/>
              </a:ext>
            </a:extLst>
          </p:cNvPr>
          <p:cNvPicPr>
            <a:picLocks noGrp="1" noChangeAspect="1" noChangeArrowheads="1"/>
          </p:cNvPicPr>
          <p:nvPr>
            <p:ph idx="1"/>
          </p:nvPr>
        </p:nvPicPr>
        <p:blipFill>
          <a:blip r:embed="rId2">
            <a:lum bright="-6000" contrast="12000"/>
            <a:extLst>
              <a:ext uri="{28A0092B-C50C-407E-A947-70E740481C1C}">
                <a14:useLocalDpi xmlns:a14="http://schemas.microsoft.com/office/drawing/2010/main" val="0"/>
              </a:ext>
            </a:extLst>
          </a:blip>
          <a:srcRect t="5350" b="3998"/>
          <a:stretch>
            <a:fillRect/>
          </a:stretch>
        </p:blipFill>
        <p:spPr>
          <a:xfrm>
            <a:off x="2514601" y="1887538"/>
            <a:ext cx="7184570" cy="4541837"/>
          </a:xfrm>
          <a:ln>
            <a:solidFill>
              <a:srgbClr val="663300"/>
            </a:solidFill>
            <a:miter lim="800000"/>
            <a:headEnd/>
            <a:tailEnd/>
          </a:ln>
        </p:spPr>
      </p:pic>
    </p:spTree>
    <p:extLst>
      <p:ext uri="{BB962C8B-B14F-4D97-AF65-F5344CB8AC3E}">
        <p14:creationId xmlns:p14="http://schemas.microsoft.com/office/powerpoint/2010/main" val="1720137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Дозиметр ДКГ-05Д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741251"/>
            <a:ext cx="11275484" cy="4542818"/>
          </a:xfrm>
        </p:spPr>
        <p:txBody>
          <a:bodyPr/>
          <a:lstStyle/>
          <a:p>
            <a:r>
              <a:rPr lang="ru-RU" dirty="0" err="1"/>
              <a:t>Прямопоказывающий</a:t>
            </a:r>
            <a:r>
              <a:rPr lang="ru-RU" dirty="0"/>
              <a:t> электронный дозиметр для контроля дозовой нагрузки на персонал РОО (АЭС), рассчитанный на </a:t>
            </a:r>
            <a:r>
              <a:rPr lang="ru-RU" dirty="0" err="1"/>
              <a:t>жесткие</a:t>
            </a:r>
            <a:r>
              <a:rPr lang="ru-RU" dirty="0"/>
              <a:t> условия эксплуатации.</a:t>
            </a:r>
          </a:p>
        </p:txBody>
      </p:sp>
      <p:pic>
        <p:nvPicPr>
          <p:cNvPr id="4" name="Picture 3">
            <a:extLst>
              <a:ext uri="{FF2B5EF4-FFF2-40B4-BE49-F238E27FC236}">
                <a16:creationId xmlns:a16="http://schemas.microsoft.com/office/drawing/2014/main" id="{8C92A5A5-6A4E-4CDD-A215-0A41070F3F41}"/>
              </a:ext>
            </a:extLst>
          </p:cNvPr>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1821393" y="2801484"/>
            <a:ext cx="2089150" cy="2376487"/>
          </a:xfrm>
          <a:prstGeom prst="rect">
            <a:avLst/>
          </a:prstGeom>
          <a:noFill/>
          <a:ln>
            <a:solidFill>
              <a:srgbClr val="6633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id="{37D85775-F7D3-4262-A0DD-7E45FF76515D}"/>
              </a:ext>
            </a:extLst>
          </p:cNvPr>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a:stretch>
            <a:fillRect/>
          </a:stretch>
        </p:blipFill>
        <p:spPr bwMode="auto">
          <a:xfrm>
            <a:off x="3981980" y="2801484"/>
            <a:ext cx="2808288" cy="2376487"/>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http://www.zsz-spb.ru/netcat_files/104/97/0cc3f125d6e2582706771dc0c72c24fd.jpg">
            <a:extLst>
              <a:ext uri="{FF2B5EF4-FFF2-40B4-BE49-F238E27FC236}">
                <a16:creationId xmlns:a16="http://schemas.microsoft.com/office/drawing/2014/main" id="{A0F708D6-6A5A-4414-9716-E2A1B933D4B8}"/>
              </a:ext>
            </a:extLst>
          </p:cNvPr>
          <p:cNvPicPr>
            <a:picLocks noChangeAspect="1" noChangeArrowheads="1"/>
          </p:cNvPicPr>
          <p:nvPr/>
        </p:nvPicPr>
        <p:blipFill>
          <a:blip r:embed="rId4" r:link="rId5" cstate="print">
            <a:lum bright="-12000" contrast="36000"/>
            <a:extLst>
              <a:ext uri="{28A0092B-C50C-407E-A947-70E740481C1C}">
                <a14:useLocalDpi xmlns:a14="http://schemas.microsoft.com/office/drawing/2010/main" val="0"/>
              </a:ext>
            </a:extLst>
          </a:blip>
          <a:srcRect/>
          <a:stretch>
            <a:fillRect/>
          </a:stretch>
        </p:blipFill>
        <p:spPr bwMode="auto">
          <a:xfrm>
            <a:off x="6861705" y="2801484"/>
            <a:ext cx="3368675" cy="2376487"/>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9">
            <a:extLst>
              <a:ext uri="{FF2B5EF4-FFF2-40B4-BE49-F238E27FC236}">
                <a16:creationId xmlns:a16="http://schemas.microsoft.com/office/drawing/2014/main" id="{87A1B0E9-E4A9-4E00-9D50-5B02415690EA}"/>
              </a:ext>
            </a:extLst>
          </p:cNvPr>
          <p:cNvSpPr>
            <a:spLocks noChangeArrowheads="1"/>
          </p:cNvSpPr>
          <p:nvPr/>
        </p:nvSpPr>
        <p:spPr bwMode="auto">
          <a:xfrm>
            <a:off x="1811868" y="5249409"/>
            <a:ext cx="2098675"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400" b="1">
                <a:latin typeface="Arial" panose="020B0604020202020204" pitchFamily="34" charset="0"/>
              </a:rPr>
              <a:t>Дозиметр ДКГ-05Д</a:t>
            </a:r>
            <a:r>
              <a:rPr lang="ru-RU" altLang="ru-RU" sz="1400">
                <a:latin typeface="Arial" panose="020B0604020202020204" pitchFamily="34" charset="0"/>
              </a:rPr>
              <a:t> </a:t>
            </a:r>
          </a:p>
          <a:p>
            <a:pPr algn="ctr" eaLnBrk="1" hangingPunct="1">
              <a:spcBef>
                <a:spcPct val="0"/>
              </a:spcBef>
              <a:buFontTx/>
              <a:buNone/>
            </a:pPr>
            <a:r>
              <a:rPr lang="ru-RU" altLang="ru-RU" sz="1200" b="1">
                <a:latin typeface="Arial" panose="020B0604020202020204" pitchFamily="34" charset="0"/>
              </a:rPr>
              <a:t>(может использоваться </a:t>
            </a:r>
          </a:p>
          <a:p>
            <a:pPr algn="ctr" eaLnBrk="1" hangingPunct="1">
              <a:spcBef>
                <a:spcPct val="0"/>
              </a:spcBef>
              <a:buFontTx/>
              <a:buNone/>
            </a:pPr>
            <a:r>
              <a:rPr lang="ru-RU" altLang="ru-RU" sz="1200" b="1">
                <a:latin typeface="Arial" panose="020B0604020202020204" pitchFamily="34" charset="0"/>
              </a:rPr>
              <a:t>автономно или в составе </a:t>
            </a:r>
          </a:p>
          <a:p>
            <a:pPr algn="ctr" eaLnBrk="1" hangingPunct="1">
              <a:spcBef>
                <a:spcPct val="0"/>
              </a:spcBef>
              <a:buFontTx/>
              <a:buNone/>
            </a:pPr>
            <a:r>
              <a:rPr lang="ru-RU" altLang="ru-RU" sz="1200" b="1">
                <a:latin typeface="Arial" panose="020B0604020202020204" pitchFamily="34" charset="0"/>
              </a:rPr>
              <a:t>АСКИД)</a:t>
            </a:r>
          </a:p>
        </p:txBody>
      </p:sp>
      <p:sp>
        <p:nvSpPr>
          <p:cNvPr id="8" name="Rectangle 10">
            <a:extLst>
              <a:ext uri="{FF2B5EF4-FFF2-40B4-BE49-F238E27FC236}">
                <a16:creationId xmlns:a16="http://schemas.microsoft.com/office/drawing/2014/main" id="{A506F382-3BD5-4443-9B2C-F82FCF80E99B}"/>
              </a:ext>
            </a:extLst>
          </p:cNvPr>
          <p:cNvSpPr>
            <a:spLocks noChangeArrowheads="1"/>
          </p:cNvSpPr>
          <p:nvPr/>
        </p:nvSpPr>
        <p:spPr bwMode="auto">
          <a:xfrm>
            <a:off x="3981980" y="5249409"/>
            <a:ext cx="2808288"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400" b="1">
                <a:latin typeface="Arial" panose="020B0604020202020204" pitchFamily="34" charset="0"/>
              </a:rPr>
              <a:t>Считывающее </a:t>
            </a:r>
          </a:p>
          <a:p>
            <a:pPr algn="ctr" eaLnBrk="1" hangingPunct="1">
              <a:spcBef>
                <a:spcPct val="0"/>
              </a:spcBef>
              <a:buFontTx/>
              <a:buNone/>
            </a:pPr>
            <a:r>
              <a:rPr lang="ru-RU" altLang="ru-RU" sz="1400" b="1">
                <a:latin typeface="Arial" panose="020B0604020202020204" pitchFamily="34" charset="0"/>
              </a:rPr>
              <a:t>устройство УС-05</a:t>
            </a:r>
          </a:p>
        </p:txBody>
      </p:sp>
      <p:sp>
        <p:nvSpPr>
          <p:cNvPr id="9" name="Rectangle 11">
            <a:extLst>
              <a:ext uri="{FF2B5EF4-FFF2-40B4-BE49-F238E27FC236}">
                <a16:creationId xmlns:a16="http://schemas.microsoft.com/office/drawing/2014/main" id="{967B7A22-927E-4536-9A71-F1875022ED3F}"/>
              </a:ext>
            </a:extLst>
          </p:cNvPr>
          <p:cNvSpPr>
            <a:spLocks noChangeArrowheads="1"/>
          </p:cNvSpPr>
          <p:nvPr/>
        </p:nvSpPr>
        <p:spPr bwMode="auto">
          <a:xfrm>
            <a:off x="6861705" y="5249409"/>
            <a:ext cx="3384550" cy="863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400" b="1">
                <a:latin typeface="Arial" panose="020B0604020202020204" pitchFamily="34" charset="0"/>
              </a:rPr>
              <a:t>Считывающее устройство УС-05С</a:t>
            </a:r>
          </a:p>
          <a:p>
            <a:pPr algn="ctr" eaLnBrk="1" hangingPunct="1">
              <a:spcBef>
                <a:spcPct val="0"/>
              </a:spcBef>
              <a:buFontTx/>
              <a:buNone/>
            </a:pPr>
            <a:r>
              <a:rPr lang="ru-RU" altLang="ru-RU" sz="1400" b="1">
                <a:latin typeface="Arial" panose="020B0604020202020204" pitchFamily="34" charset="0"/>
              </a:rPr>
              <a:t>с программным обеспечением </a:t>
            </a:r>
          </a:p>
          <a:p>
            <a:pPr algn="ctr" eaLnBrk="1" hangingPunct="1">
              <a:spcBef>
                <a:spcPct val="0"/>
              </a:spcBef>
              <a:buFontTx/>
              <a:buNone/>
            </a:pPr>
            <a:r>
              <a:rPr lang="ru-RU" altLang="ru-RU" sz="1400" b="1">
                <a:latin typeface="Arial" panose="020B0604020202020204" pitchFamily="34" charset="0"/>
              </a:rPr>
              <a:t>АСКИД</a:t>
            </a:r>
          </a:p>
        </p:txBody>
      </p:sp>
    </p:spTree>
    <p:extLst>
      <p:ext uri="{BB962C8B-B14F-4D97-AF65-F5344CB8AC3E}">
        <p14:creationId xmlns:p14="http://schemas.microsoft.com/office/powerpoint/2010/main" val="3118692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Дозиметр ДКГ-05Д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264369" y="1741251"/>
            <a:ext cx="8117632" cy="4542818"/>
          </a:xfrm>
        </p:spPr>
        <p:txBody>
          <a:bodyPr/>
          <a:lstStyle/>
          <a:p>
            <a:r>
              <a:rPr lang="en-US" sz="1800" dirty="0"/>
              <a:t>	</a:t>
            </a:r>
            <a:r>
              <a:rPr lang="ru-RU" sz="1800" dirty="0"/>
              <a:t>выиграл тендер на поставку в составе автоматизированных систем индивидуального дозиметрического контроля (АСИДК) на все российские АЭС.</a:t>
            </a:r>
          </a:p>
          <a:p>
            <a:r>
              <a:rPr lang="ru-RU" sz="1800" dirty="0"/>
              <a:t>	</a:t>
            </a:r>
            <a:r>
              <a:rPr lang="ru-RU" sz="1800" b="1" dirty="0"/>
              <a:t>Назначение:</a:t>
            </a:r>
          </a:p>
          <a:p>
            <a:pPr>
              <a:buFont typeface="Arial" panose="020B0604020202020204" pitchFamily="34" charset="0"/>
              <a:buChar char="•"/>
            </a:pPr>
            <a:r>
              <a:rPr lang="ru-RU" sz="1800" dirty="0"/>
              <a:t>измерение текущего индивидуального эквивалента дозы </a:t>
            </a:r>
          </a:p>
          <a:p>
            <a:pPr>
              <a:buFont typeface="Arial" panose="020B0604020202020204" pitchFamily="34" charset="0"/>
              <a:buChar char="•"/>
            </a:pPr>
            <a:r>
              <a:rPr lang="ru-RU" sz="1800" dirty="0"/>
              <a:t>измерение мощности индивидуального эквивалента дозы </a:t>
            </a:r>
          </a:p>
          <a:p>
            <a:r>
              <a:rPr lang="ru-RU" sz="1800" dirty="0"/>
              <a:t>	</a:t>
            </a:r>
            <a:r>
              <a:rPr lang="ru-RU" sz="1800" b="1" dirty="0"/>
              <a:t>Свойства:</a:t>
            </a:r>
          </a:p>
          <a:p>
            <a:pPr>
              <a:buFont typeface="Arial" panose="020B0604020202020204" pitchFamily="34" charset="0"/>
              <a:buChar char="•"/>
            </a:pPr>
            <a:r>
              <a:rPr lang="ru-RU" sz="1800" dirty="0"/>
              <a:t>запоминание в энергонезависимой памяти до 1900 историй накопления дозы</a:t>
            </a:r>
          </a:p>
          <a:p>
            <a:pPr>
              <a:buFont typeface="Arial" panose="020B0604020202020204" pitchFamily="34" charset="0"/>
              <a:buChar char="•"/>
            </a:pPr>
            <a:r>
              <a:rPr lang="ru-RU" sz="1800" dirty="0"/>
              <a:t>двусторонняя инфракрасная связь со считывающим устройством </a:t>
            </a:r>
          </a:p>
          <a:p>
            <a:pPr>
              <a:buFont typeface="Arial" panose="020B0604020202020204" pitchFamily="34" charset="0"/>
              <a:buChar char="•"/>
            </a:pPr>
            <a:r>
              <a:rPr lang="ru-RU" sz="1800" dirty="0"/>
              <a:t>выключение, очистка памяти, настройка осуществляются </a:t>
            </a:r>
            <a:r>
              <a:rPr lang="ru-RU" sz="1800" dirty="0" err="1"/>
              <a:t>программно</a:t>
            </a:r>
            <a:r>
              <a:rPr lang="ru-RU" sz="1800" dirty="0"/>
              <a:t> через считывающее устройство, персонал без права доступа не может вмешаться в работу дозиметра</a:t>
            </a:r>
          </a:p>
          <a:p>
            <a:endParaRPr lang="ru-RU" sz="1800" dirty="0"/>
          </a:p>
        </p:txBody>
      </p:sp>
      <p:pic>
        <p:nvPicPr>
          <p:cNvPr id="4" name="Picture 6" descr="2edc396c8c2c858089e7b956717c7792">
            <a:extLst>
              <a:ext uri="{FF2B5EF4-FFF2-40B4-BE49-F238E27FC236}">
                <a16:creationId xmlns:a16="http://schemas.microsoft.com/office/drawing/2014/main" id="{72B3134B-9619-4617-B040-0A7AF4144031}"/>
              </a:ext>
            </a:extLst>
          </p:cNvPr>
          <p:cNvPicPr>
            <a:picLocks noChangeAspect="1" noChangeArrowheads="1"/>
          </p:cNvPicPr>
          <p:nvPr/>
        </p:nvPicPr>
        <p:blipFill>
          <a:blip r:embed="rId2">
            <a:lum contrast="12000"/>
          </a:blip>
          <a:srcRect r="46321"/>
          <a:stretch>
            <a:fillRect/>
          </a:stretch>
        </p:blipFill>
        <p:spPr bwMode="auto">
          <a:xfrm>
            <a:off x="8517468" y="1741251"/>
            <a:ext cx="3083455" cy="42406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81570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Дозиметр гамма-излучения ДКГ-03Д «ГРАЧ»</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270934" y="2005698"/>
            <a:ext cx="5825066" cy="4542818"/>
          </a:xfrm>
        </p:spPr>
        <p:txBody>
          <a:bodyPr/>
          <a:lstStyle/>
          <a:p>
            <a:r>
              <a:rPr lang="ru-RU" sz="2400" dirty="0">
                <a:solidFill>
                  <a:prstClr val="black"/>
                </a:solidFill>
                <a:latin typeface="Calibri" pitchFamily="34" charset="0"/>
                <a:cs typeface="Arial" charset="0"/>
              </a:rPr>
              <a:t> 	Дозиметр </a:t>
            </a:r>
            <a:r>
              <a:rPr lang="ru-RU" sz="2400" b="1" dirty="0">
                <a:solidFill>
                  <a:prstClr val="black"/>
                </a:solidFill>
                <a:latin typeface="Calibri" pitchFamily="34" charset="0"/>
                <a:cs typeface="Arial" charset="0"/>
              </a:rPr>
              <a:t>ДКГ-03Д «ГРАЧ» </a:t>
            </a:r>
            <a:r>
              <a:rPr lang="ru-RU" sz="2400" dirty="0">
                <a:solidFill>
                  <a:prstClr val="black"/>
                </a:solidFill>
                <a:latin typeface="Calibri" pitchFamily="34" charset="0"/>
                <a:cs typeface="Arial" charset="0"/>
              </a:rPr>
              <a:t>предназначен для измерений мощности </a:t>
            </a:r>
            <a:r>
              <a:rPr lang="ru-RU" sz="2400" dirty="0" err="1">
                <a:solidFill>
                  <a:prstClr val="black"/>
                </a:solidFill>
                <a:latin typeface="Calibri" pitchFamily="34" charset="0"/>
                <a:cs typeface="Arial" charset="0"/>
              </a:rPr>
              <a:t>амбиентного</a:t>
            </a:r>
            <a:r>
              <a:rPr lang="ru-RU" sz="2400" dirty="0">
                <a:solidFill>
                  <a:prstClr val="black"/>
                </a:solidFill>
                <a:latin typeface="Calibri" pitchFamily="34" charset="0"/>
                <a:cs typeface="Arial" charset="0"/>
              </a:rPr>
              <a:t> эквивалента дозы (МАЭД) гамма излучения и </a:t>
            </a:r>
            <a:r>
              <a:rPr lang="ru-RU" sz="2400" dirty="0" err="1">
                <a:solidFill>
                  <a:prstClr val="black"/>
                </a:solidFill>
                <a:latin typeface="Calibri" pitchFamily="34" charset="0"/>
                <a:cs typeface="Arial" charset="0"/>
              </a:rPr>
              <a:t>амбиентного</a:t>
            </a:r>
            <a:r>
              <a:rPr lang="ru-RU" sz="2400" dirty="0">
                <a:solidFill>
                  <a:prstClr val="black"/>
                </a:solidFill>
                <a:latin typeface="Calibri" pitchFamily="34" charset="0"/>
                <a:cs typeface="Arial" charset="0"/>
              </a:rPr>
              <a:t> эквивалента  дозы (АЭД) гамма-излучения.</a:t>
            </a:r>
            <a:endParaRPr lang="ru-RU" dirty="0"/>
          </a:p>
        </p:txBody>
      </p:sp>
      <p:pic>
        <p:nvPicPr>
          <p:cNvPr id="4" name="Picture 2" descr="441e2ab1-7b8a-4e8e-824c-405a15c4b35d">
            <a:extLst>
              <a:ext uri="{FF2B5EF4-FFF2-40B4-BE49-F238E27FC236}">
                <a16:creationId xmlns:a16="http://schemas.microsoft.com/office/drawing/2014/main" id="{9E4F0C4A-9A41-4649-8E93-8AEC854EF7FB}"/>
              </a:ext>
            </a:extLst>
          </p:cNvPr>
          <p:cNvPicPr>
            <a:picLocks noChangeAspect="1" noChangeArrowheads="1"/>
          </p:cNvPicPr>
          <p:nvPr/>
        </p:nvPicPr>
        <p:blipFill>
          <a:blip r:embed="rId2"/>
          <a:stretch>
            <a:fillRect/>
          </a:stretch>
        </p:blipFill>
        <p:spPr bwMode="auto">
          <a:xfrm>
            <a:off x="5643033" y="1745123"/>
            <a:ext cx="6667500"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thumb_196_products_large">
            <a:extLst>
              <a:ext uri="{FF2B5EF4-FFF2-40B4-BE49-F238E27FC236}">
                <a16:creationId xmlns:a16="http://schemas.microsoft.com/office/drawing/2014/main" id="{6D02D7D5-C40F-454C-AF3A-FF81E4E58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2223" y="1680903"/>
            <a:ext cx="4642880" cy="482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4882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458258" y="112930"/>
            <a:ext cx="11275484" cy="1147865"/>
          </a:xfrm>
        </p:spPr>
        <p:txBody>
          <a:bodyPr/>
          <a:lstStyle/>
          <a:p>
            <a:r>
              <a:rPr lang="ru-RU" dirty="0"/>
              <a:t>Дозиметр гамма-излучения ДКГ-03Д «ГРАЧ»</a:t>
            </a:r>
          </a:p>
        </p:txBody>
      </p:sp>
      <p:pic>
        <p:nvPicPr>
          <p:cNvPr id="5" name="Picture 2" descr="thumb_196_products_large">
            <a:extLst>
              <a:ext uri="{FF2B5EF4-FFF2-40B4-BE49-F238E27FC236}">
                <a16:creationId xmlns:a16="http://schemas.microsoft.com/office/drawing/2014/main" id="{6D02D7D5-C40F-454C-AF3A-FF81E4E58F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5321" y="2313992"/>
            <a:ext cx="2827129" cy="293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roup 3">
            <a:extLst>
              <a:ext uri="{FF2B5EF4-FFF2-40B4-BE49-F238E27FC236}">
                <a16:creationId xmlns:a16="http://schemas.microsoft.com/office/drawing/2014/main" id="{0F07C6E3-FE82-4A48-88BF-7BFE66507292}"/>
              </a:ext>
            </a:extLst>
          </p:cNvPr>
          <p:cNvGraphicFramePr>
            <a:graphicFrameLocks/>
          </p:cNvGraphicFramePr>
          <p:nvPr>
            <p:extLst>
              <p:ext uri="{D42A27DB-BD31-4B8C-83A1-F6EECF244321}">
                <p14:modId xmlns:p14="http://schemas.microsoft.com/office/powerpoint/2010/main" val="3127120171"/>
              </p:ext>
            </p:extLst>
          </p:nvPr>
        </p:nvGraphicFramePr>
        <p:xfrm>
          <a:off x="249550" y="1265362"/>
          <a:ext cx="8713788" cy="5429254"/>
        </p:xfrm>
        <a:graphic>
          <a:graphicData uri="http://schemas.openxmlformats.org/drawingml/2006/table">
            <a:tbl>
              <a:tblPr>
                <a:tableStyleId>{8A107856-5554-42FB-B03E-39F5DBC370BA}</a:tableStyleId>
              </a:tblPr>
              <a:tblGrid>
                <a:gridCol w="849313">
                  <a:extLst>
                    <a:ext uri="{9D8B030D-6E8A-4147-A177-3AD203B41FA5}">
                      <a16:colId xmlns:a16="http://schemas.microsoft.com/office/drawing/2014/main" val="20000"/>
                    </a:ext>
                  </a:extLst>
                </a:gridCol>
                <a:gridCol w="5326062">
                  <a:extLst>
                    <a:ext uri="{9D8B030D-6E8A-4147-A177-3AD203B41FA5}">
                      <a16:colId xmlns:a16="http://schemas.microsoft.com/office/drawing/2014/main" val="20001"/>
                    </a:ext>
                  </a:extLst>
                </a:gridCol>
                <a:gridCol w="2538413">
                  <a:extLst>
                    <a:ext uri="{9D8B030D-6E8A-4147-A177-3AD203B41FA5}">
                      <a16:colId xmlns:a16="http://schemas.microsoft.com/office/drawing/2014/main" val="20002"/>
                    </a:ext>
                  </a:extLst>
                </a:gridCol>
              </a:tblGrid>
              <a:tr h="640044">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1</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Диапазон регистрируемых энергий гамма-излучения</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 от 0,05 до 3,0 МэВ</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extLst>
                  <a:ext uri="{0D108BD9-81ED-4DB2-BD59-A6C34878D82A}">
                    <a16:rowId xmlns:a16="http://schemas.microsoft.com/office/drawing/2014/main" val="10000"/>
                  </a:ext>
                </a:extLst>
              </a:tr>
              <a:tr h="1024091">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a:ln>
                            <a:noFill/>
                          </a:ln>
                          <a:effectLst/>
                        </a:rPr>
                        <a:t>2</a:t>
                      </a:r>
                      <a:endPar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Диапазон измерений:</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МЭД</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ЭД</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8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ru-RU" sz="1600" u="none" strike="noStrike" cap="none" normalizeH="0" baseline="0" dirty="0">
                          <a:ln>
                            <a:noFill/>
                          </a:ln>
                          <a:effectLst/>
                        </a:rPr>
                        <a:t>от 0,1мкЗв/ч до 3 </a:t>
                      </a:r>
                      <a:r>
                        <a:rPr kumimoji="0" lang="ru-RU" altLang="ru-RU" sz="1600" u="none" strike="noStrike" cap="none" normalizeH="0" baseline="0" dirty="0" err="1">
                          <a:ln>
                            <a:noFill/>
                          </a:ln>
                          <a:effectLst/>
                        </a:rPr>
                        <a:t>мЗв</a:t>
                      </a:r>
                      <a:r>
                        <a:rPr kumimoji="0" lang="ru-RU" altLang="ru-RU" sz="1600" u="none" strike="noStrike" cap="none" normalizeH="0" baseline="0" dirty="0">
                          <a:ln>
                            <a:noFill/>
                          </a:ln>
                          <a:effectLst/>
                        </a:rPr>
                        <a:t>/ч</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ru-RU" sz="1600" u="none" strike="noStrike" cap="none" normalizeH="0" baseline="0" dirty="0">
                          <a:ln>
                            <a:noFill/>
                          </a:ln>
                          <a:effectLst/>
                        </a:rPr>
                        <a:t>от 1 </a:t>
                      </a:r>
                      <a:r>
                        <a:rPr kumimoji="0" lang="ru-RU" altLang="ru-RU" sz="1600" u="none" strike="noStrike" cap="none" normalizeH="0" baseline="0" dirty="0" err="1">
                          <a:ln>
                            <a:noFill/>
                          </a:ln>
                          <a:effectLst/>
                        </a:rPr>
                        <a:t>мкЗв</a:t>
                      </a:r>
                      <a:r>
                        <a:rPr kumimoji="0" lang="ru-RU" altLang="ru-RU" sz="1600" u="none" strike="noStrike" cap="none" normalizeH="0" baseline="0" dirty="0">
                          <a:ln>
                            <a:noFill/>
                          </a:ln>
                          <a:effectLst/>
                        </a:rPr>
                        <a:t> до 100 </a:t>
                      </a:r>
                      <a:r>
                        <a:rPr kumimoji="0" lang="ru-RU" altLang="ru-RU" sz="1600" u="none" strike="noStrike" cap="none" normalizeH="0" baseline="0" dirty="0" err="1">
                          <a:ln>
                            <a:noFill/>
                          </a:ln>
                          <a:effectLst/>
                        </a:rPr>
                        <a:t>мЗв</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extLst>
                  <a:ext uri="{0D108BD9-81ED-4DB2-BD59-A6C34878D82A}">
                    <a16:rowId xmlns:a16="http://schemas.microsoft.com/office/drawing/2014/main" val="10001"/>
                  </a:ext>
                </a:extLst>
              </a:tr>
              <a:tr h="13532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a:ln>
                            <a:noFill/>
                          </a:ln>
                          <a:effectLst/>
                        </a:rPr>
                        <a:t>3</a:t>
                      </a:r>
                      <a:endPar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Пределы допускаемой основной относительной погрешности измерения:</a:t>
                      </a:r>
                    </a:p>
                    <a:p>
                      <a:pPr marL="0" marR="0" lvl="0" indent="0" algn="r" defTabSz="914400" rtl="0" eaLnBrk="1" fontAlgn="base" latinLnBrk="0" hangingPunct="1">
                        <a:lnSpc>
                          <a:spcPct val="100000"/>
                        </a:lnSpc>
                        <a:spcBef>
                          <a:spcPct val="20000"/>
                        </a:spcBef>
                        <a:spcAft>
                          <a:spcPct val="0"/>
                        </a:spcAft>
                        <a:buClrTx/>
                        <a:buSzTx/>
                        <a:buFontTx/>
                        <a:buChar char="-"/>
                        <a:tabLst/>
                      </a:pPr>
                      <a:r>
                        <a:rPr kumimoji="0" lang="ru-RU" altLang="ru-RU" sz="1800" u="none" strike="noStrike" cap="none" normalizeH="0" baseline="0" dirty="0">
                          <a:ln>
                            <a:noFill/>
                          </a:ln>
                          <a:effectLst/>
                        </a:rPr>
                        <a:t>МЭД (где Н – измеренное значение)</a:t>
                      </a:r>
                    </a:p>
                    <a:p>
                      <a:pPr marL="0" marR="0" lvl="0" indent="0" algn="r" defTabSz="914400" rtl="0" eaLnBrk="1" fontAlgn="base" latinLnBrk="0" hangingPunct="1">
                        <a:lnSpc>
                          <a:spcPct val="100000"/>
                        </a:lnSpc>
                        <a:spcBef>
                          <a:spcPct val="20000"/>
                        </a:spcBef>
                        <a:spcAft>
                          <a:spcPct val="0"/>
                        </a:spcAft>
                        <a:buClrTx/>
                        <a:buSzTx/>
                        <a:buFontTx/>
                        <a:buChar char="-"/>
                        <a:tabLst/>
                      </a:pPr>
                      <a:r>
                        <a:rPr kumimoji="0" lang="ru-RU" altLang="ru-RU" sz="1800" u="none" strike="noStrike" cap="none" normalizeH="0" baseline="0" dirty="0">
                          <a:ln>
                            <a:noFill/>
                          </a:ln>
                          <a:effectLst/>
                        </a:rPr>
                        <a:t>ЭД(где Н – измеренное значение)</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8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800"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800" u="none" strike="noStrike" cap="none" normalizeH="0" baseline="0" dirty="0">
                          <a:ln>
                            <a:noFill/>
                          </a:ln>
                          <a:effectLst/>
                        </a:rPr>
                        <a:t>±</a:t>
                      </a:r>
                      <a:r>
                        <a:rPr kumimoji="0" lang="ru-RU" altLang="ru-RU" sz="1800" u="none" strike="noStrike" cap="none" normalizeH="0" baseline="0" dirty="0">
                          <a:ln>
                            <a:noFill/>
                          </a:ln>
                          <a:effectLst/>
                        </a:rPr>
                        <a:t> (15+2,5/ Н) </a:t>
                      </a:r>
                      <a:r>
                        <a:rPr kumimoji="0" lang="ru-RU" altLang="ru-RU" sz="1800" u="none" strike="noStrike" cap="none" normalizeH="0" baseline="0" dirty="0" err="1">
                          <a:ln>
                            <a:noFill/>
                          </a:ln>
                          <a:effectLst/>
                        </a:rPr>
                        <a:t>мкЗв</a:t>
                      </a:r>
                      <a:r>
                        <a:rPr kumimoji="0" lang="ru-RU" altLang="ru-RU" sz="1800" u="none" strike="noStrike" cap="none" normalizeH="0" baseline="0" dirty="0">
                          <a:ln>
                            <a:noFill/>
                          </a:ln>
                          <a:effectLst/>
                        </a:rPr>
                        <a:t>/ч</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800" u="none" strike="noStrike" cap="none" normalizeH="0" baseline="0" dirty="0">
                          <a:ln>
                            <a:noFill/>
                          </a:ln>
                          <a:effectLst/>
                        </a:rPr>
                        <a:t>±</a:t>
                      </a:r>
                      <a:r>
                        <a:rPr kumimoji="0" lang="ru-RU" altLang="ru-RU" sz="1800" u="none" strike="noStrike" cap="none" normalizeH="0" baseline="0" dirty="0">
                          <a:ln>
                            <a:noFill/>
                          </a:ln>
                          <a:effectLst/>
                        </a:rPr>
                        <a:t> (15+2,5 / Н) </a:t>
                      </a:r>
                      <a:r>
                        <a:rPr kumimoji="0" lang="ru-RU" altLang="ru-RU" sz="1800" u="none" strike="noStrike" cap="none" normalizeH="0" baseline="0" dirty="0" err="1">
                          <a:ln>
                            <a:noFill/>
                          </a:ln>
                          <a:effectLst/>
                        </a:rPr>
                        <a:t>мкЗв</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extLst>
                  <a:ext uri="{0D108BD9-81ED-4DB2-BD59-A6C34878D82A}">
                    <a16:rowId xmlns:a16="http://schemas.microsoft.com/office/drawing/2014/main" val="10002"/>
                  </a:ext>
                </a:extLst>
              </a:tr>
              <a:tr h="640044">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a:ln>
                            <a:noFill/>
                          </a:ln>
                          <a:effectLst/>
                        </a:rPr>
                        <a:t>4</a:t>
                      </a:r>
                      <a:endPar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Питание осуществляется от двух элементов АА по 1,5 В каждый, т.е. напряжение питания</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8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rPr>
                        <a:t>от 2,0 до 3,3 В</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extLst>
                  <a:ext uri="{0D108BD9-81ED-4DB2-BD59-A6C34878D82A}">
                    <a16:rowId xmlns:a16="http://schemas.microsoft.com/office/drawing/2014/main" val="10003"/>
                  </a:ext>
                </a:extLst>
              </a:tr>
              <a:tr h="640044">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a:ln>
                            <a:noFill/>
                          </a:ln>
                          <a:effectLst/>
                        </a:rPr>
                        <a:t>5</a:t>
                      </a:r>
                      <a:endPar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a:ln>
                            <a:noFill/>
                          </a:ln>
                          <a:effectLst/>
                        </a:rPr>
                        <a:t>Время непрерывной работы при питании от одного комплекта элементов</a:t>
                      </a:r>
                      <a:endPar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800" u="none" strike="noStrike" cap="none" normalizeH="0" baseline="0" dirty="0">
                        <a:ln>
                          <a:noFill/>
                        </a:ln>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u="none" strike="noStrike" cap="none" normalizeH="0" baseline="0" dirty="0">
                          <a:ln>
                            <a:noFill/>
                          </a:ln>
                          <a:effectLst/>
                        </a:rPr>
                        <a:t>200 ч</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extLst>
                  <a:ext uri="{0D108BD9-81ED-4DB2-BD59-A6C34878D82A}">
                    <a16:rowId xmlns:a16="http://schemas.microsoft.com/office/drawing/2014/main" val="10004"/>
                  </a:ext>
                </a:extLst>
              </a:tr>
              <a:tr h="565083">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a:ln>
                            <a:noFill/>
                          </a:ln>
                          <a:effectLst/>
                        </a:rPr>
                        <a:t>6</a:t>
                      </a:r>
                      <a:endPar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a:ln>
                            <a:noFill/>
                          </a:ln>
                          <a:effectLst/>
                        </a:rPr>
                        <a:t>Время установления рабочего режима</a:t>
                      </a:r>
                      <a:endPar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не более 5 с</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extLst>
                  <a:ext uri="{0D108BD9-81ED-4DB2-BD59-A6C34878D82A}">
                    <a16:rowId xmlns:a16="http://schemas.microsoft.com/office/drawing/2014/main" val="10005"/>
                  </a:ext>
                </a:extLst>
              </a:tr>
              <a:tr h="566671">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a:ln>
                            <a:noFill/>
                          </a:ln>
                          <a:effectLst/>
                        </a:rPr>
                        <a:t>7</a:t>
                      </a:r>
                      <a:endPar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Масса, включая элементы питания</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u="none" strike="noStrike" cap="none" normalizeH="0" baseline="0" dirty="0">
                          <a:ln>
                            <a:noFill/>
                          </a:ln>
                          <a:effectLst/>
                        </a:rPr>
                        <a:t>0,2 кг</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49275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Дозиметр гамма-излучения ДКГ-07Д «Дрозд»</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270934" y="2005698"/>
            <a:ext cx="5825066" cy="4542818"/>
          </a:xfrm>
        </p:spPr>
        <p:txBody>
          <a:bodyPr/>
          <a:lstStyle/>
          <a:p>
            <a:r>
              <a:rPr lang="ru-RU" sz="2400" dirty="0">
                <a:solidFill>
                  <a:prstClr val="black"/>
                </a:solidFill>
                <a:latin typeface="Calibri" pitchFamily="34" charset="0"/>
                <a:cs typeface="Arial" charset="0"/>
              </a:rPr>
              <a:t> 	Дозиметр </a:t>
            </a:r>
            <a:r>
              <a:rPr lang="ru-RU" sz="2400" b="1" dirty="0">
                <a:solidFill>
                  <a:prstClr val="black"/>
                </a:solidFill>
                <a:latin typeface="Calibri" pitchFamily="34" charset="0"/>
                <a:cs typeface="Arial" charset="0"/>
              </a:rPr>
              <a:t>ДКГ-07Д «ДРОЗД» </a:t>
            </a:r>
            <a:r>
              <a:rPr lang="ru-RU" sz="2400" dirty="0">
                <a:solidFill>
                  <a:prstClr val="black"/>
                </a:solidFill>
                <a:latin typeface="Calibri" pitchFamily="34" charset="0"/>
                <a:cs typeface="Arial" charset="0"/>
              </a:rPr>
              <a:t>аналогичен </a:t>
            </a:r>
            <a:r>
              <a:rPr lang="ru-RU" sz="2400" b="1" dirty="0">
                <a:solidFill>
                  <a:prstClr val="black"/>
                </a:solidFill>
                <a:latin typeface="Calibri" pitchFamily="34" charset="0"/>
                <a:cs typeface="Arial" charset="0"/>
              </a:rPr>
              <a:t>ДКГ-03Д «ГРАЧ»</a:t>
            </a:r>
            <a:r>
              <a:rPr lang="ru-RU" sz="2400" dirty="0">
                <a:solidFill>
                  <a:prstClr val="black"/>
                </a:solidFill>
                <a:latin typeface="Calibri" pitchFamily="34" charset="0"/>
                <a:cs typeface="Arial" charset="0"/>
              </a:rPr>
              <a:t>, однако имеет более высокую верхнюю границу диапазона измерений</a:t>
            </a:r>
            <a:endParaRPr lang="ru-RU" b="1" dirty="0"/>
          </a:p>
        </p:txBody>
      </p:sp>
      <p:pic>
        <p:nvPicPr>
          <p:cNvPr id="4" name="Picture 2" descr="441e2ab1-7b8a-4e8e-824c-405a15c4b35d">
            <a:extLst>
              <a:ext uri="{FF2B5EF4-FFF2-40B4-BE49-F238E27FC236}">
                <a16:creationId xmlns:a16="http://schemas.microsoft.com/office/drawing/2014/main" id="{9E4F0C4A-9A41-4649-8E93-8AEC854EF7FB}"/>
              </a:ext>
            </a:extLst>
          </p:cNvPr>
          <p:cNvPicPr>
            <a:picLocks noChangeAspect="1" noChangeArrowheads="1"/>
          </p:cNvPicPr>
          <p:nvPr/>
        </p:nvPicPr>
        <p:blipFill>
          <a:blip r:embed="rId2"/>
          <a:stretch>
            <a:fillRect/>
          </a:stretch>
        </p:blipFill>
        <p:spPr bwMode="auto">
          <a:xfrm>
            <a:off x="5643033" y="1745123"/>
            <a:ext cx="6667500" cy="4762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69898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a:extLst>
              <a:ext uri="{FF2B5EF4-FFF2-40B4-BE49-F238E27FC236}">
                <a16:creationId xmlns:a16="http://schemas.microsoft.com/office/drawing/2014/main" id="{5599119D-84D8-4C1E-8589-1D0D0B4F504E}"/>
              </a:ext>
            </a:extLst>
          </p:cNvPr>
          <p:cNvGraphicFramePr>
            <a:graphicFrameLocks noGrp="1"/>
          </p:cNvGraphicFramePr>
          <p:nvPr>
            <p:ph idx="1"/>
            <p:extLst>
              <p:ext uri="{D42A27DB-BD31-4B8C-83A1-F6EECF244321}">
                <p14:modId xmlns:p14="http://schemas.microsoft.com/office/powerpoint/2010/main" val="2858606608"/>
              </p:ext>
            </p:extLst>
          </p:nvPr>
        </p:nvGraphicFramePr>
        <p:xfrm>
          <a:off x="1619861" y="1124920"/>
          <a:ext cx="8713788" cy="5429254"/>
        </p:xfrm>
        <a:graphic>
          <a:graphicData uri="http://schemas.openxmlformats.org/drawingml/2006/table">
            <a:tbl>
              <a:tblPr/>
              <a:tblGrid>
                <a:gridCol w="849313">
                  <a:extLst>
                    <a:ext uri="{9D8B030D-6E8A-4147-A177-3AD203B41FA5}">
                      <a16:colId xmlns:a16="http://schemas.microsoft.com/office/drawing/2014/main" val="20000"/>
                    </a:ext>
                  </a:extLst>
                </a:gridCol>
                <a:gridCol w="5326062">
                  <a:extLst>
                    <a:ext uri="{9D8B030D-6E8A-4147-A177-3AD203B41FA5}">
                      <a16:colId xmlns:a16="http://schemas.microsoft.com/office/drawing/2014/main" val="20001"/>
                    </a:ext>
                  </a:extLst>
                </a:gridCol>
                <a:gridCol w="2538413">
                  <a:extLst>
                    <a:ext uri="{9D8B030D-6E8A-4147-A177-3AD203B41FA5}">
                      <a16:colId xmlns:a16="http://schemas.microsoft.com/office/drawing/2014/main" val="20002"/>
                    </a:ext>
                  </a:extLst>
                </a:gridCol>
              </a:tblGrid>
              <a:tr h="640044">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Диапазон регистрируемых энергий гамма-излучения</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от 0,05 до 3,0 МэВ</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1024091">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Диапазон измерений:</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МЭД</a:t>
                      </a:r>
                    </a:p>
                    <a:p>
                      <a:pPr marL="0" marR="0" lvl="0" indent="0" algn="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ЭД</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от 0,1мкЗв/ч до 1 </a:t>
                      </a:r>
                      <a:r>
                        <a:rPr kumimoji="0" lang="ru-RU" altLang="ru-RU" sz="16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мЗв</a:t>
                      </a:r>
                      <a:r>
                        <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/ч</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от 1 </a:t>
                      </a:r>
                      <a:r>
                        <a:rPr kumimoji="0" lang="ru-RU" altLang="ru-RU" sz="16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мкЗв</a:t>
                      </a:r>
                      <a:r>
                        <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до 200 </a:t>
                      </a:r>
                      <a:r>
                        <a:rPr kumimoji="0" lang="ru-RU" altLang="ru-RU" sz="16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мЗв</a:t>
                      </a:r>
                      <a:endParaRPr kumimoji="0" lang="ru-RU" altLang="ru-RU" sz="16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1353275">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Пределы допускаемой основной относительной погрешности измерения:</a:t>
                      </a:r>
                    </a:p>
                    <a:p>
                      <a:pPr marL="0" marR="0" lvl="0" indent="0" algn="r" defTabSz="914400" rtl="0" eaLnBrk="1" fontAlgn="base" latinLnBrk="0" hangingPunct="1">
                        <a:lnSpc>
                          <a:spcPct val="100000"/>
                        </a:lnSpc>
                        <a:spcBef>
                          <a:spcPct val="20000"/>
                        </a:spcBef>
                        <a:spcAft>
                          <a:spcPct val="0"/>
                        </a:spcAft>
                        <a:buClrTx/>
                        <a:buSzTx/>
                        <a:buFontTx/>
                        <a:buChar char="-"/>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МЭД (где Н – измеренное значение)</a:t>
                      </a:r>
                    </a:p>
                    <a:p>
                      <a:pPr marL="0" marR="0" lvl="0" indent="0" algn="r" defTabSz="914400" rtl="0" eaLnBrk="1" fontAlgn="base" latinLnBrk="0" hangingPunct="1">
                        <a:lnSpc>
                          <a:spcPct val="100000"/>
                        </a:lnSpc>
                        <a:spcBef>
                          <a:spcPct val="20000"/>
                        </a:spcBef>
                        <a:spcAft>
                          <a:spcPct val="0"/>
                        </a:spcAft>
                        <a:buClrTx/>
                        <a:buSzTx/>
                        <a:buFontTx/>
                        <a:buChar char="-"/>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ЭД(где Н – измеренное значение)</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(15+2,5/ Н) </a:t>
                      </a:r>
                      <a:r>
                        <a:rPr kumimoji="0" lang="ru-RU" altLang="ru-RU"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мкЗв</a:t>
                      </a: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/ч</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t>
                      </a: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(15+2,5 / Н) </a:t>
                      </a:r>
                      <a:r>
                        <a:rPr kumimoji="0" lang="ru-RU" altLang="ru-RU"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мкЗв</a:t>
                      </a: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640044">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4</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Питание осуществляется от двух элементов АА по 1,5 В каждый, т.е. напряжение питания</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от 2,0 до 3,2 В</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640044">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5</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Время непрерывной работы при питании от одного комплекта элементов</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200 ч</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65083">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Время установления рабочего режима</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не более 5 с</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566671">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7</a:t>
                      </a:r>
                    </a:p>
                  </a:txBody>
                  <a:tcPr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Масса, включая элементы питания</a:t>
                      </a:r>
                    </a:p>
                  </a:txBody>
                  <a:tcPr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0,25 кг</a:t>
                      </a:r>
                    </a:p>
                  </a:txBody>
                  <a:tcPr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bl>
          </a:graphicData>
        </a:graphic>
      </p:graphicFrame>
      <p:sp>
        <p:nvSpPr>
          <p:cNvPr id="3" name="Заголовок 1">
            <a:extLst>
              <a:ext uri="{FF2B5EF4-FFF2-40B4-BE49-F238E27FC236}">
                <a16:creationId xmlns:a16="http://schemas.microsoft.com/office/drawing/2014/main" id="{51522F40-52B2-48F0-A5C3-081592DAAF15}"/>
              </a:ext>
            </a:extLst>
          </p:cNvPr>
          <p:cNvSpPr>
            <a:spLocks noGrp="1"/>
          </p:cNvSpPr>
          <p:nvPr>
            <p:ph type="title"/>
          </p:nvPr>
        </p:nvSpPr>
        <p:spPr>
          <a:xfrm>
            <a:off x="674916" y="140440"/>
            <a:ext cx="11275484" cy="1147865"/>
          </a:xfrm>
        </p:spPr>
        <p:txBody>
          <a:bodyPr/>
          <a:lstStyle/>
          <a:p>
            <a:r>
              <a:rPr lang="ru-RU" dirty="0"/>
              <a:t>Дозиметр гамма-излучения ДКГ-07Д «Дрозд»</a:t>
            </a:r>
          </a:p>
        </p:txBody>
      </p:sp>
    </p:spTree>
    <p:extLst>
      <p:ext uri="{BB962C8B-B14F-4D97-AF65-F5344CB8AC3E}">
        <p14:creationId xmlns:p14="http://schemas.microsoft.com/office/powerpoint/2010/main" val="1736745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Дозиметр гамма-излучения ДКГ-02У «АРБИТР»</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270934" y="2005698"/>
            <a:ext cx="5825066" cy="4542818"/>
          </a:xfrm>
        </p:spPr>
        <p:txBody>
          <a:bodyPr/>
          <a:lstStyle/>
          <a:p>
            <a:r>
              <a:rPr lang="ru-RU" sz="2400" dirty="0">
                <a:solidFill>
                  <a:prstClr val="black"/>
                </a:solidFill>
                <a:latin typeface="Calibri" pitchFamily="34" charset="0"/>
                <a:cs typeface="Arial" charset="0"/>
              </a:rPr>
              <a:t> 	Дозиметр </a:t>
            </a:r>
            <a:r>
              <a:rPr lang="ru-RU" sz="2400" b="1" dirty="0">
                <a:solidFill>
                  <a:prstClr val="black"/>
                </a:solidFill>
                <a:latin typeface="Calibri" pitchFamily="34" charset="0"/>
                <a:cs typeface="Arial" charset="0"/>
              </a:rPr>
              <a:t>ДКГ-02У «АРБИТР» </a:t>
            </a:r>
            <a:r>
              <a:rPr lang="ru-RU" sz="2400" dirty="0">
                <a:solidFill>
                  <a:prstClr val="black"/>
                </a:solidFill>
                <a:latin typeface="Calibri" pitchFamily="34" charset="0"/>
                <a:cs typeface="Arial" charset="0"/>
              </a:rPr>
              <a:t>аналогичен </a:t>
            </a:r>
            <a:r>
              <a:rPr lang="ru-RU" sz="2400" b="1" dirty="0">
                <a:solidFill>
                  <a:prstClr val="black"/>
                </a:solidFill>
                <a:latin typeface="Calibri" pitchFamily="34" charset="0"/>
                <a:cs typeface="Arial" charset="0"/>
              </a:rPr>
              <a:t>ДКГ-03Д «ГРАЧ»</a:t>
            </a:r>
            <a:r>
              <a:rPr lang="ru-RU" sz="2400" dirty="0">
                <a:solidFill>
                  <a:prstClr val="black"/>
                </a:solidFill>
                <a:latin typeface="Calibri" pitchFamily="34" charset="0"/>
                <a:cs typeface="Arial" charset="0"/>
              </a:rPr>
              <a:t>, однако имеет более широкий функционал. К примеру, устройство может запоминать значения и воспроизводить звуковое оповещение о превышении пороговых доз. Во избежание потери накопленной информации ЗАПРЕЩАЕТСЯ вынимать элементы питания, не выключив предварительно питание дозиметра</a:t>
            </a:r>
          </a:p>
          <a:p>
            <a:endParaRPr lang="ru-RU" b="1" dirty="0"/>
          </a:p>
        </p:txBody>
      </p:sp>
      <p:pic>
        <p:nvPicPr>
          <p:cNvPr id="5" name="Picture 2" descr="Dosimeter%20DKG-02U%20ARBITER">
            <a:extLst>
              <a:ext uri="{FF2B5EF4-FFF2-40B4-BE49-F238E27FC236}">
                <a16:creationId xmlns:a16="http://schemas.microsoft.com/office/drawing/2014/main" id="{533D7473-0B80-4844-B60C-7740A2B09AD2}"/>
              </a:ext>
            </a:extLst>
          </p:cNvPr>
          <p:cNvPicPr>
            <a:picLocks noChangeAspect="1" noChangeArrowheads="1"/>
          </p:cNvPicPr>
          <p:nvPr/>
        </p:nvPicPr>
        <p:blipFill>
          <a:blip r:embed="rId2"/>
          <a:stretch>
            <a:fillRect/>
          </a:stretch>
        </p:blipFill>
        <p:spPr bwMode="auto">
          <a:xfrm>
            <a:off x="6247343" y="1487876"/>
            <a:ext cx="5020202" cy="5060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3288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ДОЗИМЕТР ИНДИВИДУАЛЬНЫЙ РЕНТГЕНОВСКОГО И ГАММА ИЗЛУЧЕНИЙ ДКГ-РМ1621</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6400799" cy="4542818"/>
          </a:xfrm>
        </p:spPr>
        <p:txBody>
          <a:bodyPr/>
          <a:lstStyle/>
          <a:p>
            <a:pPr algn="just">
              <a:defRPr/>
            </a:pPr>
            <a:r>
              <a:rPr lang="ru-RU" dirty="0">
                <a:solidFill>
                  <a:prstClr val="black"/>
                </a:solidFill>
                <a:latin typeface="Calibri" pitchFamily="34" charset="0"/>
                <a:cs typeface="Arial" charset="0"/>
              </a:rPr>
              <a:t>Дозиметр индивидуальный  </a:t>
            </a:r>
            <a:r>
              <a:rPr lang="ru-RU" b="1" dirty="0">
                <a:solidFill>
                  <a:prstClr val="black"/>
                </a:solidFill>
                <a:latin typeface="Calibri" pitchFamily="34" charset="0"/>
                <a:cs typeface="Arial" charset="0"/>
              </a:rPr>
              <a:t>ДКГ-РМ1621 </a:t>
            </a:r>
            <a:r>
              <a:rPr lang="ru-RU" dirty="0">
                <a:solidFill>
                  <a:prstClr val="black"/>
                </a:solidFill>
                <a:latin typeface="Calibri" pitchFamily="34" charset="0"/>
                <a:cs typeface="Arial" charset="0"/>
              </a:rPr>
              <a:t> предназначен для:</a:t>
            </a:r>
          </a:p>
          <a:p>
            <a:pPr algn="just">
              <a:defRPr/>
            </a:pPr>
            <a:r>
              <a:rPr lang="ru-RU" dirty="0">
                <a:solidFill>
                  <a:prstClr val="black"/>
                </a:solidFill>
                <a:latin typeface="Calibri" pitchFamily="34" charset="0"/>
                <a:cs typeface="Arial" charset="0"/>
              </a:rPr>
              <a:t>- непрерывного измерения индивидуальной эквивалентной дозы внешнего гамма- и рентгеновского излучения (ЭД);</a:t>
            </a:r>
          </a:p>
          <a:p>
            <a:pPr algn="just">
              <a:defRPr/>
            </a:pPr>
            <a:r>
              <a:rPr lang="ru-RU" dirty="0">
                <a:solidFill>
                  <a:prstClr val="black"/>
                </a:solidFill>
                <a:latin typeface="Calibri" pitchFamily="34" charset="0"/>
                <a:cs typeface="Arial" charset="0"/>
              </a:rPr>
              <a:t>- непрерывного измерения времени набора ЭД;</a:t>
            </a:r>
          </a:p>
          <a:p>
            <a:pPr algn="just">
              <a:defRPr/>
            </a:pPr>
            <a:r>
              <a:rPr lang="ru-RU" dirty="0">
                <a:solidFill>
                  <a:prstClr val="black"/>
                </a:solidFill>
                <a:latin typeface="Calibri" pitchFamily="34" charset="0"/>
                <a:cs typeface="Arial" charset="0"/>
              </a:rPr>
              <a:t>- непрерывного измерения мощности индивидуальной эквивалентной дозы внешнего фотонного излучения (МЭД);</a:t>
            </a:r>
          </a:p>
          <a:p>
            <a:pPr algn="just">
              <a:defRPr/>
            </a:pPr>
            <a:r>
              <a:rPr lang="ru-RU" dirty="0">
                <a:solidFill>
                  <a:prstClr val="black"/>
                </a:solidFill>
                <a:latin typeface="Calibri" pitchFamily="34" charset="0"/>
                <a:cs typeface="Arial" charset="0"/>
              </a:rPr>
              <a:t>- передачи информации, накопленной и </a:t>
            </a:r>
            <a:r>
              <a:rPr lang="ru-RU" dirty="0" err="1">
                <a:solidFill>
                  <a:prstClr val="black"/>
                </a:solidFill>
                <a:latin typeface="Calibri" pitchFamily="34" charset="0"/>
                <a:cs typeface="Arial" charset="0"/>
              </a:rPr>
              <a:t>сохраненной</a:t>
            </a:r>
            <a:r>
              <a:rPr lang="ru-RU" dirty="0">
                <a:solidFill>
                  <a:prstClr val="black"/>
                </a:solidFill>
                <a:latin typeface="Calibri" pitchFamily="34" charset="0"/>
                <a:cs typeface="Arial" charset="0"/>
              </a:rPr>
              <a:t> в энергонезависимой памяти, по инфракрасному каналу (ИК) связи в ПЭВМ с помощью ИК адаптера.</a:t>
            </a:r>
          </a:p>
          <a:p>
            <a:endParaRPr lang="ru-RU" dirty="0"/>
          </a:p>
        </p:txBody>
      </p:sp>
      <p:pic>
        <p:nvPicPr>
          <p:cNvPr id="4" name="Picture 2" descr="1">
            <a:extLst>
              <a:ext uri="{FF2B5EF4-FFF2-40B4-BE49-F238E27FC236}">
                <a16:creationId xmlns:a16="http://schemas.microsoft.com/office/drawing/2014/main" id="{26AC4C43-261C-4622-BCC6-07271698A49E}"/>
              </a:ext>
            </a:extLst>
          </p:cNvPr>
          <p:cNvPicPr>
            <a:picLocks noChangeAspect="1" noChangeArrowheads="1"/>
          </p:cNvPicPr>
          <p:nvPr/>
        </p:nvPicPr>
        <p:blipFill>
          <a:blip r:embed="rId2"/>
          <a:stretch>
            <a:fillRect/>
          </a:stretch>
        </p:blipFill>
        <p:spPr bwMode="auto">
          <a:xfrm>
            <a:off x="7699374" y="1658643"/>
            <a:ext cx="3568700" cy="2459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4BE3F29-6821-4C32-B879-1909C3D70F9F}"/>
              </a:ext>
            </a:extLst>
          </p:cNvPr>
          <p:cNvSpPr txBox="1"/>
          <p:nvPr/>
        </p:nvSpPr>
        <p:spPr>
          <a:xfrm>
            <a:off x="7269161" y="4406900"/>
            <a:ext cx="4429125" cy="2246313"/>
          </a:xfrm>
          <a:prstGeom prst="rect">
            <a:avLst/>
          </a:prstGeom>
          <a:noFill/>
          <a:ln>
            <a:noFill/>
          </a:ln>
        </p:spPr>
        <p:txBody>
          <a:bodyPr>
            <a:spAutoFit/>
          </a:bodyPr>
          <a:lstStyle/>
          <a:p>
            <a:pPr algn="ctr">
              <a:defRPr/>
            </a:pPr>
            <a:r>
              <a:rPr lang="ru-RU" sz="2000" b="1" dirty="0">
                <a:solidFill>
                  <a:prstClr val="black"/>
                </a:solidFill>
                <a:latin typeface="Calibri" pitchFamily="34" charset="0"/>
                <a:cs typeface="Arial" charset="0"/>
              </a:rPr>
              <a:t>Состав комплекта:</a:t>
            </a:r>
          </a:p>
          <a:p>
            <a:pPr algn="just">
              <a:buFont typeface="Arial" pitchFamily="34" charset="0"/>
              <a:buChar char="•"/>
              <a:defRPr/>
            </a:pPr>
            <a:r>
              <a:rPr lang="ru-RU" sz="2000" dirty="0">
                <a:solidFill>
                  <a:prstClr val="black"/>
                </a:solidFill>
                <a:latin typeface="Calibri" pitchFamily="34" charset="0"/>
                <a:cs typeface="Arial" charset="0"/>
              </a:rPr>
              <a:t>дозиметр ДКГ– РМ1621;</a:t>
            </a:r>
          </a:p>
          <a:p>
            <a:pPr algn="just">
              <a:buFont typeface="Arial" pitchFamily="34" charset="0"/>
              <a:buChar char="•"/>
              <a:defRPr/>
            </a:pPr>
            <a:r>
              <a:rPr lang="ru-RU" sz="2000" dirty="0">
                <a:solidFill>
                  <a:prstClr val="black"/>
                </a:solidFill>
                <a:latin typeface="Calibri" pitchFamily="34" charset="0"/>
                <a:cs typeface="Arial" charset="0"/>
              </a:rPr>
              <a:t>адаптер инфракрасного канала связи;</a:t>
            </a:r>
          </a:p>
          <a:p>
            <a:pPr algn="just">
              <a:buFont typeface="Arial" pitchFamily="34" charset="0"/>
              <a:buChar char="•"/>
              <a:defRPr/>
            </a:pPr>
            <a:r>
              <a:rPr lang="ru-RU" sz="2000" dirty="0">
                <a:solidFill>
                  <a:prstClr val="black"/>
                </a:solidFill>
                <a:latin typeface="Calibri" pitchFamily="34" charset="0"/>
                <a:cs typeface="Arial" charset="0"/>
              </a:rPr>
              <a:t> элемент питания;</a:t>
            </a:r>
          </a:p>
          <a:p>
            <a:pPr algn="just">
              <a:buFont typeface="Arial" pitchFamily="34" charset="0"/>
              <a:buChar char="•"/>
              <a:defRPr/>
            </a:pPr>
            <a:r>
              <a:rPr lang="ru-RU" sz="2000" dirty="0">
                <a:solidFill>
                  <a:prstClr val="black"/>
                </a:solidFill>
                <a:latin typeface="Calibri" pitchFamily="34" charset="0"/>
                <a:cs typeface="Arial" charset="0"/>
              </a:rPr>
              <a:t>руководство по эксплуатации;</a:t>
            </a:r>
          </a:p>
          <a:p>
            <a:pPr algn="just">
              <a:buFont typeface="Arial" pitchFamily="34" charset="0"/>
              <a:buChar char="•"/>
              <a:defRPr/>
            </a:pPr>
            <a:r>
              <a:rPr lang="ru-RU" sz="2000" dirty="0">
                <a:solidFill>
                  <a:prstClr val="black"/>
                </a:solidFill>
                <a:latin typeface="Calibri" pitchFamily="34" charset="0"/>
                <a:cs typeface="Arial" charset="0"/>
              </a:rPr>
              <a:t>упаковка;</a:t>
            </a:r>
          </a:p>
          <a:p>
            <a:pPr algn="just">
              <a:buFont typeface="Arial" pitchFamily="34" charset="0"/>
              <a:buChar char="•"/>
              <a:defRPr/>
            </a:pPr>
            <a:r>
              <a:rPr lang="ru-RU" sz="2000" dirty="0">
                <a:solidFill>
                  <a:prstClr val="black"/>
                </a:solidFill>
                <a:latin typeface="Calibri" pitchFamily="34" charset="0"/>
                <a:cs typeface="Arial" charset="0"/>
              </a:rPr>
              <a:t>чехол.</a:t>
            </a:r>
          </a:p>
        </p:txBody>
      </p:sp>
    </p:spTree>
    <p:extLst>
      <p:ext uri="{BB962C8B-B14F-4D97-AF65-F5344CB8AC3E}">
        <p14:creationId xmlns:p14="http://schemas.microsoft.com/office/powerpoint/2010/main" val="295624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45314A1-DB2E-F355-3F92-77752E786C58}"/>
              </a:ext>
            </a:extLst>
          </p:cNvPr>
          <p:cNvSpPr>
            <a:spLocks noGrp="1"/>
          </p:cNvSpPr>
          <p:nvPr>
            <p:ph type="title"/>
          </p:nvPr>
        </p:nvSpPr>
        <p:spPr>
          <a:xfrm>
            <a:off x="609601" y="558353"/>
            <a:ext cx="11275484" cy="885825"/>
          </a:xfrm>
        </p:spPr>
        <p:txBody>
          <a:bodyPr/>
          <a:lstStyle/>
          <a:p>
            <a:r>
              <a:rPr lang="ru-RU" dirty="0"/>
              <a:t>Убежище</a:t>
            </a:r>
            <a:br>
              <a:rPr lang="ru-RU" dirty="0"/>
            </a:br>
            <a:endParaRPr lang="ru-RU" dirty="0"/>
          </a:p>
        </p:txBody>
      </p:sp>
      <p:sp>
        <p:nvSpPr>
          <p:cNvPr id="3" name="Объект 2">
            <a:extLst>
              <a:ext uri="{FF2B5EF4-FFF2-40B4-BE49-F238E27FC236}">
                <a16:creationId xmlns:a16="http://schemas.microsoft.com/office/drawing/2014/main" id="{E2D952C2-128C-5B7C-A56D-E9C0D31F2761}"/>
              </a:ext>
            </a:extLst>
          </p:cNvPr>
          <p:cNvSpPr>
            <a:spLocks noGrp="1"/>
          </p:cNvSpPr>
          <p:nvPr>
            <p:ph idx="1"/>
          </p:nvPr>
        </p:nvSpPr>
        <p:spPr/>
        <p:txBody>
          <a:bodyPr/>
          <a:lstStyle/>
          <a:p>
            <a:pPr>
              <a:defRPr/>
            </a:pPr>
            <a:r>
              <a:rPr lang="ru-RU" sz="2400" b="1" dirty="0">
                <a:solidFill>
                  <a:srgbClr val="3B8B13"/>
                </a:solidFill>
                <a:cs typeface="+mn-cs"/>
              </a:rPr>
              <a:t>Встроенные</a:t>
            </a:r>
          </a:p>
          <a:p>
            <a:pPr>
              <a:defRPr/>
            </a:pPr>
            <a:r>
              <a:rPr lang="ru-RU" sz="2400" dirty="0">
                <a:solidFill>
                  <a:srgbClr val="000000"/>
                </a:solidFill>
                <a:cs typeface="+mn-cs"/>
              </a:rPr>
              <a:t>К встроенным относятся убежища, расположенные в подвальных этажах зданий</a:t>
            </a:r>
            <a:endParaRPr lang="ru-RU" sz="3600" dirty="0">
              <a:cs typeface="+mn-cs"/>
            </a:endParaRPr>
          </a:p>
          <a:p>
            <a:pPr>
              <a:defRPr/>
            </a:pPr>
            <a:r>
              <a:rPr lang="ru-RU" sz="2400" b="1" dirty="0">
                <a:solidFill>
                  <a:srgbClr val="3B8B13"/>
                </a:solidFill>
                <a:cs typeface="+mn-cs"/>
              </a:rPr>
              <a:t>Отдельно стоящие</a:t>
            </a:r>
          </a:p>
          <a:p>
            <a:pPr>
              <a:defRPr/>
            </a:pPr>
            <a:r>
              <a:rPr lang="ru-RU" sz="2400" dirty="0">
                <a:solidFill>
                  <a:srgbClr val="000000"/>
                </a:solidFill>
                <a:cs typeface="+mn-cs"/>
              </a:rPr>
              <a:t>К отдельно стоящим относятся убежища расположенные вне зданий</a:t>
            </a:r>
            <a:endParaRPr lang="ru-RU" sz="3600" dirty="0">
              <a:cs typeface="+mn-cs"/>
            </a:endParaRPr>
          </a:p>
          <a:p>
            <a:endParaRPr lang="ru-RU" dirty="0"/>
          </a:p>
        </p:txBody>
      </p:sp>
      <p:pic>
        <p:nvPicPr>
          <p:cNvPr id="4" name="Picture 2">
            <a:extLst>
              <a:ext uri="{FF2B5EF4-FFF2-40B4-BE49-F238E27FC236}">
                <a16:creationId xmlns:a16="http://schemas.microsoft.com/office/drawing/2014/main" id="{D57B5DE5-56C1-C012-195B-0085106FC882}"/>
              </a:ext>
            </a:extLst>
          </p:cNvPr>
          <p:cNvPicPr>
            <a:picLocks noChangeAspect="1" noChangeArrowheads="1"/>
          </p:cNvPicPr>
          <p:nvPr/>
        </p:nvPicPr>
        <p:blipFill>
          <a:blip r:embed="rId2">
            <a:lum bright="-10000" contrast="20000"/>
          </a:blip>
          <a:srcRect/>
          <a:stretch>
            <a:fillRect/>
          </a:stretch>
        </p:blipFill>
        <p:spPr bwMode="auto">
          <a:xfrm>
            <a:off x="2641315" y="3429000"/>
            <a:ext cx="5701488" cy="3213547"/>
          </a:xfrm>
          <a:prstGeom prst="rect">
            <a:avLst/>
          </a:prstGeom>
          <a:noFill/>
          <a:ln w="9525">
            <a:noFill/>
            <a:miter lim="800000"/>
            <a:headEnd/>
            <a:tailEnd/>
          </a:ln>
        </p:spPr>
      </p:pic>
    </p:spTree>
    <p:extLst>
      <p:ext uri="{BB962C8B-B14F-4D97-AF65-F5344CB8AC3E}">
        <p14:creationId xmlns:p14="http://schemas.microsoft.com/office/powerpoint/2010/main" val="2647995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ДОЗИМЕТР ГАММА – ИЗЛУЧЕНИЯ  ИНДИВИДУАЛЬНЫЙ</a:t>
            </a:r>
            <a:br>
              <a:rPr lang="ru-RU" dirty="0"/>
            </a:br>
            <a:r>
              <a:rPr lang="ru-RU" dirty="0"/>
              <a:t>РАДИОФОТОЛЮМИНЕСЦЕНТНЫЙ</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11275484" cy="4542818"/>
          </a:xfrm>
        </p:spPr>
        <p:txBody>
          <a:bodyPr/>
          <a:lstStyle/>
          <a:p>
            <a:r>
              <a:rPr lang="ru-RU" dirty="0"/>
              <a:t>НАЗНАЧЕНИЕ: для измерения поглощённой  дозы гамма излучения в целях обеспечения контроля облучения и диагностики степени </a:t>
            </a:r>
            <a:r>
              <a:rPr lang="ru-RU" b="1" dirty="0"/>
              <a:t>острых лучевых поражений </a:t>
            </a:r>
            <a:r>
              <a:rPr lang="ru-RU" dirty="0"/>
              <a:t>личного состава. </a:t>
            </a:r>
          </a:p>
        </p:txBody>
      </p:sp>
      <p:pic>
        <p:nvPicPr>
          <p:cNvPr id="4" name="Picture 10">
            <a:extLst>
              <a:ext uri="{FF2B5EF4-FFF2-40B4-BE49-F238E27FC236}">
                <a16:creationId xmlns:a16="http://schemas.microsoft.com/office/drawing/2014/main" id="{7C752D1B-0B38-425F-98BF-F014EF0BBB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610" y="3004388"/>
            <a:ext cx="4081990" cy="3279681"/>
          </a:xfrm>
          <a:prstGeom prst="rect">
            <a:avLst/>
          </a:prstGeom>
          <a:noFill/>
          <a:ln w="9525">
            <a:solidFill>
              <a:srgbClr val="0000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5">
            <a:extLst>
              <a:ext uri="{FF2B5EF4-FFF2-40B4-BE49-F238E27FC236}">
                <a16:creationId xmlns:a16="http://schemas.microsoft.com/office/drawing/2014/main" id="{07C850A5-D1C1-4FF7-8EEF-0CE5BD2134B2}"/>
              </a:ext>
            </a:extLst>
          </p:cNvPr>
          <p:cNvSpPr txBox="1">
            <a:spLocks noChangeArrowheads="1"/>
          </p:cNvSpPr>
          <p:nvPr/>
        </p:nvSpPr>
        <p:spPr bwMode="auto">
          <a:xfrm>
            <a:off x="660400" y="3352722"/>
            <a:ext cx="5435600" cy="25415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9188" tIns="39594" rIns="79188" bIns="39594">
            <a:spAutoFit/>
          </a:bodyPr>
          <a:lstStyle>
            <a:lvl1pPr defTabSz="7937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793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793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79375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79375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793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793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793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7937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25000"/>
              </a:lnSpc>
              <a:spcBef>
                <a:spcPct val="0"/>
              </a:spcBef>
              <a:buFontTx/>
              <a:buNone/>
            </a:pPr>
            <a:r>
              <a:rPr lang="ru-RU" altLang="ru-RU" sz="1600" dirty="0">
                <a:latin typeface="Arial" panose="020B0604020202020204" pitchFamily="34" charset="0"/>
              </a:rPr>
              <a:t>Диапазон измерения, ………….0,05 </a:t>
            </a:r>
            <a:r>
              <a:rPr lang="ru-RU" altLang="ru-RU" sz="1600" i="1" dirty="0" err="1">
                <a:latin typeface="Arial" panose="020B0604020202020204" pitchFamily="34" charset="0"/>
              </a:rPr>
              <a:t>мГр</a:t>
            </a:r>
            <a:r>
              <a:rPr lang="ru-RU" altLang="ru-RU" sz="1600" i="1" dirty="0">
                <a:latin typeface="Arial" panose="020B0604020202020204" pitchFamily="34" charset="0"/>
              </a:rPr>
              <a:t> </a:t>
            </a:r>
            <a:r>
              <a:rPr lang="ru-RU" altLang="ru-RU" sz="1600" dirty="0">
                <a:latin typeface="Arial" panose="020B0604020202020204" pitchFamily="34" charset="0"/>
              </a:rPr>
              <a:t>…50 </a:t>
            </a:r>
            <a:r>
              <a:rPr lang="ru-RU" altLang="ru-RU" sz="1600" i="1" dirty="0">
                <a:latin typeface="Arial" panose="020B0604020202020204" pitchFamily="34" charset="0"/>
              </a:rPr>
              <a:t>Гр </a:t>
            </a:r>
            <a:r>
              <a:rPr lang="ru-RU" altLang="ru-RU" sz="1600" dirty="0">
                <a:latin typeface="Arial" panose="020B0604020202020204" pitchFamily="34" charset="0"/>
              </a:rPr>
              <a:t>Предел основной погрешности,% …….....15	</a:t>
            </a:r>
          </a:p>
          <a:p>
            <a:pPr eaLnBrk="1" hangingPunct="1">
              <a:lnSpc>
                <a:spcPct val="125000"/>
              </a:lnSpc>
              <a:spcBef>
                <a:spcPct val="0"/>
              </a:spcBef>
              <a:buFontTx/>
              <a:buNone/>
            </a:pPr>
            <a:r>
              <a:rPr lang="ru-RU" altLang="ru-RU" sz="1600" dirty="0">
                <a:latin typeface="Arial" panose="020B0604020202020204" pitchFamily="34" charset="0"/>
              </a:rPr>
              <a:t>Время установки рабочего режима, </a:t>
            </a:r>
            <a:r>
              <a:rPr lang="ru-RU" altLang="ru-RU" sz="1600" i="1" dirty="0">
                <a:latin typeface="Arial" panose="020B0604020202020204" pitchFamily="34" charset="0"/>
              </a:rPr>
              <a:t>мин ..</a:t>
            </a:r>
            <a:r>
              <a:rPr lang="ru-RU" altLang="ru-RU" sz="1600" dirty="0">
                <a:latin typeface="Arial" panose="020B0604020202020204" pitchFamily="34" charset="0"/>
              </a:rPr>
              <a:t>15	</a:t>
            </a:r>
          </a:p>
          <a:p>
            <a:pPr eaLnBrk="1" hangingPunct="1">
              <a:lnSpc>
                <a:spcPct val="125000"/>
              </a:lnSpc>
              <a:spcBef>
                <a:spcPct val="0"/>
              </a:spcBef>
              <a:buFontTx/>
              <a:buNone/>
            </a:pPr>
            <a:r>
              <a:rPr lang="ru-RU" altLang="ru-RU" sz="1600" dirty="0">
                <a:latin typeface="Arial" panose="020B0604020202020204" pitchFamily="34" charset="0"/>
              </a:rPr>
              <a:t>Средняя наработка на отказ, </a:t>
            </a:r>
            <a:r>
              <a:rPr lang="ru-RU" altLang="ru-RU" sz="1600" i="1" dirty="0">
                <a:latin typeface="Arial" panose="020B0604020202020204" pitchFamily="34" charset="0"/>
              </a:rPr>
              <a:t>ч </a:t>
            </a:r>
            <a:r>
              <a:rPr lang="ru-RU" altLang="ru-RU" sz="1600" dirty="0">
                <a:latin typeface="Arial" panose="020B0604020202020204" pitchFamily="34" charset="0"/>
              </a:rPr>
              <a:t>...................10000</a:t>
            </a:r>
          </a:p>
          <a:p>
            <a:pPr eaLnBrk="1" hangingPunct="1">
              <a:lnSpc>
                <a:spcPct val="125000"/>
              </a:lnSpc>
              <a:spcBef>
                <a:spcPct val="0"/>
              </a:spcBef>
              <a:buFontTx/>
              <a:buNone/>
            </a:pPr>
            <a:r>
              <a:rPr lang="ru-RU" altLang="ru-RU" sz="1600" dirty="0">
                <a:latin typeface="Arial" panose="020B0604020202020204" pitchFamily="34" charset="0"/>
              </a:rPr>
              <a:t>Диапазон регистрируемых энергий, </a:t>
            </a:r>
            <a:r>
              <a:rPr lang="ru-RU" altLang="ru-RU" sz="1400" i="1" dirty="0">
                <a:latin typeface="Arial" panose="020B0604020202020204" pitchFamily="34" charset="0"/>
              </a:rPr>
              <a:t>МэВ</a:t>
            </a:r>
            <a:r>
              <a:rPr lang="ru-RU" altLang="ru-RU" sz="1600" i="1" dirty="0">
                <a:latin typeface="Arial" panose="020B0604020202020204" pitchFamily="34" charset="0"/>
              </a:rPr>
              <a:t> </a:t>
            </a:r>
            <a:r>
              <a:rPr lang="ru-RU" altLang="ru-RU" sz="1600" dirty="0">
                <a:latin typeface="Arial" panose="020B0604020202020204" pitchFamily="34" charset="0"/>
              </a:rPr>
              <a:t>..0,08 до 11</a:t>
            </a:r>
          </a:p>
          <a:p>
            <a:pPr eaLnBrk="1" hangingPunct="1">
              <a:lnSpc>
                <a:spcPct val="125000"/>
              </a:lnSpc>
              <a:spcBef>
                <a:spcPct val="0"/>
              </a:spcBef>
              <a:buFontTx/>
              <a:buNone/>
            </a:pPr>
            <a:r>
              <a:rPr lang="ru-RU" altLang="ru-RU" sz="1600" dirty="0">
                <a:latin typeface="Arial" panose="020B0604020202020204" pitchFamily="34" charset="0"/>
              </a:rPr>
              <a:t>Диапазон  рабочих температур, </a:t>
            </a:r>
            <a:r>
              <a:rPr lang="ru-RU" altLang="ru-RU" sz="1600" i="1" baseline="30000" dirty="0">
                <a:latin typeface="Arial" panose="020B0604020202020204" pitchFamily="34" charset="0"/>
              </a:rPr>
              <a:t>0</a:t>
            </a:r>
            <a:r>
              <a:rPr lang="ru-RU" altLang="ru-RU" sz="1600" i="1" dirty="0">
                <a:latin typeface="Arial" panose="020B0604020202020204" pitchFamily="34" charset="0"/>
              </a:rPr>
              <a:t>С </a:t>
            </a:r>
            <a:r>
              <a:rPr lang="ru-RU" altLang="ru-RU" sz="1600" dirty="0">
                <a:latin typeface="Arial" panose="020B0604020202020204" pitchFamily="34" charset="0"/>
              </a:rPr>
              <a:t>…….. –50 до  +50</a:t>
            </a:r>
          </a:p>
          <a:p>
            <a:pPr eaLnBrk="1" hangingPunct="1">
              <a:lnSpc>
                <a:spcPct val="125000"/>
              </a:lnSpc>
              <a:spcBef>
                <a:spcPct val="0"/>
              </a:spcBef>
              <a:buFontTx/>
              <a:buNone/>
            </a:pPr>
            <a:r>
              <a:rPr lang="ru-RU" altLang="ru-RU" sz="1600" dirty="0">
                <a:latin typeface="Arial" panose="020B0604020202020204" pitchFamily="34" charset="0"/>
              </a:rPr>
              <a:t>Питание прибора, </a:t>
            </a:r>
            <a:r>
              <a:rPr lang="ru-RU" altLang="ru-RU" sz="1600" i="1" dirty="0">
                <a:latin typeface="Arial" panose="020B0604020202020204" pitchFamily="34" charset="0"/>
              </a:rPr>
              <a:t>В </a:t>
            </a:r>
            <a:r>
              <a:rPr lang="ru-RU" altLang="ru-RU" sz="1600" dirty="0">
                <a:latin typeface="Arial" panose="020B0604020202020204" pitchFamily="34" charset="0"/>
              </a:rPr>
              <a:t>…………………………220,  22..30</a:t>
            </a:r>
          </a:p>
          <a:p>
            <a:pPr eaLnBrk="1" hangingPunct="1">
              <a:lnSpc>
                <a:spcPct val="125000"/>
              </a:lnSpc>
              <a:spcBef>
                <a:spcPct val="0"/>
              </a:spcBef>
              <a:buFontTx/>
              <a:buNone/>
            </a:pPr>
            <a:r>
              <a:rPr lang="ru-RU" altLang="ru-RU" sz="1600" dirty="0">
                <a:latin typeface="Arial" panose="020B0604020202020204" pitchFamily="34" charset="0"/>
              </a:rPr>
              <a:t>Назначенный срок службы УИ-14, </a:t>
            </a:r>
            <a:r>
              <a:rPr lang="ru-RU" altLang="ru-RU" sz="1600" i="1" dirty="0">
                <a:latin typeface="Arial" panose="020B0604020202020204" pitchFamily="34" charset="0"/>
              </a:rPr>
              <a:t>лет </a:t>
            </a:r>
            <a:r>
              <a:rPr lang="ru-RU" altLang="ru-RU" sz="1600" dirty="0">
                <a:latin typeface="Arial" panose="020B0604020202020204" pitchFamily="34" charset="0"/>
              </a:rPr>
              <a:t>…5</a:t>
            </a:r>
          </a:p>
        </p:txBody>
      </p:sp>
    </p:spTree>
    <p:extLst>
      <p:ext uri="{BB962C8B-B14F-4D97-AF65-F5344CB8AC3E}">
        <p14:creationId xmlns:p14="http://schemas.microsoft.com/office/powerpoint/2010/main" val="1926034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EE0DDC-FFE7-4A86-B613-6741B7480DEA}"/>
              </a:ext>
            </a:extLst>
          </p:cNvPr>
          <p:cNvSpPr>
            <a:spLocks noGrp="1"/>
          </p:cNvSpPr>
          <p:nvPr>
            <p:ph type="title"/>
          </p:nvPr>
        </p:nvSpPr>
        <p:spPr>
          <a:xfrm>
            <a:off x="838200" y="2450670"/>
            <a:ext cx="10515600" cy="1956659"/>
          </a:xfrm>
        </p:spPr>
        <p:txBody>
          <a:bodyPr>
            <a:normAutofit/>
          </a:bodyPr>
          <a:lstStyle/>
          <a:p>
            <a:r>
              <a:rPr lang="ru-RU" sz="4400" dirty="0"/>
              <a:t>2. Приборы химического контроля</a:t>
            </a:r>
          </a:p>
        </p:txBody>
      </p:sp>
    </p:spTree>
    <p:extLst>
      <p:ext uri="{BB962C8B-B14F-4D97-AF65-F5344CB8AC3E}">
        <p14:creationId xmlns:p14="http://schemas.microsoft.com/office/powerpoint/2010/main" val="22260526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ВОЙСКОВОЙ ПРИБОР ХИМИЧЕСКОЙ РАЗВЕДКИ ВПХР</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11275484" cy="4542818"/>
          </a:xfrm>
        </p:spPr>
        <p:txBody>
          <a:bodyPr/>
          <a:lstStyle/>
          <a:p>
            <a:r>
              <a:rPr lang="ru-RU" sz="2400" b="1" dirty="0">
                <a:solidFill>
                  <a:prstClr val="black"/>
                </a:solidFill>
                <a:latin typeface="Calibri" pitchFamily="34" charset="0"/>
                <a:cs typeface="Arial" charset="0"/>
              </a:rPr>
              <a:t>Войсковой прибор химической разведки </a:t>
            </a:r>
            <a:r>
              <a:rPr lang="ru-RU" sz="2400" dirty="0">
                <a:solidFill>
                  <a:prstClr val="black"/>
                </a:solidFill>
                <a:latin typeface="Calibri" pitchFamily="34" charset="0"/>
                <a:cs typeface="Arial" charset="0"/>
              </a:rPr>
              <a:t>(ВПХР) предназначается для определения в воздухе, на местности, на боевой технике зарина, зомана, иприта, фосгена, дифосгена, синильной кислоты, хлорциана, а также паров V-газов в воздухе.</a:t>
            </a:r>
          </a:p>
          <a:p>
            <a:endParaRPr lang="ru-RU" dirty="0"/>
          </a:p>
        </p:txBody>
      </p:sp>
      <p:graphicFrame>
        <p:nvGraphicFramePr>
          <p:cNvPr id="4" name="Таблица 3">
            <a:extLst>
              <a:ext uri="{FF2B5EF4-FFF2-40B4-BE49-F238E27FC236}">
                <a16:creationId xmlns:a16="http://schemas.microsoft.com/office/drawing/2014/main" id="{DADF7397-E4CF-4183-B3A0-543672726AC2}"/>
              </a:ext>
            </a:extLst>
          </p:cNvPr>
          <p:cNvGraphicFramePr>
            <a:graphicFrameLocks noGrp="1"/>
          </p:cNvGraphicFramePr>
          <p:nvPr>
            <p:extLst>
              <p:ext uri="{D42A27DB-BD31-4B8C-83A1-F6EECF244321}">
                <p14:modId xmlns:p14="http://schemas.microsoft.com/office/powerpoint/2010/main" val="558151898"/>
              </p:ext>
            </p:extLst>
          </p:nvPr>
        </p:nvGraphicFramePr>
        <p:xfrm>
          <a:off x="654050" y="3674081"/>
          <a:ext cx="5441950" cy="2755902"/>
        </p:xfrm>
        <a:graphic>
          <a:graphicData uri="http://schemas.openxmlformats.org/drawingml/2006/table">
            <a:tbl>
              <a:tblPr firstRow="1" firstCol="1" bandRow="1">
                <a:tableStyleId>{8A107856-5554-42FB-B03E-39F5DBC370BA}</a:tableStyleId>
              </a:tblPr>
              <a:tblGrid>
                <a:gridCol w="4162276">
                  <a:extLst>
                    <a:ext uri="{9D8B030D-6E8A-4147-A177-3AD203B41FA5}">
                      <a16:colId xmlns:a16="http://schemas.microsoft.com/office/drawing/2014/main" val="20000"/>
                    </a:ext>
                  </a:extLst>
                </a:gridCol>
                <a:gridCol w="1279674">
                  <a:extLst>
                    <a:ext uri="{9D8B030D-6E8A-4147-A177-3AD203B41FA5}">
                      <a16:colId xmlns:a16="http://schemas.microsoft.com/office/drawing/2014/main" val="20001"/>
                    </a:ext>
                  </a:extLst>
                </a:gridCol>
              </a:tblGrid>
              <a:tr h="378037">
                <a:tc>
                  <a:txBody>
                    <a:bodyPr/>
                    <a:lstStyle/>
                    <a:p>
                      <a:pPr algn="l">
                        <a:spcAft>
                          <a:spcPts val="0"/>
                        </a:spcAft>
                      </a:pPr>
                      <a:r>
                        <a:rPr lang="ru-RU" sz="1600" b="0" cap="none" dirty="0">
                          <a:effectLst/>
                        </a:rPr>
                        <a:t>   ИТ с красным кольцом и точкой</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tc>
                  <a:txBody>
                    <a:bodyPr/>
                    <a:lstStyle/>
                    <a:p>
                      <a:pPr algn="l">
                        <a:spcAft>
                          <a:spcPts val="0"/>
                        </a:spcAft>
                      </a:pPr>
                      <a:r>
                        <a:rPr lang="ru-RU" sz="1600" b="0" cap="none">
                          <a:effectLst/>
                        </a:rPr>
                        <a:t>5×10</a:t>
                      </a:r>
                      <a:r>
                        <a:rPr lang="ru-RU" sz="1600" b="0" cap="none" baseline="30000">
                          <a:effectLst/>
                        </a:rPr>
                        <a:t>-7</a:t>
                      </a:r>
                      <a:endParaRPr lang="ru-RU" sz="1600" b="0" cap="none">
                        <a:effectLst/>
                        <a:latin typeface="Times New Roman"/>
                        <a:ea typeface="Times New Roman"/>
                      </a:endParaRPr>
                    </a:p>
                  </a:txBody>
                  <a:tcPr marL="68588" marR="68588" marT="0" marB="0" anchor="ctr">
                    <a:solidFill>
                      <a:schemeClr val="accent6">
                        <a:lumMod val="20000"/>
                        <a:lumOff val="80000"/>
                      </a:schemeClr>
                    </a:solidFill>
                  </a:tcPr>
                </a:tc>
                <a:extLst>
                  <a:ext uri="{0D108BD9-81ED-4DB2-BD59-A6C34878D82A}">
                    <a16:rowId xmlns:a16="http://schemas.microsoft.com/office/drawing/2014/main" val="10000"/>
                  </a:ext>
                </a:extLst>
              </a:tr>
              <a:tr h="378037">
                <a:tc>
                  <a:txBody>
                    <a:bodyPr/>
                    <a:lstStyle/>
                    <a:p>
                      <a:pPr algn="l">
                        <a:spcAft>
                          <a:spcPts val="0"/>
                        </a:spcAft>
                      </a:pPr>
                      <a:r>
                        <a:rPr lang="ru-RU" sz="1600" b="0" cap="none" dirty="0">
                          <a:effectLst/>
                        </a:rPr>
                        <a:t>   ИТ с тремя зелеными кольцами</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tc>
                  <a:txBody>
                    <a:bodyPr/>
                    <a:lstStyle/>
                    <a:p>
                      <a:pPr algn="l">
                        <a:spcAft>
                          <a:spcPts val="0"/>
                        </a:spcAft>
                      </a:pPr>
                      <a:r>
                        <a:rPr lang="ru-RU" sz="1600" b="0" cap="none">
                          <a:effectLst/>
                        </a:rPr>
                        <a:t>5×10</a:t>
                      </a:r>
                      <a:r>
                        <a:rPr lang="ru-RU" sz="1600" b="0" cap="none" baseline="30000">
                          <a:effectLst/>
                        </a:rPr>
                        <a:t>-3</a:t>
                      </a:r>
                      <a:endParaRPr lang="ru-RU" sz="1600" b="0" cap="none">
                        <a:effectLst/>
                        <a:latin typeface="Times New Roman"/>
                        <a:ea typeface="Times New Roman"/>
                      </a:endParaRPr>
                    </a:p>
                  </a:txBody>
                  <a:tcPr marL="68588" marR="68588" marT="0" marB="0" anchor="ctr">
                    <a:solidFill>
                      <a:schemeClr val="accent6">
                        <a:lumMod val="20000"/>
                        <a:lumOff val="80000"/>
                      </a:schemeClr>
                    </a:solidFill>
                  </a:tcPr>
                </a:tc>
                <a:extLst>
                  <a:ext uri="{0D108BD9-81ED-4DB2-BD59-A6C34878D82A}">
                    <a16:rowId xmlns:a16="http://schemas.microsoft.com/office/drawing/2014/main" val="10001"/>
                  </a:ext>
                </a:extLst>
              </a:tr>
              <a:tr h="378037">
                <a:tc>
                  <a:txBody>
                    <a:bodyPr/>
                    <a:lstStyle/>
                    <a:p>
                      <a:pPr algn="l">
                        <a:spcAft>
                          <a:spcPts val="0"/>
                        </a:spcAft>
                      </a:pPr>
                      <a:r>
                        <a:rPr lang="ru-RU" sz="1600" b="0" cap="none" dirty="0">
                          <a:effectLst/>
                        </a:rPr>
                        <a:t>   ИТ с желтым кольцом</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tc>
                  <a:txBody>
                    <a:bodyPr/>
                    <a:lstStyle/>
                    <a:p>
                      <a:pPr algn="l">
                        <a:spcAft>
                          <a:spcPts val="0"/>
                        </a:spcAft>
                      </a:pPr>
                      <a:r>
                        <a:rPr lang="ru-RU" sz="1600" b="0" cap="none" dirty="0">
                          <a:effectLst/>
                        </a:rPr>
                        <a:t>5×10</a:t>
                      </a:r>
                      <a:r>
                        <a:rPr lang="ru-RU" sz="1600" b="0" cap="none" baseline="30000" dirty="0">
                          <a:effectLst/>
                        </a:rPr>
                        <a:t>-2</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extLst>
                  <a:ext uri="{0D108BD9-81ED-4DB2-BD59-A6C34878D82A}">
                    <a16:rowId xmlns:a16="http://schemas.microsoft.com/office/drawing/2014/main" val="10002"/>
                  </a:ext>
                </a:extLst>
              </a:tr>
              <a:tr h="378037">
                <a:tc>
                  <a:txBody>
                    <a:bodyPr/>
                    <a:lstStyle/>
                    <a:p>
                      <a:pPr algn="l">
                        <a:spcAft>
                          <a:spcPts val="0"/>
                        </a:spcAft>
                      </a:pPr>
                      <a:r>
                        <a:rPr lang="ru-RU" sz="1600" b="0" cap="none" dirty="0">
                          <a:effectLst/>
                        </a:rPr>
                        <a:t>Время определения ОВ, мин.</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tc>
                  <a:txBody>
                    <a:bodyPr/>
                    <a:lstStyle/>
                    <a:p>
                      <a:pPr algn="l">
                        <a:spcAft>
                          <a:spcPts val="0"/>
                        </a:spcAft>
                      </a:pPr>
                      <a:r>
                        <a:rPr lang="ru-RU" sz="1600" b="0" cap="none">
                          <a:effectLst/>
                        </a:rPr>
                        <a:t>5 – 6</a:t>
                      </a:r>
                      <a:endParaRPr lang="ru-RU" sz="1600" b="0" cap="none">
                        <a:effectLst/>
                        <a:latin typeface="Times New Roman"/>
                        <a:ea typeface="Times New Roman"/>
                      </a:endParaRPr>
                    </a:p>
                  </a:txBody>
                  <a:tcPr marL="68588" marR="68588" marT="0" marB="0" anchor="ctr">
                    <a:solidFill>
                      <a:schemeClr val="accent6">
                        <a:lumMod val="20000"/>
                        <a:lumOff val="80000"/>
                      </a:schemeClr>
                    </a:solidFill>
                  </a:tcPr>
                </a:tc>
                <a:extLst>
                  <a:ext uri="{0D108BD9-81ED-4DB2-BD59-A6C34878D82A}">
                    <a16:rowId xmlns:a16="http://schemas.microsoft.com/office/drawing/2014/main" val="10003"/>
                  </a:ext>
                </a:extLst>
              </a:tr>
              <a:tr h="378037">
                <a:tc>
                  <a:txBody>
                    <a:bodyPr/>
                    <a:lstStyle/>
                    <a:p>
                      <a:pPr algn="l">
                        <a:spcAft>
                          <a:spcPts val="0"/>
                        </a:spcAft>
                      </a:pPr>
                      <a:r>
                        <a:rPr lang="ru-RU" sz="1600" b="0" cap="none" dirty="0">
                          <a:effectLst/>
                        </a:rPr>
                        <a:t>Время подготовки прибора, мин.</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tc>
                  <a:txBody>
                    <a:bodyPr/>
                    <a:lstStyle/>
                    <a:p>
                      <a:pPr algn="l">
                        <a:spcAft>
                          <a:spcPts val="0"/>
                        </a:spcAft>
                      </a:pPr>
                      <a:r>
                        <a:rPr lang="ru-RU" sz="1600" b="0" cap="none">
                          <a:effectLst/>
                        </a:rPr>
                        <a:t>1 – 1,5</a:t>
                      </a:r>
                      <a:endParaRPr lang="ru-RU" sz="1600" b="0" cap="none">
                        <a:effectLst/>
                        <a:latin typeface="Times New Roman"/>
                        <a:ea typeface="Times New Roman"/>
                      </a:endParaRPr>
                    </a:p>
                  </a:txBody>
                  <a:tcPr marL="68588" marR="68588" marT="0" marB="0" anchor="ctr">
                    <a:solidFill>
                      <a:schemeClr val="accent6">
                        <a:lumMod val="20000"/>
                        <a:lumOff val="80000"/>
                      </a:schemeClr>
                    </a:solidFill>
                  </a:tcPr>
                </a:tc>
                <a:extLst>
                  <a:ext uri="{0D108BD9-81ED-4DB2-BD59-A6C34878D82A}">
                    <a16:rowId xmlns:a16="http://schemas.microsoft.com/office/drawing/2014/main" val="10004"/>
                  </a:ext>
                </a:extLst>
              </a:tr>
              <a:tr h="487680">
                <a:tc>
                  <a:txBody>
                    <a:bodyPr/>
                    <a:lstStyle/>
                    <a:p>
                      <a:pPr algn="l">
                        <a:spcAft>
                          <a:spcPts val="0"/>
                        </a:spcAft>
                      </a:pPr>
                      <a:r>
                        <a:rPr lang="ru-RU" sz="1600" b="0" cap="none" dirty="0">
                          <a:effectLst/>
                        </a:rPr>
                        <a:t>Интервал рабочих температур, ºС</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tc>
                  <a:txBody>
                    <a:bodyPr/>
                    <a:lstStyle/>
                    <a:p>
                      <a:pPr algn="l">
                        <a:spcAft>
                          <a:spcPts val="0"/>
                        </a:spcAft>
                      </a:pPr>
                      <a:r>
                        <a:rPr lang="ru-RU" sz="1600" b="0" cap="none">
                          <a:effectLst/>
                        </a:rPr>
                        <a:t>от – 40 до +40</a:t>
                      </a:r>
                      <a:endParaRPr lang="ru-RU" sz="1600" b="0" cap="none">
                        <a:effectLst/>
                        <a:latin typeface="Times New Roman"/>
                        <a:ea typeface="Times New Roman"/>
                      </a:endParaRPr>
                    </a:p>
                  </a:txBody>
                  <a:tcPr marL="68588" marR="68588" marT="0" marB="0" anchor="ctr">
                    <a:solidFill>
                      <a:schemeClr val="accent6">
                        <a:lumMod val="20000"/>
                        <a:lumOff val="80000"/>
                      </a:schemeClr>
                    </a:solidFill>
                  </a:tcPr>
                </a:tc>
                <a:extLst>
                  <a:ext uri="{0D108BD9-81ED-4DB2-BD59-A6C34878D82A}">
                    <a16:rowId xmlns:a16="http://schemas.microsoft.com/office/drawing/2014/main" val="10005"/>
                  </a:ext>
                </a:extLst>
              </a:tr>
              <a:tr h="378037">
                <a:tc>
                  <a:txBody>
                    <a:bodyPr/>
                    <a:lstStyle/>
                    <a:p>
                      <a:pPr algn="l">
                        <a:spcAft>
                          <a:spcPts val="0"/>
                        </a:spcAft>
                      </a:pPr>
                      <a:r>
                        <a:rPr lang="ru-RU" sz="1600" b="0" cap="none" dirty="0">
                          <a:effectLst/>
                        </a:rPr>
                        <a:t>Масса прибора, кг</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tc>
                  <a:txBody>
                    <a:bodyPr/>
                    <a:lstStyle/>
                    <a:p>
                      <a:pPr algn="l">
                        <a:spcAft>
                          <a:spcPts val="0"/>
                        </a:spcAft>
                      </a:pPr>
                      <a:r>
                        <a:rPr lang="ru-RU" sz="1600" b="0" cap="none" dirty="0">
                          <a:effectLst/>
                        </a:rPr>
                        <a:t>1,8</a:t>
                      </a:r>
                      <a:endParaRPr lang="ru-RU" sz="1600" b="0" cap="none" dirty="0">
                        <a:effectLst/>
                        <a:latin typeface="Times New Roman"/>
                        <a:ea typeface="Times New Roman"/>
                      </a:endParaRPr>
                    </a:p>
                  </a:txBody>
                  <a:tcPr marL="68588" marR="68588" marT="0" marB="0" anchor="ctr">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D2C9F00A-56AD-498D-A6E0-613B31A74A03}"/>
              </a:ext>
            </a:extLst>
          </p:cNvPr>
          <p:cNvSpPr txBox="1"/>
          <p:nvPr/>
        </p:nvSpPr>
        <p:spPr>
          <a:xfrm>
            <a:off x="1890713" y="3169256"/>
            <a:ext cx="2994025" cy="369888"/>
          </a:xfrm>
          <a:prstGeom prst="rect">
            <a:avLst/>
          </a:prstGeom>
          <a:noFill/>
        </p:spPr>
        <p:txBody>
          <a:bodyPr wrap="none">
            <a:spAutoFit/>
          </a:bodyPr>
          <a:lstStyle/>
          <a:p>
            <a:pPr>
              <a:defRPr/>
            </a:pPr>
            <a:r>
              <a:rPr lang="ru-RU" sz="1800" b="1" cap="small" dirty="0">
                <a:solidFill>
                  <a:prstClr val="black"/>
                </a:solidFill>
                <a:latin typeface="Calibri" pitchFamily="34" charset="0"/>
                <a:cs typeface="Arial" charset="0"/>
              </a:rPr>
              <a:t>Чувствительность к ОВ, мг/л:</a:t>
            </a:r>
            <a:endParaRPr lang="ru-RU" sz="1800" b="1" cap="small" dirty="0">
              <a:solidFill>
                <a:prstClr val="black"/>
              </a:solidFill>
              <a:latin typeface="Times New Roman"/>
              <a:ea typeface="Times New Roman"/>
              <a:cs typeface="Arial" charset="0"/>
            </a:endParaRPr>
          </a:p>
        </p:txBody>
      </p:sp>
      <p:pic>
        <p:nvPicPr>
          <p:cNvPr id="6" name="Picture 5" descr="01">
            <a:extLst>
              <a:ext uri="{FF2B5EF4-FFF2-40B4-BE49-F238E27FC236}">
                <a16:creationId xmlns:a16="http://schemas.microsoft.com/office/drawing/2014/main" id="{5DA2B8A6-8B62-48DA-9E25-578359026C82}"/>
              </a:ext>
            </a:extLst>
          </p:cNvPr>
          <p:cNvPicPr>
            <a:picLocks noChangeAspect="1" noChangeArrowheads="1"/>
          </p:cNvPicPr>
          <p:nvPr/>
        </p:nvPicPr>
        <p:blipFill>
          <a:blip r:embed="rId2"/>
          <a:srcRect l="13841" t="8121" r="12872" b="3137"/>
          <a:stretch>
            <a:fillRect/>
          </a:stretch>
        </p:blipFill>
        <p:spPr bwMode="auto">
          <a:xfrm>
            <a:off x="7207250" y="3169256"/>
            <a:ext cx="3613150" cy="32683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1804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1">
            <a:extLst>
              <a:ext uri="{FF2B5EF4-FFF2-40B4-BE49-F238E27FC236}">
                <a16:creationId xmlns:a16="http://schemas.microsoft.com/office/drawing/2014/main" id="{8A2D7B93-0290-4F17-B354-BEF3FF9F4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41" t="8121" r="12872" b="3137"/>
          <a:stretch>
            <a:fillRect/>
          </a:stretch>
        </p:blipFill>
        <p:spPr bwMode="auto">
          <a:xfrm>
            <a:off x="3709988" y="1686905"/>
            <a:ext cx="47625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a:extLst>
              <a:ext uri="{FF2B5EF4-FFF2-40B4-BE49-F238E27FC236}">
                <a16:creationId xmlns:a16="http://schemas.microsoft.com/office/drawing/2014/main" id="{22D41682-16B7-4F79-A2BE-4B4AF46CA0FB}"/>
              </a:ext>
            </a:extLst>
          </p:cNvPr>
          <p:cNvSpPr txBox="1">
            <a:spLocks noChangeArrowheads="1"/>
          </p:cNvSpPr>
          <p:nvPr/>
        </p:nvSpPr>
        <p:spPr bwMode="auto">
          <a:xfrm>
            <a:off x="4583113" y="428017"/>
            <a:ext cx="2952750" cy="457200"/>
          </a:xfrm>
          <a:prstGeom prst="rect">
            <a:avLst/>
          </a:prstGeom>
          <a:solidFill>
            <a:schemeClr val="accent5">
              <a:lumMod val="40000"/>
              <a:lumOff val="60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defRPr/>
            </a:pPr>
            <a:r>
              <a:rPr lang="ru-RU" altLang="ru-RU" sz="2400" b="1" dirty="0">
                <a:solidFill>
                  <a:srgbClr val="800000"/>
                </a:solidFill>
                <a:latin typeface="Arial" charset="0"/>
                <a:cs typeface="Arial" charset="0"/>
              </a:rPr>
              <a:t>Состав прибора</a:t>
            </a:r>
          </a:p>
        </p:txBody>
      </p:sp>
      <p:sp>
        <p:nvSpPr>
          <p:cNvPr id="6" name="Text Box 9">
            <a:extLst>
              <a:ext uri="{FF2B5EF4-FFF2-40B4-BE49-F238E27FC236}">
                <a16:creationId xmlns:a16="http://schemas.microsoft.com/office/drawing/2014/main" id="{0999F7F9-0CB2-47E1-BB19-2726740D5A66}"/>
              </a:ext>
            </a:extLst>
          </p:cNvPr>
          <p:cNvSpPr txBox="1">
            <a:spLocks noChangeArrowheads="1"/>
          </p:cNvSpPr>
          <p:nvPr/>
        </p:nvSpPr>
        <p:spPr bwMode="auto">
          <a:xfrm>
            <a:off x="2547938" y="6355742"/>
            <a:ext cx="340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основание корпуса с крышкой</a:t>
            </a:r>
          </a:p>
        </p:txBody>
      </p:sp>
      <p:sp>
        <p:nvSpPr>
          <p:cNvPr id="7" name="Line 10">
            <a:extLst>
              <a:ext uri="{FF2B5EF4-FFF2-40B4-BE49-F238E27FC236}">
                <a16:creationId xmlns:a16="http://schemas.microsoft.com/office/drawing/2014/main" id="{B8D3EF69-830C-43A2-B8BF-B7DF4C83BD5F}"/>
              </a:ext>
            </a:extLst>
          </p:cNvPr>
          <p:cNvSpPr>
            <a:spLocks noChangeShapeType="1"/>
          </p:cNvSpPr>
          <p:nvPr/>
        </p:nvSpPr>
        <p:spPr bwMode="auto">
          <a:xfrm>
            <a:off x="2640013" y="6692292"/>
            <a:ext cx="3240087"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8" name="Text Box 12">
            <a:extLst>
              <a:ext uri="{FF2B5EF4-FFF2-40B4-BE49-F238E27FC236}">
                <a16:creationId xmlns:a16="http://schemas.microsoft.com/office/drawing/2014/main" id="{7D8FC918-681E-47F2-83EA-9423A14A7D6A}"/>
              </a:ext>
            </a:extLst>
          </p:cNvPr>
          <p:cNvSpPr txBox="1">
            <a:spLocks noChangeArrowheads="1"/>
          </p:cNvSpPr>
          <p:nvPr/>
        </p:nvSpPr>
        <p:spPr bwMode="auto">
          <a:xfrm>
            <a:off x="2711450" y="4533292"/>
            <a:ext cx="768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насос</a:t>
            </a:r>
          </a:p>
        </p:txBody>
      </p:sp>
      <p:sp>
        <p:nvSpPr>
          <p:cNvPr id="9" name="Line 13">
            <a:extLst>
              <a:ext uri="{FF2B5EF4-FFF2-40B4-BE49-F238E27FC236}">
                <a16:creationId xmlns:a16="http://schemas.microsoft.com/office/drawing/2014/main" id="{FB2A589C-327A-4401-AE14-2E3FAB7BE40E}"/>
              </a:ext>
            </a:extLst>
          </p:cNvPr>
          <p:cNvSpPr>
            <a:spLocks noChangeShapeType="1"/>
          </p:cNvSpPr>
          <p:nvPr/>
        </p:nvSpPr>
        <p:spPr bwMode="auto">
          <a:xfrm>
            <a:off x="2711450" y="4820630"/>
            <a:ext cx="720725"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0" name="Text Box 16">
            <a:extLst>
              <a:ext uri="{FF2B5EF4-FFF2-40B4-BE49-F238E27FC236}">
                <a16:creationId xmlns:a16="http://schemas.microsoft.com/office/drawing/2014/main" id="{6DB04F36-F19E-42D4-9A04-19F3D9248871}"/>
              </a:ext>
            </a:extLst>
          </p:cNvPr>
          <p:cNvSpPr txBox="1">
            <a:spLocks noChangeArrowheads="1"/>
          </p:cNvSpPr>
          <p:nvPr/>
        </p:nvSpPr>
        <p:spPr bwMode="auto">
          <a:xfrm>
            <a:off x="2135188" y="5296880"/>
            <a:ext cx="299878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бумажные кассеты </a:t>
            </a:r>
          </a:p>
          <a:p>
            <a:pPr algn="ct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с индикаторными трубками</a:t>
            </a:r>
          </a:p>
        </p:txBody>
      </p:sp>
      <p:sp>
        <p:nvSpPr>
          <p:cNvPr id="11" name="Line 17">
            <a:extLst>
              <a:ext uri="{FF2B5EF4-FFF2-40B4-BE49-F238E27FC236}">
                <a16:creationId xmlns:a16="http://schemas.microsoft.com/office/drawing/2014/main" id="{64C90ECA-302D-4E7B-80F1-8738139BD27F}"/>
              </a:ext>
            </a:extLst>
          </p:cNvPr>
          <p:cNvSpPr>
            <a:spLocks noChangeShapeType="1"/>
          </p:cNvSpPr>
          <p:nvPr/>
        </p:nvSpPr>
        <p:spPr bwMode="auto">
          <a:xfrm>
            <a:off x="2135188" y="5828692"/>
            <a:ext cx="3024187"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2" name="Text Box 20">
            <a:extLst>
              <a:ext uri="{FF2B5EF4-FFF2-40B4-BE49-F238E27FC236}">
                <a16:creationId xmlns:a16="http://schemas.microsoft.com/office/drawing/2014/main" id="{D4636CCF-3E39-49F4-923C-0C182A30E839}"/>
              </a:ext>
            </a:extLst>
          </p:cNvPr>
          <p:cNvSpPr txBox="1">
            <a:spLocks noChangeArrowheads="1"/>
          </p:cNvSpPr>
          <p:nvPr/>
        </p:nvSpPr>
        <p:spPr bwMode="auto">
          <a:xfrm>
            <a:off x="1631950" y="3957030"/>
            <a:ext cx="2193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защитные колпачки</a:t>
            </a:r>
          </a:p>
        </p:txBody>
      </p:sp>
      <p:sp>
        <p:nvSpPr>
          <p:cNvPr id="13" name="Line 21">
            <a:extLst>
              <a:ext uri="{FF2B5EF4-FFF2-40B4-BE49-F238E27FC236}">
                <a16:creationId xmlns:a16="http://schemas.microsoft.com/office/drawing/2014/main" id="{BFEA67AE-48B5-4022-87C5-E30C251C23EC}"/>
              </a:ext>
            </a:extLst>
          </p:cNvPr>
          <p:cNvSpPr>
            <a:spLocks noChangeShapeType="1"/>
          </p:cNvSpPr>
          <p:nvPr/>
        </p:nvSpPr>
        <p:spPr bwMode="auto">
          <a:xfrm>
            <a:off x="1703388" y="4244367"/>
            <a:ext cx="2089150"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4" name="Text Box 23">
            <a:extLst>
              <a:ext uri="{FF2B5EF4-FFF2-40B4-BE49-F238E27FC236}">
                <a16:creationId xmlns:a16="http://schemas.microsoft.com/office/drawing/2014/main" id="{7815F295-E5D0-452B-A03F-940F62401BD5}"/>
              </a:ext>
            </a:extLst>
          </p:cNvPr>
          <p:cNvSpPr txBox="1">
            <a:spLocks noChangeArrowheads="1"/>
          </p:cNvSpPr>
          <p:nvPr/>
        </p:nvSpPr>
        <p:spPr bwMode="auto">
          <a:xfrm>
            <a:off x="1631950" y="2299680"/>
            <a:ext cx="29003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противодымные фильтры</a:t>
            </a:r>
          </a:p>
        </p:txBody>
      </p:sp>
      <p:sp>
        <p:nvSpPr>
          <p:cNvPr id="15" name="Line 24">
            <a:extLst>
              <a:ext uri="{FF2B5EF4-FFF2-40B4-BE49-F238E27FC236}">
                <a16:creationId xmlns:a16="http://schemas.microsoft.com/office/drawing/2014/main" id="{2AA2506B-2E6B-4AAC-A3FA-FA04F7C4CF1C}"/>
              </a:ext>
            </a:extLst>
          </p:cNvPr>
          <p:cNvSpPr>
            <a:spLocks noChangeShapeType="1"/>
          </p:cNvSpPr>
          <p:nvPr/>
        </p:nvSpPr>
        <p:spPr bwMode="auto">
          <a:xfrm>
            <a:off x="1703388" y="2588605"/>
            <a:ext cx="2808287"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6" name="Line 25">
            <a:extLst>
              <a:ext uri="{FF2B5EF4-FFF2-40B4-BE49-F238E27FC236}">
                <a16:creationId xmlns:a16="http://schemas.microsoft.com/office/drawing/2014/main" id="{63FF0BE9-7E20-4C03-9962-3A94A4B6CBCD}"/>
              </a:ext>
            </a:extLst>
          </p:cNvPr>
          <p:cNvSpPr>
            <a:spLocks noChangeShapeType="1"/>
          </p:cNvSpPr>
          <p:nvPr/>
        </p:nvSpPr>
        <p:spPr bwMode="auto">
          <a:xfrm>
            <a:off x="4511675" y="2588605"/>
            <a:ext cx="792163" cy="144462"/>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7" name="Text Box 26">
            <a:extLst>
              <a:ext uri="{FF2B5EF4-FFF2-40B4-BE49-F238E27FC236}">
                <a16:creationId xmlns:a16="http://schemas.microsoft.com/office/drawing/2014/main" id="{F211C5B1-25EE-4AF3-8902-6625F4C7EE26}"/>
              </a:ext>
            </a:extLst>
          </p:cNvPr>
          <p:cNvSpPr txBox="1">
            <a:spLocks noChangeArrowheads="1"/>
          </p:cNvSpPr>
          <p:nvPr/>
        </p:nvSpPr>
        <p:spPr bwMode="auto">
          <a:xfrm>
            <a:off x="7219950" y="1364642"/>
            <a:ext cx="19002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насадка к насосу</a:t>
            </a:r>
          </a:p>
        </p:txBody>
      </p:sp>
      <p:sp>
        <p:nvSpPr>
          <p:cNvPr id="18" name="Line 27">
            <a:extLst>
              <a:ext uri="{FF2B5EF4-FFF2-40B4-BE49-F238E27FC236}">
                <a16:creationId xmlns:a16="http://schemas.microsoft.com/office/drawing/2014/main" id="{21F0E049-A139-4916-98E8-2E91D9F6CAD2}"/>
              </a:ext>
            </a:extLst>
          </p:cNvPr>
          <p:cNvSpPr>
            <a:spLocks noChangeShapeType="1"/>
          </p:cNvSpPr>
          <p:nvPr/>
        </p:nvSpPr>
        <p:spPr bwMode="auto">
          <a:xfrm>
            <a:off x="7239000" y="1651980"/>
            <a:ext cx="1873250"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19" name="Text Box 30">
            <a:extLst>
              <a:ext uri="{FF2B5EF4-FFF2-40B4-BE49-F238E27FC236}">
                <a16:creationId xmlns:a16="http://schemas.microsoft.com/office/drawing/2014/main" id="{052F2648-AEC2-449A-B62C-D868DFBC0832}"/>
              </a:ext>
            </a:extLst>
          </p:cNvPr>
          <p:cNvSpPr txBox="1">
            <a:spLocks noChangeArrowheads="1"/>
          </p:cNvSpPr>
          <p:nvPr/>
        </p:nvSpPr>
        <p:spPr bwMode="auto">
          <a:xfrm>
            <a:off x="7535863" y="2012342"/>
            <a:ext cx="20161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ru-RU" altLang="ru-RU" sz="1600" b="1">
                <a:solidFill>
                  <a:srgbClr val="993300"/>
                </a:solidFill>
                <a:latin typeface="Arial" panose="020B0604020202020204" pitchFamily="34" charset="0"/>
                <a:cs typeface="Arial" panose="020B0604020202020204" pitchFamily="34" charset="0"/>
              </a:rPr>
              <a:t>патроны к грелке</a:t>
            </a:r>
          </a:p>
        </p:txBody>
      </p:sp>
      <p:sp>
        <p:nvSpPr>
          <p:cNvPr id="20" name="Line 31">
            <a:extLst>
              <a:ext uri="{FF2B5EF4-FFF2-40B4-BE49-F238E27FC236}">
                <a16:creationId xmlns:a16="http://schemas.microsoft.com/office/drawing/2014/main" id="{B05CBE27-1B9B-4D0B-9CA5-968F30741614}"/>
              </a:ext>
            </a:extLst>
          </p:cNvPr>
          <p:cNvSpPr>
            <a:spLocks noChangeShapeType="1"/>
          </p:cNvSpPr>
          <p:nvPr/>
        </p:nvSpPr>
        <p:spPr bwMode="auto">
          <a:xfrm>
            <a:off x="7607300" y="2299680"/>
            <a:ext cx="1800225"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1" name="Text Box 33">
            <a:extLst>
              <a:ext uri="{FF2B5EF4-FFF2-40B4-BE49-F238E27FC236}">
                <a16:creationId xmlns:a16="http://schemas.microsoft.com/office/drawing/2014/main" id="{26B3163E-DBAF-4068-BCB8-1ED6EC35C002}"/>
              </a:ext>
            </a:extLst>
          </p:cNvPr>
          <p:cNvSpPr txBox="1">
            <a:spLocks noChangeArrowheads="1"/>
          </p:cNvSpPr>
          <p:nvPr/>
        </p:nvSpPr>
        <p:spPr bwMode="auto">
          <a:xfrm>
            <a:off x="8904288" y="4244367"/>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грелка</a:t>
            </a:r>
          </a:p>
        </p:txBody>
      </p:sp>
      <p:sp>
        <p:nvSpPr>
          <p:cNvPr id="22" name="Line 34">
            <a:extLst>
              <a:ext uri="{FF2B5EF4-FFF2-40B4-BE49-F238E27FC236}">
                <a16:creationId xmlns:a16="http://schemas.microsoft.com/office/drawing/2014/main" id="{E1722EC3-22CA-470F-8E3B-4C905697D5CB}"/>
              </a:ext>
            </a:extLst>
          </p:cNvPr>
          <p:cNvSpPr>
            <a:spLocks noChangeShapeType="1"/>
          </p:cNvSpPr>
          <p:nvPr/>
        </p:nvSpPr>
        <p:spPr bwMode="auto">
          <a:xfrm>
            <a:off x="8904288" y="4533292"/>
            <a:ext cx="812800"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3" name="Text Box 36">
            <a:extLst>
              <a:ext uri="{FF2B5EF4-FFF2-40B4-BE49-F238E27FC236}">
                <a16:creationId xmlns:a16="http://schemas.microsoft.com/office/drawing/2014/main" id="{C751A52F-6F6E-4D55-8D2D-683E3CF5421C}"/>
              </a:ext>
            </a:extLst>
          </p:cNvPr>
          <p:cNvSpPr txBox="1">
            <a:spLocks noChangeArrowheads="1"/>
          </p:cNvSpPr>
          <p:nvPr/>
        </p:nvSpPr>
        <p:spPr bwMode="auto">
          <a:xfrm>
            <a:off x="8355013" y="5492142"/>
            <a:ext cx="1773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электрофонарь</a:t>
            </a:r>
          </a:p>
        </p:txBody>
      </p:sp>
      <p:sp>
        <p:nvSpPr>
          <p:cNvPr id="24" name="Line 37">
            <a:extLst>
              <a:ext uri="{FF2B5EF4-FFF2-40B4-BE49-F238E27FC236}">
                <a16:creationId xmlns:a16="http://schemas.microsoft.com/office/drawing/2014/main" id="{C04E8844-149F-47B2-BCD6-280E96A570D6}"/>
              </a:ext>
            </a:extLst>
          </p:cNvPr>
          <p:cNvSpPr>
            <a:spLocks noChangeShapeType="1"/>
          </p:cNvSpPr>
          <p:nvPr/>
        </p:nvSpPr>
        <p:spPr bwMode="auto">
          <a:xfrm>
            <a:off x="8401050" y="5828692"/>
            <a:ext cx="1655763"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5" name="Text Box 39">
            <a:extLst>
              <a:ext uri="{FF2B5EF4-FFF2-40B4-BE49-F238E27FC236}">
                <a16:creationId xmlns:a16="http://schemas.microsoft.com/office/drawing/2014/main" id="{240E4C98-4B87-4920-B146-A532929B1D94}"/>
              </a:ext>
            </a:extLst>
          </p:cNvPr>
          <p:cNvSpPr txBox="1">
            <a:spLocks noChangeArrowheads="1"/>
          </p:cNvSpPr>
          <p:nvPr/>
        </p:nvSpPr>
        <p:spPr bwMode="auto">
          <a:xfrm>
            <a:off x="2135188" y="1264630"/>
            <a:ext cx="2009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b="1" dirty="0">
                <a:solidFill>
                  <a:srgbClr val="993300"/>
                </a:solidFill>
                <a:latin typeface="Arial" panose="020B0604020202020204" pitchFamily="34" charset="0"/>
                <a:cs typeface="Arial" panose="020B0604020202020204" pitchFamily="34" charset="0"/>
              </a:rPr>
              <a:t>ремень с тесьмой</a:t>
            </a:r>
          </a:p>
        </p:txBody>
      </p:sp>
      <p:sp>
        <p:nvSpPr>
          <p:cNvPr id="26" name="Line 40">
            <a:extLst>
              <a:ext uri="{FF2B5EF4-FFF2-40B4-BE49-F238E27FC236}">
                <a16:creationId xmlns:a16="http://schemas.microsoft.com/office/drawing/2014/main" id="{6CBB7AF0-4F81-4937-94D6-EB2540BF70A0}"/>
              </a:ext>
            </a:extLst>
          </p:cNvPr>
          <p:cNvSpPr>
            <a:spLocks noChangeShapeType="1"/>
          </p:cNvSpPr>
          <p:nvPr/>
        </p:nvSpPr>
        <p:spPr bwMode="auto">
          <a:xfrm>
            <a:off x="2208213" y="1580542"/>
            <a:ext cx="1943100"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7" name="Text Box 41">
            <a:extLst>
              <a:ext uri="{FF2B5EF4-FFF2-40B4-BE49-F238E27FC236}">
                <a16:creationId xmlns:a16="http://schemas.microsoft.com/office/drawing/2014/main" id="{9B8B247F-0805-4D52-9DA2-86CDBE35AEE3}"/>
              </a:ext>
            </a:extLst>
          </p:cNvPr>
          <p:cNvSpPr txBox="1">
            <a:spLocks noChangeArrowheads="1"/>
          </p:cNvSpPr>
          <p:nvPr/>
        </p:nvSpPr>
        <p:spPr bwMode="auto">
          <a:xfrm>
            <a:off x="7720013" y="6355742"/>
            <a:ext cx="2624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комплект документации</a:t>
            </a:r>
          </a:p>
        </p:txBody>
      </p:sp>
      <p:sp>
        <p:nvSpPr>
          <p:cNvPr id="28" name="Line 42">
            <a:extLst>
              <a:ext uri="{FF2B5EF4-FFF2-40B4-BE49-F238E27FC236}">
                <a16:creationId xmlns:a16="http://schemas.microsoft.com/office/drawing/2014/main" id="{2EC133FF-31E3-4E76-B889-647B97C6CE0A}"/>
              </a:ext>
            </a:extLst>
          </p:cNvPr>
          <p:cNvSpPr>
            <a:spLocks noChangeShapeType="1"/>
          </p:cNvSpPr>
          <p:nvPr/>
        </p:nvSpPr>
        <p:spPr bwMode="auto">
          <a:xfrm>
            <a:off x="7739063" y="6673242"/>
            <a:ext cx="2592387"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29" name="Text Box 43">
            <a:extLst>
              <a:ext uri="{FF2B5EF4-FFF2-40B4-BE49-F238E27FC236}">
                <a16:creationId xmlns:a16="http://schemas.microsoft.com/office/drawing/2014/main" id="{8FB4BAC3-710D-471B-892E-7E38413AF4CE}"/>
              </a:ext>
            </a:extLst>
          </p:cNvPr>
          <p:cNvSpPr txBox="1">
            <a:spLocks noChangeArrowheads="1"/>
          </p:cNvSpPr>
          <p:nvPr/>
        </p:nvSpPr>
        <p:spPr bwMode="auto">
          <a:xfrm>
            <a:off x="8401050" y="2539392"/>
            <a:ext cx="985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993300"/>
                </a:solidFill>
                <a:latin typeface="Arial" panose="020B0604020202020204" pitchFamily="34" charset="0"/>
                <a:cs typeface="Arial" panose="020B0604020202020204" pitchFamily="34" charset="0"/>
              </a:rPr>
              <a:t>лопатка</a:t>
            </a:r>
          </a:p>
        </p:txBody>
      </p:sp>
      <p:sp>
        <p:nvSpPr>
          <p:cNvPr id="30" name="Line 44">
            <a:extLst>
              <a:ext uri="{FF2B5EF4-FFF2-40B4-BE49-F238E27FC236}">
                <a16:creationId xmlns:a16="http://schemas.microsoft.com/office/drawing/2014/main" id="{461E542D-3570-4C8E-A6C6-6CC18C634BF6}"/>
              </a:ext>
            </a:extLst>
          </p:cNvPr>
          <p:cNvSpPr>
            <a:spLocks noChangeShapeType="1"/>
          </p:cNvSpPr>
          <p:nvPr/>
        </p:nvSpPr>
        <p:spPr bwMode="auto">
          <a:xfrm>
            <a:off x="8401050" y="2875942"/>
            <a:ext cx="1027113" cy="0"/>
          </a:xfrm>
          <a:prstGeom prst="line">
            <a:avLst/>
          </a:prstGeom>
          <a:noFill/>
          <a:ln w="28575">
            <a:solidFill>
              <a:srgbClr val="FF99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1" name="Line 47">
            <a:extLst>
              <a:ext uri="{FF2B5EF4-FFF2-40B4-BE49-F238E27FC236}">
                <a16:creationId xmlns:a16="http://schemas.microsoft.com/office/drawing/2014/main" id="{5067EEA5-C97D-4F64-9D48-2BFE509F5B46}"/>
              </a:ext>
            </a:extLst>
          </p:cNvPr>
          <p:cNvSpPr>
            <a:spLocks noChangeShapeType="1"/>
          </p:cNvSpPr>
          <p:nvPr/>
        </p:nvSpPr>
        <p:spPr bwMode="auto">
          <a:xfrm>
            <a:off x="4151313" y="1580542"/>
            <a:ext cx="649287" cy="287338"/>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2" name="Line 48">
            <a:extLst>
              <a:ext uri="{FF2B5EF4-FFF2-40B4-BE49-F238E27FC236}">
                <a16:creationId xmlns:a16="http://schemas.microsoft.com/office/drawing/2014/main" id="{481F7DB2-BFB3-40B5-B603-7D1D39CD0B52}"/>
              </a:ext>
            </a:extLst>
          </p:cNvPr>
          <p:cNvSpPr>
            <a:spLocks noChangeShapeType="1"/>
          </p:cNvSpPr>
          <p:nvPr/>
        </p:nvSpPr>
        <p:spPr bwMode="auto">
          <a:xfrm flipH="1">
            <a:off x="5448300" y="1651980"/>
            <a:ext cx="1800225" cy="1728787"/>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3" name="Line 50">
            <a:extLst>
              <a:ext uri="{FF2B5EF4-FFF2-40B4-BE49-F238E27FC236}">
                <a16:creationId xmlns:a16="http://schemas.microsoft.com/office/drawing/2014/main" id="{E04CEF90-24E7-4127-B1EF-103E10882840}"/>
              </a:ext>
            </a:extLst>
          </p:cNvPr>
          <p:cNvSpPr>
            <a:spLocks noChangeShapeType="1"/>
          </p:cNvSpPr>
          <p:nvPr/>
        </p:nvSpPr>
        <p:spPr bwMode="auto">
          <a:xfrm flipV="1">
            <a:off x="3792538" y="3020405"/>
            <a:ext cx="863600" cy="1223962"/>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4" name="Line 51">
            <a:extLst>
              <a:ext uri="{FF2B5EF4-FFF2-40B4-BE49-F238E27FC236}">
                <a16:creationId xmlns:a16="http://schemas.microsoft.com/office/drawing/2014/main" id="{47047729-3845-47D9-88D4-E3B2C3443A99}"/>
              </a:ext>
            </a:extLst>
          </p:cNvPr>
          <p:cNvSpPr>
            <a:spLocks noChangeShapeType="1"/>
          </p:cNvSpPr>
          <p:nvPr/>
        </p:nvSpPr>
        <p:spPr bwMode="auto">
          <a:xfrm flipV="1">
            <a:off x="3432175" y="4533292"/>
            <a:ext cx="935038" cy="287338"/>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5" name="Line 52">
            <a:extLst>
              <a:ext uri="{FF2B5EF4-FFF2-40B4-BE49-F238E27FC236}">
                <a16:creationId xmlns:a16="http://schemas.microsoft.com/office/drawing/2014/main" id="{3A6E5C83-40FF-425D-B1C2-8322114389FD}"/>
              </a:ext>
            </a:extLst>
          </p:cNvPr>
          <p:cNvSpPr>
            <a:spLocks noChangeShapeType="1"/>
          </p:cNvSpPr>
          <p:nvPr/>
        </p:nvSpPr>
        <p:spPr bwMode="auto">
          <a:xfrm flipH="1">
            <a:off x="6743700" y="2299680"/>
            <a:ext cx="865188" cy="865187"/>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6" name="Line 54">
            <a:extLst>
              <a:ext uri="{FF2B5EF4-FFF2-40B4-BE49-F238E27FC236}">
                <a16:creationId xmlns:a16="http://schemas.microsoft.com/office/drawing/2014/main" id="{B783767F-7F1D-4219-BB43-04642B27F683}"/>
              </a:ext>
            </a:extLst>
          </p:cNvPr>
          <p:cNvSpPr>
            <a:spLocks noChangeShapeType="1"/>
          </p:cNvSpPr>
          <p:nvPr/>
        </p:nvSpPr>
        <p:spPr bwMode="auto">
          <a:xfrm flipH="1">
            <a:off x="7248525" y="2875942"/>
            <a:ext cx="1152525" cy="576263"/>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7" name="Line 55">
            <a:extLst>
              <a:ext uri="{FF2B5EF4-FFF2-40B4-BE49-F238E27FC236}">
                <a16:creationId xmlns:a16="http://schemas.microsoft.com/office/drawing/2014/main" id="{D88FA489-3DB4-40E7-A9DB-24B838136F09}"/>
              </a:ext>
            </a:extLst>
          </p:cNvPr>
          <p:cNvSpPr>
            <a:spLocks noChangeShapeType="1"/>
          </p:cNvSpPr>
          <p:nvPr/>
        </p:nvSpPr>
        <p:spPr bwMode="auto">
          <a:xfrm flipH="1" flipV="1">
            <a:off x="7824788" y="3741130"/>
            <a:ext cx="1079500" cy="792162"/>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8" name="Line 56">
            <a:extLst>
              <a:ext uri="{FF2B5EF4-FFF2-40B4-BE49-F238E27FC236}">
                <a16:creationId xmlns:a16="http://schemas.microsoft.com/office/drawing/2014/main" id="{429FF582-7AD8-4B40-8871-CCD82601163A}"/>
              </a:ext>
            </a:extLst>
          </p:cNvPr>
          <p:cNvSpPr>
            <a:spLocks noChangeShapeType="1"/>
          </p:cNvSpPr>
          <p:nvPr/>
        </p:nvSpPr>
        <p:spPr bwMode="auto">
          <a:xfrm flipH="1" flipV="1">
            <a:off x="6743700" y="4099905"/>
            <a:ext cx="1657350" cy="1728787"/>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 name="Line 57">
            <a:extLst>
              <a:ext uri="{FF2B5EF4-FFF2-40B4-BE49-F238E27FC236}">
                <a16:creationId xmlns:a16="http://schemas.microsoft.com/office/drawing/2014/main" id="{4DFEC4AB-FA61-454C-9492-930F82DF09F7}"/>
              </a:ext>
            </a:extLst>
          </p:cNvPr>
          <p:cNvSpPr>
            <a:spLocks noChangeShapeType="1"/>
          </p:cNvSpPr>
          <p:nvPr/>
        </p:nvSpPr>
        <p:spPr bwMode="auto">
          <a:xfrm flipV="1">
            <a:off x="5159375" y="4820630"/>
            <a:ext cx="1152525" cy="1008062"/>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0" name="Line 58">
            <a:extLst>
              <a:ext uri="{FF2B5EF4-FFF2-40B4-BE49-F238E27FC236}">
                <a16:creationId xmlns:a16="http://schemas.microsoft.com/office/drawing/2014/main" id="{AF68F727-1BEA-4072-B4ED-AFB8F1C12B46}"/>
              </a:ext>
            </a:extLst>
          </p:cNvPr>
          <p:cNvSpPr>
            <a:spLocks noChangeShapeType="1"/>
          </p:cNvSpPr>
          <p:nvPr/>
        </p:nvSpPr>
        <p:spPr bwMode="auto">
          <a:xfrm flipV="1">
            <a:off x="5880100" y="5612792"/>
            <a:ext cx="503238" cy="1079500"/>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1" name="Line 59">
            <a:extLst>
              <a:ext uri="{FF2B5EF4-FFF2-40B4-BE49-F238E27FC236}">
                <a16:creationId xmlns:a16="http://schemas.microsoft.com/office/drawing/2014/main" id="{BBEBDCAB-E978-4FFA-8376-AC853D14222D}"/>
              </a:ext>
            </a:extLst>
          </p:cNvPr>
          <p:cNvSpPr>
            <a:spLocks noChangeShapeType="1"/>
          </p:cNvSpPr>
          <p:nvPr/>
        </p:nvSpPr>
        <p:spPr bwMode="auto">
          <a:xfrm flipH="1" flipV="1">
            <a:off x="6816725" y="4604730"/>
            <a:ext cx="935038" cy="2087562"/>
          </a:xfrm>
          <a:prstGeom prst="line">
            <a:avLst/>
          </a:prstGeom>
          <a:noFill/>
          <a:ln w="28575">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42" name="Group 66">
            <a:extLst>
              <a:ext uri="{FF2B5EF4-FFF2-40B4-BE49-F238E27FC236}">
                <a16:creationId xmlns:a16="http://schemas.microsoft.com/office/drawing/2014/main" id="{4FD14F82-40E8-4AB2-9645-2ADDF7AF4FB9}"/>
              </a:ext>
            </a:extLst>
          </p:cNvPr>
          <p:cNvGrpSpPr>
            <a:grpSpLocks/>
          </p:cNvGrpSpPr>
          <p:nvPr/>
        </p:nvGrpSpPr>
        <p:grpSpPr bwMode="auto">
          <a:xfrm>
            <a:off x="5232400" y="1220180"/>
            <a:ext cx="3960813" cy="1439862"/>
            <a:chOff x="2336" y="482"/>
            <a:chExt cx="2495" cy="907"/>
          </a:xfrm>
          <a:solidFill>
            <a:schemeClr val="bg1"/>
          </a:solidFill>
        </p:grpSpPr>
        <p:sp>
          <p:nvSpPr>
            <p:cNvPr id="43" name="AutoShape 63">
              <a:extLst>
                <a:ext uri="{FF2B5EF4-FFF2-40B4-BE49-F238E27FC236}">
                  <a16:creationId xmlns:a16="http://schemas.microsoft.com/office/drawing/2014/main" id="{FFBEDE51-B7D2-4FCA-B88B-6B98C97A0DD0}"/>
                </a:ext>
              </a:extLst>
            </p:cNvPr>
            <p:cNvSpPr>
              <a:spLocks noChangeArrowheads="1"/>
            </p:cNvSpPr>
            <p:nvPr/>
          </p:nvSpPr>
          <p:spPr bwMode="auto">
            <a:xfrm>
              <a:off x="2336" y="482"/>
              <a:ext cx="2495" cy="907"/>
            </a:xfrm>
            <a:prstGeom prst="wedgeRectCallout">
              <a:avLst>
                <a:gd name="adj1" fmla="val -1903"/>
                <a:gd name="adj2" fmla="val 109426"/>
              </a:avLst>
            </a:prstGeom>
            <a:grpFill/>
            <a:ln w="19050">
              <a:solidFill>
                <a:srgbClr val="FF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ru-RU" altLang="ru-RU" sz="1800">
                <a:solidFill>
                  <a:srgbClr val="000000"/>
                </a:solidFill>
                <a:latin typeface="Arial" charset="0"/>
                <a:cs typeface="Arial" charset="0"/>
              </a:endParaRPr>
            </a:p>
          </p:txBody>
        </p:sp>
        <p:pic>
          <p:nvPicPr>
            <p:cNvPr id="44" name="Picture 64" descr="03">
              <a:extLst>
                <a:ext uri="{FF2B5EF4-FFF2-40B4-BE49-F238E27FC236}">
                  <a16:creationId xmlns:a16="http://schemas.microsoft.com/office/drawing/2014/main" id="{03439080-A3DA-46B3-862F-B56C1E877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2" t="37463" r="1523" b="20116"/>
            <a:stretch>
              <a:fillRect/>
            </a:stretch>
          </p:blipFill>
          <p:spPr bwMode="auto">
            <a:xfrm>
              <a:off x="2382" y="527"/>
              <a:ext cx="2359" cy="7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grpSp>
        <p:nvGrpSpPr>
          <p:cNvPr id="45" name="Group 70">
            <a:extLst>
              <a:ext uri="{FF2B5EF4-FFF2-40B4-BE49-F238E27FC236}">
                <a16:creationId xmlns:a16="http://schemas.microsoft.com/office/drawing/2014/main" id="{0F9DDAD1-EAED-41B6-BF5A-7EC1A5C26C43}"/>
              </a:ext>
            </a:extLst>
          </p:cNvPr>
          <p:cNvGrpSpPr>
            <a:grpSpLocks/>
          </p:cNvGrpSpPr>
          <p:nvPr/>
        </p:nvGrpSpPr>
        <p:grpSpPr bwMode="auto">
          <a:xfrm>
            <a:off x="2208213" y="2012342"/>
            <a:ext cx="1511300" cy="2519363"/>
            <a:chOff x="431" y="1026"/>
            <a:chExt cx="952" cy="1587"/>
          </a:xfrm>
          <a:solidFill>
            <a:schemeClr val="bg1"/>
          </a:solidFill>
        </p:grpSpPr>
        <p:sp>
          <p:nvSpPr>
            <p:cNvPr id="46" name="AutoShape 68">
              <a:extLst>
                <a:ext uri="{FF2B5EF4-FFF2-40B4-BE49-F238E27FC236}">
                  <a16:creationId xmlns:a16="http://schemas.microsoft.com/office/drawing/2014/main" id="{4459E2E7-3C00-471D-B678-96906BAEA52A}"/>
                </a:ext>
              </a:extLst>
            </p:cNvPr>
            <p:cNvSpPr>
              <a:spLocks noChangeArrowheads="1"/>
            </p:cNvSpPr>
            <p:nvPr/>
          </p:nvSpPr>
          <p:spPr bwMode="auto">
            <a:xfrm>
              <a:off x="431" y="1026"/>
              <a:ext cx="952" cy="1587"/>
            </a:xfrm>
            <a:prstGeom prst="wedgeRectCallout">
              <a:avLst>
                <a:gd name="adj1" fmla="val 89810"/>
                <a:gd name="adj2" fmla="val 42500"/>
              </a:avLst>
            </a:prstGeom>
            <a:grpFill/>
            <a:ln w="19050">
              <a:solidFill>
                <a:srgbClr val="FF0000"/>
              </a:solidFill>
              <a:miter lim="800000"/>
              <a:headEnd/>
              <a:tailEnd/>
            </a:ln>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ru-RU" altLang="ru-RU" sz="1800">
                <a:solidFill>
                  <a:srgbClr val="000000"/>
                </a:solidFill>
                <a:latin typeface="Arial" charset="0"/>
                <a:cs typeface="Arial" charset="0"/>
              </a:endParaRPr>
            </a:p>
          </p:txBody>
        </p:sp>
        <p:pic>
          <p:nvPicPr>
            <p:cNvPr id="47" name="Picture 69" descr="IMGP2721">
              <a:extLst>
                <a:ext uri="{FF2B5EF4-FFF2-40B4-BE49-F238E27FC236}">
                  <a16:creationId xmlns:a16="http://schemas.microsoft.com/office/drawing/2014/main" id="{A1AF03DD-551B-46E3-922E-DC3E1673C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679" t="18823" r="28513"/>
            <a:stretch>
              <a:fillRect/>
            </a:stretch>
          </p:blipFill>
          <p:spPr bwMode="auto">
            <a:xfrm>
              <a:off x="476" y="1071"/>
              <a:ext cx="854" cy="149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48" name="Picture 72" descr="28">
            <a:extLst>
              <a:ext uri="{FF2B5EF4-FFF2-40B4-BE49-F238E27FC236}">
                <a16:creationId xmlns:a16="http://schemas.microsoft.com/office/drawing/2014/main" id="{9E2B49DA-A281-4EC3-A17A-1FCA1D2D42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313" y="2083780"/>
            <a:ext cx="187642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87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250"/>
                            </p:stCondLst>
                            <p:childTnLst>
                              <p:par>
                                <p:cTn id="9" presetID="2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50" fill="hold"/>
                                        <p:tgtEl>
                                          <p:spTgt spid="4"/>
                                        </p:tgtEl>
                                        <p:attrNameLst>
                                          <p:attrName>ppt_w</p:attrName>
                                        </p:attrNameLst>
                                      </p:cBhvr>
                                      <p:tavLst>
                                        <p:tav tm="0">
                                          <p:val>
                                            <p:fltVal val="0"/>
                                          </p:val>
                                        </p:tav>
                                        <p:tav tm="100000">
                                          <p:val>
                                            <p:strVal val="#ppt_w"/>
                                          </p:val>
                                        </p:tav>
                                      </p:tavLst>
                                    </p:anim>
                                    <p:anim calcmode="lin" valueType="num">
                                      <p:cBhvr>
                                        <p:cTn id="12" dur="25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50"/>
                                        <p:tgtEl>
                                          <p:spTgt spid="6"/>
                                        </p:tgtEl>
                                      </p:cBhvr>
                                    </p:animEffect>
                                  </p:childTnLst>
                                </p:cTn>
                              </p:par>
                              <p:par>
                                <p:cTn id="18" presetID="22" presetClass="entr" presetSubtype="8"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50"/>
                                        <p:tgtEl>
                                          <p:spTgt spid="7"/>
                                        </p:tgtEl>
                                      </p:cBhvr>
                                    </p:animEffect>
                                  </p:childTnLst>
                                </p:cTn>
                              </p:par>
                            </p:childTnLst>
                          </p:cTn>
                        </p:par>
                        <p:par>
                          <p:cTn id="21" fill="hold">
                            <p:stCondLst>
                              <p:cond delay="250"/>
                            </p:stCondLst>
                            <p:childTnLst>
                              <p:par>
                                <p:cTn id="22" presetID="22" presetClass="entr" presetSubtype="4"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25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250"/>
                                        <p:tgtEl>
                                          <p:spTgt spid="10"/>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250"/>
                                        <p:tgtEl>
                                          <p:spTgt spid="11"/>
                                        </p:tgtEl>
                                      </p:cBhvr>
                                    </p:animEffect>
                                  </p:childTnLst>
                                </p:cTn>
                              </p:par>
                            </p:childTnLst>
                          </p:cTn>
                        </p:par>
                        <p:par>
                          <p:cTn id="33" fill="hold">
                            <p:stCondLst>
                              <p:cond delay="250"/>
                            </p:stCondLst>
                            <p:childTnLst>
                              <p:par>
                                <p:cTn id="34" presetID="22" presetClass="entr" presetSubtype="4" fill="hold"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down)">
                                      <p:cBhvr>
                                        <p:cTn id="36" dur="25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250"/>
                                        <p:tgtEl>
                                          <p:spTgt spid="8"/>
                                        </p:tgtEl>
                                      </p:cBhvr>
                                    </p:animEffect>
                                  </p:childTnLst>
                                </p:cTn>
                              </p:par>
                              <p:par>
                                <p:cTn id="42" presetID="22" presetClass="entr" presetSubtype="8"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left)">
                                      <p:cBhvr>
                                        <p:cTn id="44" dur="250"/>
                                        <p:tgtEl>
                                          <p:spTgt spid="9"/>
                                        </p:tgtEl>
                                      </p:cBhvr>
                                    </p:animEffect>
                                  </p:childTnLst>
                                </p:cTn>
                              </p:par>
                            </p:childTnLst>
                          </p:cTn>
                        </p:par>
                        <p:par>
                          <p:cTn id="45" fill="hold">
                            <p:stCondLst>
                              <p:cond delay="250"/>
                            </p:stCondLst>
                            <p:childTnLst>
                              <p:par>
                                <p:cTn id="46" presetID="22" presetClass="entr" presetSubtype="8" fill="hold"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250"/>
                                        <p:tgtEl>
                                          <p:spTgt spid="34"/>
                                        </p:tgtEl>
                                      </p:cBhvr>
                                    </p:animEffect>
                                  </p:childTnLst>
                                </p:cTn>
                              </p:par>
                            </p:childTnLst>
                          </p:cTn>
                        </p:par>
                        <p:par>
                          <p:cTn id="49" fill="hold">
                            <p:stCondLst>
                              <p:cond delay="500"/>
                            </p:stCondLst>
                            <p:childTnLst>
                              <p:par>
                                <p:cTn id="50" presetID="22" presetClass="entr" presetSubtype="4" fill="hold"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down)">
                                      <p:cBhvr>
                                        <p:cTn id="52" dur="25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nodeType="clickEffect">
                                  <p:stCondLst>
                                    <p:cond delay="0"/>
                                  </p:stCondLst>
                                  <p:childTnLst>
                                    <p:animEffect transition="out" filter="wipe(left)">
                                      <p:cBhvr>
                                        <p:cTn id="56" dur="250"/>
                                        <p:tgtEl>
                                          <p:spTgt spid="45"/>
                                        </p:tgtEl>
                                      </p:cBhvr>
                                    </p:animEffect>
                                    <p:set>
                                      <p:cBhvr>
                                        <p:cTn id="57" dur="1" fill="hold">
                                          <p:stCondLst>
                                            <p:cond delay="249"/>
                                          </p:stCondLst>
                                        </p:cTn>
                                        <p:tgtEl>
                                          <p:spTgt spid="4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25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nodeType="clickEffect">
                                  <p:stCondLst>
                                    <p:cond delay="0"/>
                                  </p:stCondLst>
                                  <p:childTnLst>
                                    <p:animEffect transition="out" filter="wipe(down)">
                                      <p:cBhvr>
                                        <p:cTn id="66" dur="250"/>
                                        <p:tgtEl>
                                          <p:spTgt spid="48"/>
                                        </p:tgtEl>
                                      </p:cBhvr>
                                    </p:animEffect>
                                    <p:set>
                                      <p:cBhvr>
                                        <p:cTn id="67" dur="1" fill="hold">
                                          <p:stCondLst>
                                            <p:cond delay="249"/>
                                          </p:stCondLst>
                                        </p:cTn>
                                        <p:tgtEl>
                                          <p:spTgt spid="4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left)">
                                      <p:cBhvr>
                                        <p:cTn id="72" dur="250"/>
                                        <p:tgtEl>
                                          <p:spTgt spid="12"/>
                                        </p:tgtEl>
                                      </p:cBhvr>
                                    </p:animEffect>
                                  </p:childTnLst>
                                </p:cTn>
                              </p:par>
                              <p:par>
                                <p:cTn id="73" presetID="22" presetClass="entr" presetSubtype="8" fill="hold"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wipe(left)">
                                      <p:cBhvr>
                                        <p:cTn id="75" dur="250"/>
                                        <p:tgtEl>
                                          <p:spTgt spid="13"/>
                                        </p:tgtEl>
                                      </p:cBhvr>
                                    </p:animEffect>
                                  </p:childTnLst>
                                </p:cTn>
                              </p:par>
                            </p:childTnLst>
                          </p:cTn>
                        </p:par>
                        <p:par>
                          <p:cTn id="76" fill="hold">
                            <p:stCondLst>
                              <p:cond delay="250"/>
                            </p:stCondLst>
                            <p:childTnLst>
                              <p:par>
                                <p:cTn id="77" presetID="22" presetClass="entr" presetSubtype="4" fill="hold"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25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left)">
                                      <p:cBhvr>
                                        <p:cTn id="84" dur="250"/>
                                        <p:tgtEl>
                                          <p:spTgt spid="14"/>
                                        </p:tgtEl>
                                      </p:cBhvr>
                                    </p:animEffect>
                                  </p:childTnLst>
                                </p:cTn>
                              </p:par>
                              <p:par>
                                <p:cTn id="85" presetID="22" presetClass="entr" presetSubtype="8"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left)">
                                      <p:cBhvr>
                                        <p:cTn id="87" dur="250"/>
                                        <p:tgtEl>
                                          <p:spTgt spid="15"/>
                                        </p:tgtEl>
                                      </p:cBhvr>
                                    </p:animEffect>
                                  </p:childTnLst>
                                </p:cTn>
                              </p:par>
                            </p:childTnLst>
                          </p:cTn>
                        </p:par>
                        <p:par>
                          <p:cTn id="88" fill="hold">
                            <p:stCondLst>
                              <p:cond delay="250"/>
                            </p:stCondLst>
                            <p:childTnLst>
                              <p:par>
                                <p:cTn id="89" presetID="22" presetClass="entr" presetSubtype="8" fill="hold"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left)">
                                      <p:cBhvr>
                                        <p:cTn id="91" dur="25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left)">
                                      <p:cBhvr>
                                        <p:cTn id="96" dur="250"/>
                                        <p:tgtEl>
                                          <p:spTgt spid="25"/>
                                        </p:tgtEl>
                                      </p:cBhvr>
                                    </p:animEffect>
                                  </p:childTnLst>
                                </p:cTn>
                              </p:par>
                              <p:par>
                                <p:cTn id="97" presetID="22" presetClass="entr" presetSubtype="8" fill="hold" nodeType="with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ipe(left)">
                                      <p:cBhvr>
                                        <p:cTn id="99" dur="250"/>
                                        <p:tgtEl>
                                          <p:spTgt spid="26"/>
                                        </p:tgtEl>
                                      </p:cBhvr>
                                    </p:animEffect>
                                  </p:childTnLst>
                                </p:cTn>
                              </p:par>
                            </p:childTnLst>
                          </p:cTn>
                        </p:par>
                        <p:par>
                          <p:cTn id="100" fill="hold">
                            <p:stCondLst>
                              <p:cond delay="250"/>
                            </p:stCondLst>
                            <p:childTnLst>
                              <p:par>
                                <p:cTn id="101" presetID="22" presetClass="entr" presetSubtype="8" fill="hold" nodeType="afterEffect">
                                  <p:stCondLst>
                                    <p:cond delay="0"/>
                                  </p:stCondLst>
                                  <p:childTnLst>
                                    <p:set>
                                      <p:cBhvr>
                                        <p:cTn id="102" dur="1" fill="hold">
                                          <p:stCondLst>
                                            <p:cond delay="0"/>
                                          </p:stCondLst>
                                        </p:cTn>
                                        <p:tgtEl>
                                          <p:spTgt spid="31"/>
                                        </p:tgtEl>
                                        <p:attrNameLst>
                                          <p:attrName>style.visibility</p:attrName>
                                        </p:attrNameLst>
                                      </p:cBhvr>
                                      <p:to>
                                        <p:strVal val="visible"/>
                                      </p:to>
                                    </p:set>
                                    <p:animEffect transition="in" filter="wipe(left)">
                                      <p:cBhvr>
                                        <p:cTn id="103" dur="250"/>
                                        <p:tgtEl>
                                          <p:spTgt spid="31"/>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17"/>
                                        </p:tgtEl>
                                        <p:attrNameLst>
                                          <p:attrName>style.visibility</p:attrName>
                                        </p:attrNameLst>
                                      </p:cBhvr>
                                      <p:to>
                                        <p:strVal val="visible"/>
                                      </p:to>
                                    </p:set>
                                    <p:animEffect transition="in" filter="wipe(right)">
                                      <p:cBhvr>
                                        <p:cTn id="108" dur="250"/>
                                        <p:tgtEl>
                                          <p:spTgt spid="17"/>
                                        </p:tgtEl>
                                      </p:cBhvr>
                                    </p:animEffect>
                                  </p:childTnLst>
                                </p:cTn>
                              </p:par>
                              <p:par>
                                <p:cTn id="109" presetID="22" presetClass="entr" presetSubtype="2" fill="hold"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wipe(right)">
                                      <p:cBhvr>
                                        <p:cTn id="111" dur="250"/>
                                        <p:tgtEl>
                                          <p:spTgt spid="18"/>
                                        </p:tgtEl>
                                      </p:cBhvr>
                                    </p:animEffect>
                                  </p:childTnLst>
                                </p:cTn>
                              </p:par>
                            </p:childTnLst>
                          </p:cTn>
                        </p:par>
                        <p:par>
                          <p:cTn id="112" fill="hold">
                            <p:stCondLst>
                              <p:cond delay="250"/>
                            </p:stCondLst>
                            <p:childTnLst>
                              <p:par>
                                <p:cTn id="113" presetID="22" presetClass="entr" presetSubtype="1" fill="hold" nodeType="after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wipe(up)">
                                      <p:cBhvr>
                                        <p:cTn id="115" dur="250"/>
                                        <p:tgtEl>
                                          <p:spTgt spid="32"/>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2" fill="hold" nodeType="clickEffect">
                                  <p:stCondLst>
                                    <p:cond delay="0"/>
                                  </p:stCondLst>
                                  <p:childTnLst>
                                    <p:set>
                                      <p:cBhvr>
                                        <p:cTn id="119" dur="1" fill="hold">
                                          <p:stCondLst>
                                            <p:cond delay="0"/>
                                          </p:stCondLst>
                                        </p:cTn>
                                        <p:tgtEl>
                                          <p:spTgt spid="20"/>
                                        </p:tgtEl>
                                        <p:attrNameLst>
                                          <p:attrName>style.visibility</p:attrName>
                                        </p:attrNameLst>
                                      </p:cBhvr>
                                      <p:to>
                                        <p:strVal val="visible"/>
                                      </p:to>
                                    </p:set>
                                    <p:animEffect transition="in" filter="wipe(right)">
                                      <p:cBhvr>
                                        <p:cTn id="120" dur="250"/>
                                        <p:tgtEl>
                                          <p:spTgt spid="20"/>
                                        </p:tgtEl>
                                      </p:cBhvr>
                                    </p:animEffect>
                                  </p:childTnLst>
                                </p:cTn>
                              </p:par>
                              <p:par>
                                <p:cTn id="121" presetID="22" presetClass="entr" presetSubtype="2"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wipe(right)">
                                      <p:cBhvr>
                                        <p:cTn id="123" dur="250"/>
                                        <p:tgtEl>
                                          <p:spTgt spid="19"/>
                                        </p:tgtEl>
                                      </p:cBhvr>
                                    </p:animEffect>
                                  </p:childTnLst>
                                </p:cTn>
                              </p:par>
                            </p:childTnLst>
                          </p:cTn>
                        </p:par>
                        <p:par>
                          <p:cTn id="124" fill="hold">
                            <p:stCondLst>
                              <p:cond delay="250"/>
                            </p:stCondLst>
                            <p:childTnLst>
                              <p:par>
                                <p:cTn id="125" presetID="22" presetClass="entr" presetSubtype="1" fill="hold" nodeType="after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wipe(up)">
                                      <p:cBhvr>
                                        <p:cTn id="127" dur="250"/>
                                        <p:tgtEl>
                                          <p:spTgt spid="35"/>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wipe(right)">
                                      <p:cBhvr>
                                        <p:cTn id="132" dur="250"/>
                                        <p:tgtEl>
                                          <p:spTgt spid="29"/>
                                        </p:tgtEl>
                                      </p:cBhvr>
                                    </p:animEffect>
                                  </p:childTnLst>
                                </p:cTn>
                              </p:par>
                              <p:par>
                                <p:cTn id="133" presetID="22" presetClass="entr" presetSubtype="2" fill="hold" nodeType="withEffect">
                                  <p:stCondLst>
                                    <p:cond delay="0"/>
                                  </p:stCondLst>
                                  <p:childTnLst>
                                    <p:set>
                                      <p:cBhvr>
                                        <p:cTn id="134" dur="1" fill="hold">
                                          <p:stCondLst>
                                            <p:cond delay="0"/>
                                          </p:stCondLst>
                                        </p:cTn>
                                        <p:tgtEl>
                                          <p:spTgt spid="30"/>
                                        </p:tgtEl>
                                        <p:attrNameLst>
                                          <p:attrName>style.visibility</p:attrName>
                                        </p:attrNameLst>
                                      </p:cBhvr>
                                      <p:to>
                                        <p:strVal val="visible"/>
                                      </p:to>
                                    </p:set>
                                    <p:animEffect transition="in" filter="wipe(right)">
                                      <p:cBhvr>
                                        <p:cTn id="135" dur="250"/>
                                        <p:tgtEl>
                                          <p:spTgt spid="30"/>
                                        </p:tgtEl>
                                      </p:cBhvr>
                                    </p:animEffect>
                                  </p:childTnLst>
                                </p:cTn>
                              </p:par>
                            </p:childTnLst>
                          </p:cTn>
                        </p:par>
                        <p:par>
                          <p:cTn id="136" fill="hold">
                            <p:stCondLst>
                              <p:cond delay="250"/>
                            </p:stCondLst>
                            <p:childTnLst>
                              <p:par>
                                <p:cTn id="137" presetID="22" presetClass="entr" presetSubtype="2" fill="hold" nodeType="afterEffect">
                                  <p:stCondLst>
                                    <p:cond delay="0"/>
                                  </p:stCondLst>
                                  <p:childTnLst>
                                    <p:set>
                                      <p:cBhvr>
                                        <p:cTn id="138" dur="1" fill="hold">
                                          <p:stCondLst>
                                            <p:cond delay="0"/>
                                          </p:stCondLst>
                                        </p:cTn>
                                        <p:tgtEl>
                                          <p:spTgt spid="36"/>
                                        </p:tgtEl>
                                        <p:attrNameLst>
                                          <p:attrName>style.visibility</p:attrName>
                                        </p:attrNameLst>
                                      </p:cBhvr>
                                      <p:to>
                                        <p:strVal val="visible"/>
                                      </p:to>
                                    </p:set>
                                    <p:animEffect transition="in" filter="wipe(right)">
                                      <p:cBhvr>
                                        <p:cTn id="139" dur="250"/>
                                        <p:tgtEl>
                                          <p:spTgt spid="36"/>
                                        </p:tgtEl>
                                      </p:cBhvr>
                                    </p:animEffect>
                                  </p:childTnLst>
                                </p:cTn>
                              </p:par>
                            </p:childTnLst>
                          </p:cTn>
                        </p:par>
                        <p:par>
                          <p:cTn id="140" fill="hold">
                            <p:stCondLst>
                              <p:cond delay="500"/>
                            </p:stCondLst>
                            <p:childTnLst>
                              <p:par>
                                <p:cTn id="141" presetID="22" presetClass="entr" presetSubtype="4" fill="hold" nodeType="afterEffect">
                                  <p:stCondLst>
                                    <p:cond delay="0"/>
                                  </p:stCondLst>
                                  <p:childTnLst>
                                    <p:set>
                                      <p:cBhvr>
                                        <p:cTn id="142" dur="1" fill="hold">
                                          <p:stCondLst>
                                            <p:cond delay="0"/>
                                          </p:stCondLst>
                                        </p:cTn>
                                        <p:tgtEl>
                                          <p:spTgt spid="42"/>
                                        </p:tgtEl>
                                        <p:attrNameLst>
                                          <p:attrName>style.visibility</p:attrName>
                                        </p:attrNameLst>
                                      </p:cBhvr>
                                      <p:to>
                                        <p:strVal val="visible"/>
                                      </p:to>
                                    </p:set>
                                    <p:animEffect transition="in" filter="wipe(down)">
                                      <p:cBhvr>
                                        <p:cTn id="143" dur="250"/>
                                        <p:tgtEl>
                                          <p:spTgt spid="42"/>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xit" presetSubtype="1" fill="hold" nodeType="clickEffect">
                                  <p:stCondLst>
                                    <p:cond delay="0"/>
                                  </p:stCondLst>
                                  <p:childTnLst>
                                    <p:animEffect transition="out" filter="wipe(up)">
                                      <p:cBhvr>
                                        <p:cTn id="147" dur="250"/>
                                        <p:tgtEl>
                                          <p:spTgt spid="42"/>
                                        </p:tgtEl>
                                      </p:cBhvr>
                                    </p:animEffect>
                                    <p:set>
                                      <p:cBhvr>
                                        <p:cTn id="148" dur="1" fill="hold">
                                          <p:stCondLst>
                                            <p:cond delay="249"/>
                                          </p:stCondLst>
                                        </p:cTn>
                                        <p:tgtEl>
                                          <p:spTgt spid="42"/>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22" presetClass="entr" presetSubtype="2" fill="hold" grpId="0" nodeType="clickEffect">
                                  <p:stCondLst>
                                    <p:cond delay="0"/>
                                  </p:stCondLst>
                                  <p:childTnLst>
                                    <p:set>
                                      <p:cBhvr>
                                        <p:cTn id="152" dur="1" fill="hold">
                                          <p:stCondLst>
                                            <p:cond delay="0"/>
                                          </p:stCondLst>
                                        </p:cTn>
                                        <p:tgtEl>
                                          <p:spTgt spid="21"/>
                                        </p:tgtEl>
                                        <p:attrNameLst>
                                          <p:attrName>style.visibility</p:attrName>
                                        </p:attrNameLst>
                                      </p:cBhvr>
                                      <p:to>
                                        <p:strVal val="visible"/>
                                      </p:to>
                                    </p:set>
                                    <p:animEffect transition="in" filter="wipe(right)">
                                      <p:cBhvr>
                                        <p:cTn id="153" dur="250"/>
                                        <p:tgtEl>
                                          <p:spTgt spid="21"/>
                                        </p:tgtEl>
                                      </p:cBhvr>
                                    </p:animEffect>
                                  </p:childTnLst>
                                </p:cTn>
                              </p:par>
                              <p:par>
                                <p:cTn id="154" presetID="22" presetClass="entr" presetSubtype="2" fill="hold" nodeType="withEffect">
                                  <p:stCondLst>
                                    <p:cond delay="0"/>
                                  </p:stCondLst>
                                  <p:childTnLst>
                                    <p:set>
                                      <p:cBhvr>
                                        <p:cTn id="155" dur="1" fill="hold">
                                          <p:stCondLst>
                                            <p:cond delay="0"/>
                                          </p:stCondLst>
                                        </p:cTn>
                                        <p:tgtEl>
                                          <p:spTgt spid="22"/>
                                        </p:tgtEl>
                                        <p:attrNameLst>
                                          <p:attrName>style.visibility</p:attrName>
                                        </p:attrNameLst>
                                      </p:cBhvr>
                                      <p:to>
                                        <p:strVal val="visible"/>
                                      </p:to>
                                    </p:set>
                                    <p:animEffect transition="in" filter="wipe(right)">
                                      <p:cBhvr>
                                        <p:cTn id="156" dur="250"/>
                                        <p:tgtEl>
                                          <p:spTgt spid="22"/>
                                        </p:tgtEl>
                                      </p:cBhvr>
                                    </p:animEffect>
                                  </p:childTnLst>
                                </p:cTn>
                              </p:par>
                            </p:childTnLst>
                          </p:cTn>
                        </p:par>
                        <p:par>
                          <p:cTn id="157" fill="hold">
                            <p:stCondLst>
                              <p:cond delay="250"/>
                            </p:stCondLst>
                            <p:childTnLst>
                              <p:par>
                                <p:cTn id="158" presetID="22" presetClass="entr" presetSubtype="4" fill="hold" nodeType="afterEffect">
                                  <p:stCondLst>
                                    <p:cond delay="0"/>
                                  </p:stCondLst>
                                  <p:childTnLst>
                                    <p:set>
                                      <p:cBhvr>
                                        <p:cTn id="159" dur="1" fill="hold">
                                          <p:stCondLst>
                                            <p:cond delay="0"/>
                                          </p:stCondLst>
                                        </p:cTn>
                                        <p:tgtEl>
                                          <p:spTgt spid="37"/>
                                        </p:tgtEl>
                                        <p:attrNameLst>
                                          <p:attrName>style.visibility</p:attrName>
                                        </p:attrNameLst>
                                      </p:cBhvr>
                                      <p:to>
                                        <p:strVal val="visible"/>
                                      </p:to>
                                    </p:set>
                                    <p:animEffect transition="in" filter="wipe(down)">
                                      <p:cBhvr>
                                        <p:cTn id="160" dur="250"/>
                                        <p:tgtEl>
                                          <p:spTgt spid="37"/>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2" fill="hold" grpId="0" nodeType="clickEffect">
                                  <p:stCondLst>
                                    <p:cond delay="0"/>
                                  </p:stCondLst>
                                  <p:childTnLst>
                                    <p:set>
                                      <p:cBhvr>
                                        <p:cTn id="164" dur="1" fill="hold">
                                          <p:stCondLst>
                                            <p:cond delay="0"/>
                                          </p:stCondLst>
                                        </p:cTn>
                                        <p:tgtEl>
                                          <p:spTgt spid="23"/>
                                        </p:tgtEl>
                                        <p:attrNameLst>
                                          <p:attrName>style.visibility</p:attrName>
                                        </p:attrNameLst>
                                      </p:cBhvr>
                                      <p:to>
                                        <p:strVal val="visible"/>
                                      </p:to>
                                    </p:set>
                                    <p:animEffect transition="in" filter="wipe(right)">
                                      <p:cBhvr>
                                        <p:cTn id="165" dur="250"/>
                                        <p:tgtEl>
                                          <p:spTgt spid="23"/>
                                        </p:tgtEl>
                                      </p:cBhvr>
                                    </p:animEffect>
                                  </p:childTnLst>
                                </p:cTn>
                              </p:par>
                              <p:par>
                                <p:cTn id="166" presetID="22" presetClass="entr" presetSubtype="2" fill="hold" nodeType="withEffect">
                                  <p:stCondLst>
                                    <p:cond delay="0"/>
                                  </p:stCondLst>
                                  <p:childTnLst>
                                    <p:set>
                                      <p:cBhvr>
                                        <p:cTn id="167" dur="1" fill="hold">
                                          <p:stCondLst>
                                            <p:cond delay="0"/>
                                          </p:stCondLst>
                                        </p:cTn>
                                        <p:tgtEl>
                                          <p:spTgt spid="24"/>
                                        </p:tgtEl>
                                        <p:attrNameLst>
                                          <p:attrName>style.visibility</p:attrName>
                                        </p:attrNameLst>
                                      </p:cBhvr>
                                      <p:to>
                                        <p:strVal val="visible"/>
                                      </p:to>
                                    </p:set>
                                    <p:animEffect transition="in" filter="wipe(right)">
                                      <p:cBhvr>
                                        <p:cTn id="168" dur="250"/>
                                        <p:tgtEl>
                                          <p:spTgt spid="24"/>
                                        </p:tgtEl>
                                      </p:cBhvr>
                                    </p:animEffect>
                                  </p:childTnLst>
                                </p:cTn>
                              </p:par>
                            </p:childTnLst>
                          </p:cTn>
                        </p:par>
                        <p:par>
                          <p:cTn id="169" fill="hold">
                            <p:stCondLst>
                              <p:cond delay="250"/>
                            </p:stCondLst>
                            <p:childTnLst>
                              <p:par>
                                <p:cTn id="170" presetID="22" presetClass="entr" presetSubtype="4" fill="hold" nodeType="after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wipe(down)">
                                      <p:cBhvr>
                                        <p:cTn id="172" dur="250"/>
                                        <p:tgtEl>
                                          <p:spTgt spid="38"/>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2" fill="hold" grpId="0" nodeType="clickEffect">
                                  <p:stCondLst>
                                    <p:cond delay="0"/>
                                  </p:stCondLst>
                                  <p:childTnLst>
                                    <p:set>
                                      <p:cBhvr>
                                        <p:cTn id="176" dur="1" fill="hold">
                                          <p:stCondLst>
                                            <p:cond delay="0"/>
                                          </p:stCondLst>
                                        </p:cTn>
                                        <p:tgtEl>
                                          <p:spTgt spid="27"/>
                                        </p:tgtEl>
                                        <p:attrNameLst>
                                          <p:attrName>style.visibility</p:attrName>
                                        </p:attrNameLst>
                                      </p:cBhvr>
                                      <p:to>
                                        <p:strVal val="visible"/>
                                      </p:to>
                                    </p:set>
                                    <p:animEffect transition="in" filter="wipe(right)">
                                      <p:cBhvr>
                                        <p:cTn id="177" dur="250"/>
                                        <p:tgtEl>
                                          <p:spTgt spid="27"/>
                                        </p:tgtEl>
                                      </p:cBhvr>
                                    </p:animEffect>
                                  </p:childTnLst>
                                </p:cTn>
                              </p:par>
                              <p:par>
                                <p:cTn id="178" presetID="22" presetClass="entr" presetSubtype="2" fill="hold" nodeType="withEffect">
                                  <p:stCondLst>
                                    <p:cond delay="0"/>
                                  </p:stCondLst>
                                  <p:childTnLst>
                                    <p:set>
                                      <p:cBhvr>
                                        <p:cTn id="179" dur="1" fill="hold">
                                          <p:stCondLst>
                                            <p:cond delay="0"/>
                                          </p:stCondLst>
                                        </p:cTn>
                                        <p:tgtEl>
                                          <p:spTgt spid="28"/>
                                        </p:tgtEl>
                                        <p:attrNameLst>
                                          <p:attrName>style.visibility</p:attrName>
                                        </p:attrNameLst>
                                      </p:cBhvr>
                                      <p:to>
                                        <p:strVal val="visible"/>
                                      </p:to>
                                    </p:set>
                                    <p:animEffect transition="in" filter="wipe(right)">
                                      <p:cBhvr>
                                        <p:cTn id="180" dur="250"/>
                                        <p:tgtEl>
                                          <p:spTgt spid="28"/>
                                        </p:tgtEl>
                                      </p:cBhvr>
                                    </p:animEffect>
                                  </p:childTnLst>
                                </p:cTn>
                              </p:par>
                            </p:childTnLst>
                          </p:cTn>
                        </p:par>
                        <p:par>
                          <p:cTn id="181" fill="hold">
                            <p:stCondLst>
                              <p:cond delay="250"/>
                            </p:stCondLst>
                            <p:childTnLst>
                              <p:par>
                                <p:cTn id="182" presetID="22" presetClass="entr" presetSubtype="4" fill="hold" nodeType="afterEffect">
                                  <p:stCondLst>
                                    <p:cond delay="0"/>
                                  </p:stCondLst>
                                  <p:childTnLst>
                                    <p:set>
                                      <p:cBhvr>
                                        <p:cTn id="183" dur="1" fill="hold">
                                          <p:stCondLst>
                                            <p:cond delay="0"/>
                                          </p:stCondLst>
                                        </p:cTn>
                                        <p:tgtEl>
                                          <p:spTgt spid="41"/>
                                        </p:tgtEl>
                                        <p:attrNameLst>
                                          <p:attrName>style.visibility</p:attrName>
                                        </p:attrNameLst>
                                      </p:cBhvr>
                                      <p:to>
                                        <p:strVal val="visible"/>
                                      </p:to>
                                    </p:set>
                                    <p:animEffect transition="in" filter="wipe(down)">
                                      <p:cBhvr>
                                        <p:cTn id="18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7" grpId="0"/>
      <p:bldP spid="19" grpId="0"/>
      <p:bldP spid="21" grpId="0"/>
      <p:bldP spid="23" grpId="0"/>
      <p:bldP spid="25" grpId="0"/>
      <p:bldP spid="27" grpId="0"/>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Индикаторные трубки к ВПХР</a:t>
            </a:r>
          </a:p>
        </p:txBody>
      </p:sp>
      <p:pic>
        <p:nvPicPr>
          <p:cNvPr id="4" name="Picture 2" descr="http://cs10370.vk.com/u96035737/142762092/y_3a5d401f.jpg">
            <a:extLst>
              <a:ext uri="{FF2B5EF4-FFF2-40B4-BE49-F238E27FC236}">
                <a16:creationId xmlns:a16="http://schemas.microsoft.com/office/drawing/2014/main" id="{FA166432-9A8B-4D89-9B23-0B4DA927BE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30575" y="1721796"/>
            <a:ext cx="6433536" cy="4823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4948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Порядок проведения исследования</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11275484" cy="4542818"/>
          </a:xfrm>
        </p:spPr>
        <p:txBody>
          <a:bodyPr/>
          <a:lstStyle/>
          <a:p>
            <a:r>
              <a:rPr lang="ru-RU" dirty="0"/>
              <a:t>Исследование проводят  в следующем порядке:</a:t>
            </a:r>
            <a:br>
              <a:rPr lang="ru-RU" dirty="0"/>
            </a:br>
            <a:r>
              <a:rPr lang="ru-RU" dirty="0"/>
              <a:t>сначала с трубками с красным кольцом и красной точкой,</a:t>
            </a:r>
            <a:br>
              <a:rPr lang="ru-RU" dirty="0"/>
            </a:br>
            <a:r>
              <a:rPr lang="ru-RU" dirty="0"/>
              <a:t>затем с трубками с тремя </a:t>
            </a:r>
            <a:r>
              <a:rPr lang="ru-RU" dirty="0" err="1"/>
              <a:t>зелеными</a:t>
            </a:r>
            <a:r>
              <a:rPr lang="ru-RU" dirty="0"/>
              <a:t> кольцами,</a:t>
            </a:r>
            <a:br>
              <a:rPr lang="ru-RU" dirty="0"/>
            </a:br>
            <a:r>
              <a:rPr lang="ru-RU" dirty="0"/>
              <a:t>наконец с трубкой с </a:t>
            </a:r>
            <a:r>
              <a:rPr lang="ru-RU" dirty="0" err="1"/>
              <a:t>желтым</a:t>
            </a:r>
            <a:r>
              <a:rPr lang="ru-RU" dirty="0"/>
              <a:t> кольцом.</a:t>
            </a:r>
            <a:br>
              <a:rPr lang="ru-RU" dirty="0"/>
            </a:br>
            <a:r>
              <a:rPr lang="ru-RU" dirty="0"/>
              <a:t>Вскрытие ИТ </a:t>
            </a:r>
            <a:br>
              <a:rPr lang="ru-RU" dirty="0"/>
            </a:br>
            <a:r>
              <a:rPr lang="ru-RU" dirty="0"/>
              <a:t>Делают надрез конца трубки с помощью ножа, расположенного в торце насоса.</a:t>
            </a:r>
            <a:br>
              <a:rPr lang="ru-RU" dirty="0"/>
            </a:br>
            <a:r>
              <a:rPr lang="ru-RU" dirty="0"/>
              <a:t>Вставляют надрезанный конец трубки в одно из углублений и обламывают его.</a:t>
            </a:r>
            <a:br>
              <a:rPr lang="ru-RU" dirty="0"/>
            </a:br>
            <a:r>
              <a:rPr lang="ru-RU" dirty="0"/>
              <a:t>Таким же образом вскрывают трубку с другого конца.</a:t>
            </a:r>
            <a:br>
              <a:rPr lang="ru-RU" dirty="0"/>
            </a:br>
            <a:r>
              <a:rPr lang="ru-RU" dirty="0"/>
              <a:t>Вскрытую трубку вставляют (немаркированным концом) в отверстие </a:t>
            </a:r>
            <a:r>
              <a:rPr lang="ru-RU" dirty="0" err="1"/>
              <a:t>ампуловскрывателя</a:t>
            </a:r>
            <a:r>
              <a:rPr lang="ru-RU" dirty="0"/>
              <a:t> с такой же маркировкой и вращательным движением с одновременным надавливанием на трубку разбивают ампулу о штырь, затем вынимают и резко встряхивают, чтобы реактив из разбитой ампулы попал на наполнитель трубки</a:t>
            </a:r>
          </a:p>
        </p:txBody>
      </p:sp>
    </p:spTree>
    <p:extLst>
      <p:ext uri="{BB962C8B-B14F-4D97-AF65-F5344CB8AC3E}">
        <p14:creationId xmlns:p14="http://schemas.microsoft.com/office/powerpoint/2010/main" val="15353099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a:extLst>
              <a:ext uri="{FF2B5EF4-FFF2-40B4-BE49-F238E27FC236}">
                <a16:creationId xmlns:a16="http://schemas.microsoft.com/office/drawing/2014/main" id="{2AE0C1D7-E43D-44F3-A03E-9371F5FC5166}"/>
              </a:ext>
            </a:extLst>
          </p:cNvPr>
          <p:cNvSpPr txBox="1">
            <a:spLocks noChangeArrowheads="1"/>
          </p:cNvSpPr>
          <p:nvPr/>
        </p:nvSpPr>
        <p:spPr bwMode="auto">
          <a:xfrm>
            <a:off x="2927350" y="256646"/>
            <a:ext cx="6337300" cy="457200"/>
          </a:xfrm>
          <a:prstGeom prst="rect">
            <a:avLst/>
          </a:prstGeom>
          <a:solidFill>
            <a:schemeClr val="accent5">
              <a:lumMod val="40000"/>
              <a:lumOff val="60000"/>
            </a:schemeClr>
          </a:solid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defRPr/>
            </a:pPr>
            <a:r>
              <a:rPr lang="ru-RU" altLang="ru-RU" sz="2400" b="1" dirty="0">
                <a:solidFill>
                  <a:srgbClr val="800000"/>
                </a:solidFill>
                <a:latin typeface="Arial" charset="0"/>
                <a:cs typeface="Arial" charset="0"/>
              </a:rPr>
              <a:t>Устройство индикаторных трубок</a:t>
            </a:r>
          </a:p>
        </p:txBody>
      </p:sp>
      <p:sp>
        <p:nvSpPr>
          <p:cNvPr id="5" name="Text Box 18">
            <a:extLst>
              <a:ext uri="{FF2B5EF4-FFF2-40B4-BE49-F238E27FC236}">
                <a16:creationId xmlns:a16="http://schemas.microsoft.com/office/drawing/2014/main" id="{F945A6B1-CDD4-4A01-A964-EF38EC790B1E}"/>
              </a:ext>
            </a:extLst>
          </p:cNvPr>
          <p:cNvSpPr txBox="1">
            <a:spLocks noChangeArrowheads="1"/>
          </p:cNvSpPr>
          <p:nvPr/>
        </p:nvSpPr>
        <p:spPr bwMode="auto">
          <a:xfrm>
            <a:off x="5448300" y="904346"/>
            <a:ext cx="17319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0000FF"/>
                </a:solidFill>
                <a:latin typeface="Arial" panose="020B0604020202020204" pitchFamily="34" charset="0"/>
                <a:cs typeface="Arial" panose="020B0604020202020204" pitchFamily="34" charset="0"/>
              </a:rPr>
              <a:t>Маркировка ИТ</a:t>
            </a:r>
          </a:p>
        </p:txBody>
      </p:sp>
      <p:sp>
        <p:nvSpPr>
          <p:cNvPr id="6" name="Line 20">
            <a:extLst>
              <a:ext uri="{FF2B5EF4-FFF2-40B4-BE49-F238E27FC236}">
                <a16:creationId xmlns:a16="http://schemas.microsoft.com/office/drawing/2014/main" id="{7395418F-E8B3-4563-9EB7-874EF350097C}"/>
              </a:ext>
            </a:extLst>
          </p:cNvPr>
          <p:cNvSpPr>
            <a:spLocks noChangeShapeType="1"/>
          </p:cNvSpPr>
          <p:nvPr/>
        </p:nvSpPr>
        <p:spPr bwMode="auto">
          <a:xfrm flipH="1">
            <a:off x="3359150" y="1264708"/>
            <a:ext cx="2808288" cy="15113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7" name="Line 21">
            <a:extLst>
              <a:ext uri="{FF2B5EF4-FFF2-40B4-BE49-F238E27FC236}">
                <a16:creationId xmlns:a16="http://schemas.microsoft.com/office/drawing/2014/main" id="{159970D0-480E-412A-A54A-019B3D2AF2D6}"/>
              </a:ext>
            </a:extLst>
          </p:cNvPr>
          <p:cNvSpPr>
            <a:spLocks noChangeShapeType="1"/>
          </p:cNvSpPr>
          <p:nvPr/>
        </p:nvSpPr>
        <p:spPr bwMode="auto">
          <a:xfrm>
            <a:off x="6167438" y="1264708"/>
            <a:ext cx="2592387" cy="1439863"/>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8" name="Line 24">
            <a:extLst>
              <a:ext uri="{FF2B5EF4-FFF2-40B4-BE49-F238E27FC236}">
                <a16:creationId xmlns:a16="http://schemas.microsoft.com/office/drawing/2014/main" id="{20433026-ABD3-4A0E-B868-41224217E728}"/>
              </a:ext>
            </a:extLst>
          </p:cNvPr>
          <p:cNvSpPr>
            <a:spLocks noChangeShapeType="1"/>
          </p:cNvSpPr>
          <p:nvPr/>
        </p:nvSpPr>
        <p:spPr bwMode="auto">
          <a:xfrm flipH="1" flipV="1">
            <a:off x="3287713" y="3496733"/>
            <a:ext cx="1223962" cy="287338"/>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9" name="Line 26">
            <a:extLst>
              <a:ext uri="{FF2B5EF4-FFF2-40B4-BE49-F238E27FC236}">
                <a16:creationId xmlns:a16="http://schemas.microsoft.com/office/drawing/2014/main" id="{5CD4C5F5-AEBD-4B3E-87B0-8499B59D5580}"/>
              </a:ext>
            </a:extLst>
          </p:cNvPr>
          <p:cNvSpPr>
            <a:spLocks noChangeShapeType="1"/>
          </p:cNvSpPr>
          <p:nvPr/>
        </p:nvSpPr>
        <p:spPr bwMode="auto">
          <a:xfrm flipH="1">
            <a:off x="3359150" y="4001558"/>
            <a:ext cx="1081088" cy="79057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0" name="Line 28">
            <a:extLst>
              <a:ext uri="{FF2B5EF4-FFF2-40B4-BE49-F238E27FC236}">
                <a16:creationId xmlns:a16="http://schemas.microsoft.com/office/drawing/2014/main" id="{5C1F3718-F995-4D59-AAC1-CDE2ABD4FBB0}"/>
              </a:ext>
            </a:extLst>
          </p:cNvPr>
          <p:cNvSpPr>
            <a:spLocks noChangeShapeType="1"/>
          </p:cNvSpPr>
          <p:nvPr/>
        </p:nvSpPr>
        <p:spPr bwMode="auto">
          <a:xfrm flipV="1">
            <a:off x="7248525" y="4576233"/>
            <a:ext cx="1511300" cy="72072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 name="Line 29">
            <a:extLst>
              <a:ext uri="{FF2B5EF4-FFF2-40B4-BE49-F238E27FC236}">
                <a16:creationId xmlns:a16="http://schemas.microsoft.com/office/drawing/2014/main" id="{96306032-80C6-46F0-AC7A-66F3B54CBC13}"/>
              </a:ext>
            </a:extLst>
          </p:cNvPr>
          <p:cNvSpPr>
            <a:spLocks noChangeShapeType="1"/>
          </p:cNvSpPr>
          <p:nvPr/>
        </p:nvSpPr>
        <p:spPr bwMode="auto">
          <a:xfrm flipH="1" flipV="1">
            <a:off x="6167438" y="3352271"/>
            <a:ext cx="1081087" cy="19446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2" name="Line 30">
            <a:extLst>
              <a:ext uri="{FF2B5EF4-FFF2-40B4-BE49-F238E27FC236}">
                <a16:creationId xmlns:a16="http://schemas.microsoft.com/office/drawing/2014/main" id="{A4621283-21F2-4DF3-A95C-19AD846555B2}"/>
              </a:ext>
            </a:extLst>
          </p:cNvPr>
          <p:cNvSpPr>
            <a:spLocks noChangeShapeType="1"/>
          </p:cNvSpPr>
          <p:nvPr/>
        </p:nvSpPr>
        <p:spPr bwMode="auto">
          <a:xfrm flipH="1" flipV="1">
            <a:off x="6167438" y="4649258"/>
            <a:ext cx="1081087" cy="6477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13" name="Group 36">
            <a:extLst>
              <a:ext uri="{FF2B5EF4-FFF2-40B4-BE49-F238E27FC236}">
                <a16:creationId xmlns:a16="http://schemas.microsoft.com/office/drawing/2014/main" id="{04A17176-71E4-4D2F-B0AD-3DE3A58C238D}"/>
              </a:ext>
            </a:extLst>
          </p:cNvPr>
          <p:cNvGrpSpPr>
            <a:grpSpLocks/>
          </p:cNvGrpSpPr>
          <p:nvPr/>
        </p:nvGrpSpPr>
        <p:grpSpPr bwMode="auto">
          <a:xfrm>
            <a:off x="1774825" y="1193271"/>
            <a:ext cx="3313113" cy="5256212"/>
            <a:chOff x="158" y="709"/>
            <a:chExt cx="2087" cy="3311"/>
          </a:xfrm>
        </p:grpSpPr>
        <p:pic>
          <p:nvPicPr>
            <p:cNvPr id="14" name="Picture 10" descr="09">
              <a:extLst>
                <a:ext uri="{FF2B5EF4-FFF2-40B4-BE49-F238E27FC236}">
                  <a16:creationId xmlns:a16="http://schemas.microsoft.com/office/drawing/2014/main" id="{977EFB24-2D33-49E4-A66A-D98489380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 y="1389"/>
              <a:ext cx="162" cy="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id="{744C472D-1159-4AFA-B8C7-8652DA3AE607}"/>
                </a:ext>
              </a:extLst>
            </p:cNvPr>
            <p:cNvSpPr txBox="1">
              <a:spLocks noChangeArrowheads="1"/>
            </p:cNvSpPr>
            <p:nvPr/>
          </p:nvSpPr>
          <p:spPr bwMode="auto">
            <a:xfrm>
              <a:off x="196" y="751"/>
              <a:ext cx="2001"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b="1">
                  <a:solidFill>
                    <a:srgbClr val="FF0000"/>
                  </a:solidFill>
                  <a:latin typeface="Arial" panose="020B0604020202020204" pitchFamily="34" charset="0"/>
                  <a:cs typeface="Arial" panose="020B0604020202020204" pitchFamily="34" charset="0"/>
                </a:rPr>
                <a:t>Индикаторная трубка</a:t>
              </a:r>
            </a:p>
            <a:p>
              <a:pPr algn="ctr" eaLnBrk="1" hangingPunct="1">
                <a:spcBef>
                  <a:spcPct val="0"/>
                </a:spcBef>
                <a:buFontTx/>
                <a:buNone/>
              </a:pPr>
              <a:r>
                <a:rPr lang="ru-RU" altLang="ru-RU" sz="1600" b="1">
                  <a:solidFill>
                    <a:srgbClr val="FF0000"/>
                  </a:solidFill>
                  <a:latin typeface="Arial" panose="020B0604020202020204" pitchFamily="34" charset="0"/>
                  <a:cs typeface="Arial" panose="020B0604020202020204" pitchFamily="34" charset="0"/>
                </a:rPr>
                <a:t> с красным кольцом и точкой</a:t>
              </a:r>
            </a:p>
            <a:p>
              <a:pPr algn="ctr" eaLnBrk="1" hangingPunct="1">
                <a:spcBef>
                  <a:spcPct val="0"/>
                </a:spcBef>
                <a:buFontTx/>
                <a:buNone/>
              </a:pPr>
              <a:r>
                <a:rPr lang="ru-RU" altLang="ru-RU" sz="1400" b="1">
                  <a:solidFill>
                    <a:srgbClr val="FF0000"/>
                  </a:solidFill>
                  <a:latin typeface="Arial" panose="020B0604020202020204" pitchFamily="34" charset="0"/>
                  <a:cs typeface="Arial" panose="020B0604020202020204" pitchFamily="34" charset="0"/>
                </a:rPr>
                <a:t>(зарин, зоман, </a:t>
              </a:r>
              <a:r>
                <a:rPr lang="en-US" altLang="ru-RU" sz="1400" b="1">
                  <a:solidFill>
                    <a:srgbClr val="FF0000"/>
                  </a:solidFill>
                  <a:latin typeface="Arial" panose="020B0604020202020204" pitchFamily="34" charset="0"/>
                  <a:cs typeface="Arial" panose="020B0604020202020204" pitchFamily="34" charset="0"/>
                </a:rPr>
                <a:t>V-x</a:t>
              </a:r>
              <a:r>
                <a:rPr lang="ru-RU" altLang="ru-RU" sz="1400" b="1">
                  <a:solidFill>
                    <a:srgbClr val="FF0000"/>
                  </a:solidFill>
                  <a:latin typeface="Arial" panose="020B0604020202020204" pitchFamily="34" charset="0"/>
                  <a:cs typeface="Arial" panose="020B0604020202020204" pitchFamily="34" charset="0"/>
                </a:rPr>
                <a:t>) </a:t>
              </a:r>
            </a:p>
          </p:txBody>
        </p:sp>
        <p:sp>
          <p:nvSpPr>
            <p:cNvPr id="16" name="AutoShape 31">
              <a:extLst>
                <a:ext uri="{FF2B5EF4-FFF2-40B4-BE49-F238E27FC236}">
                  <a16:creationId xmlns:a16="http://schemas.microsoft.com/office/drawing/2014/main" id="{6B228EB5-1D1F-4849-89EA-F545184D8B9C}"/>
                </a:ext>
              </a:extLst>
            </p:cNvPr>
            <p:cNvSpPr>
              <a:spLocks noChangeArrowheads="1"/>
            </p:cNvSpPr>
            <p:nvPr/>
          </p:nvSpPr>
          <p:spPr bwMode="auto">
            <a:xfrm>
              <a:off x="158" y="709"/>
              <a:ext cx="2087" cy="331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2 w 21600"/>
                <a:gd name="T13" fmla="*/ 4501 h 21600"/>
                <a:gd name="T14" fmla="*/ 17098 w 21600"/>
                <a:gd name="T15" fmla="*/ 1709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rgbClr val="FF505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sp>
        <p:nvSpPr>
          <p:cNvPr id="17" name="Line 32">
            <a:extLst>
              <a:ext uri="{FF2B5EF4-FFF2-40B4-BE49-F238E27FC236}">
                <a16:creationId xmlns:a16="http://schemas.microsoft.com/office/drawing/2014/main" id="{A4128039-986C-4930-A7A8-B04958BBAA3F}"/>
              </a:ext>
            </a:extLst>
          </p:cNvPr>
          <p:cNvSpPr>
            <a:spLocks noChangeShapeType="1"/>
          </p:cNvSpPr>
          <p:nvPr/>
        </p:nvSpPr>
        <p:spPr bwMode="auto">
          <a:xfrm flipV="1">
            <a:off x="4511675" y="2633133"/>
            <a:ext cx="1368425" cy="1150938"/>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pSp>
        <p:nvGrpSpPr>
          <p:cNvPr id="18" name="Group 37">
            <a:extLst>
              <a:ext uri="{FF2B5EF4-FFF2-40B4-BE49-F238E27FC236}">
                <a16:creationId xmlns:a16="http://schemas.microsoft.com/office/drawing/2014/main" id="{AB8B310B-03C3-4DE8-9DD9-1E9782DDD2D1}"/>
              </a:ext>
            </a:extLst>
          </p:cNvPr>
          <p:cNvGrpSpPr>
            <a:grpSpLocks/>
          </p:cNvGrpSpPr>
          <p:nvPr/>
        </p:nvGrpSpPr>
        <p:grpSpPr bwMode="auto">
          <a:xfrm>
            <a:off x="4367213" y="1264708"/>
            <a:ext cx="3386137" cy="5400675"/>
            <a:chOff x="1791" y="754"/>
            <a:chExt cx="2133" cy="3402"/>
          </a:xfrm>
        </p:grpSpPr>
        <p:pic>
          <p:nvPicPr>
            <p:cNvPr id="19" name="Picture 8" descr="12">
              <a:extLst>
                <a:ext uri="{FF2B5EF4-FFF2-40B4-BE49-F238E27FC236}">
                  <a16:creationId xmlns:a16="http://schemas.microsoft.com/office/drawing/2014/main" id="{3130C599-B819-43B3-B55B-B7017D432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 y="799"/>
              <a:ext cx="168"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6">
              <a:extLst>
                <a:ext uri="{FF2B5EF4-FFF2-40B4-BE49-F238E27FC236}">
                  <a16:creationId xmlns:a16="http://schemas.microsoft.com/office/drawing/2014/main" id="{63460139-7766-4F38-B54F-2FD169C574FD}"/>
                </a:ext>
              </a:extLst>
            </p:cNvPr>
            <p:cNvSpPr txBox="1">
              <a:spLocks noChangeArrowheads="1"/>
            </p:cNvSpPr>
            <p:nvPr/>
          </p:nvSpPr>
          <p:spPr bwMode="auto">
            <a:xfrm>
              <a:off x="1871" y="3436"/>
              <a:ext cx="1986"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b="1">
                  <a:solidFill>
                    <a:srgbClr val="008000"/>
                  </a:solidFill>
                  <a:latin typeface="Arial" panose="020B0604020202020204" pitchFamily="34" charset="0"/>
                  <a:cs typeface="Arial" panose="020B0604020202020204" pitchFamily="34" charset="0"/>
                </a:rPr>
                <a:t>Индикаторная трубка</a:t>
              </a:r>
            </a:p>
            <a:p>
              <a:pPr algn="ctr" eaLnBrk="1" hangingPunct="1">
                <a:spcBef>
                  <a:spcPct val="0"/>
                </a:spcBef>
                <a:buFontTx/>
                <a:buNone/>
              </a:pPr>
              <a:r>
                <a:rPr lang="ru-RU" altLang="ru-RU" sz="1600" b="1">
                  <a:solidFill>
                    <a:srgbClr val="008000"/>
                  </a:solidFill>
                  <a:latin typeface="Arial" panose="020B0604020202020204" pitchFamily="34" charset="0"/>
                  <a:cs typeface="Arial" panose="020B0604020202020204" pitchFamily="34" charset="0"/>
                </a:rPr>
                <a:t> с тремя зелеными кольцами</a:t>
              </a:r>
            </a:p>
            <a:p>
              <a:pPr algn="ctr" eaLnBrk="1" hangingPunct="1">
                <a:spcBef>
                  <a:spcPct val="0"/>
                </a:spcBef>
                <a:buFontTx/>
                <a:buNone/>
              </a:pPr>
              <a:r>
                <a:rPr lang="ru-RU" altLang="ru-RU" sz="1400" b="1">
                  <a:solidFill>
                    <a:srgbClr val="008000"/>
                  </a:solidFill>
                  <a:latin typeface="Arial" panose="020B0604020202020204" pitchFamily="34" charset="0"/>
                  <a:cs typeface="Arial" panose="020B0604020202020204" pitchFamily="34" charset="0"/>
                </a:rPr>
                <a:t>(фосген, дифосген, </a:t>
              </a:r>
            </a:p>
            <a:p>
              <a:pPr algn="ctr" eaLnBrk="1" hangingPunct="1">
                <a:spcBef>
                  <a:spcPct val="0"/>
                </a:spcBef>
                <a:buFontTx/>
                <a:buNone/>
              </a:pPr>
              <a:r>
                <a:rPr lang="ru-RU" altLang="ru-RU" sz="1400" b="1">
                  <a:solidFill>
                    <a:srgbClr val="008000"/>
                  </a:solidFill>
                  <a:latin typeface="Arial" panose="020B0604020202020204" pitchFamily="34" charset="0"/>
                  <a:cs typeface="Arial" panose="020B0604020202020204" pitchFamily="34" charset="0"/>
                </a:rPr>
                <a:t>синильная кислота, хлорциан)</a:t>
              </a:r>
              <a:r>
                <a:rPr lang="ru-RU" altLang="ru-RU" sz="1600" b="1">
                  <a:solidFill>
                    <a:srgbClr val="008000"/>
                  </a:solidFill>
                  <a:latin typeface="Arial" panose="020B0604020202020204" pitchFamily="34" charset="0"/>
                  <a:cs typeface="Arial" panose="020B0604020202020204" pitchFamily="34" charset="0"/>
                </a:rPr>
                <a:t> </a:t>
              </a:r>
            </a:p>
          </p:txBody>
        </p:sp>
        <p:sp>
          <p:nvSpPr>
            <p:cNvPr id="21" name="AutoShape 33">
              <a:extLst>
                <a:ext uri="{FF2B5EF4-FFF2-40B4-BE49-F238E27FC236}">
                  <a16:creationId xmlns:a16="http://schemas.microsoft.com/office/drawing/2014/main" id="{89BECFA6-B074-42E7-A390-F2976475BB14}"/>
                </a:ext>
              </a:extLst>
            </p:cNvPr>
            <p:cNvSpPr>
              <a:spLocks noChangeArrowheads="1"/>
            </p:cNvSpPr>
            <p:nvPr/>
          </p:nvSpPr>
          <p:spPr bwMode="auto">
            <a:xfrm rot="10800000">
              <a:off x="1791" y="754"/>
              <a:ext cx="2133" cy="340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6 w 21600"/>
                <a:gd name="T13" fmla="*/ 4502 h 21600"/>
                <a:gd name="T14" fmla="*/ 17104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rgbClr val="00FF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grpSp>
        <p:nvGrpSpPr>
          <p:cNvPr id="22" name="Group 38">
            <a:extLst>
              <a:ext uri="{FF2B5EF4-FFF2-40B4-BE49-F238E27FC236}">
                <a16:creationId xmlns:a16="http://schemas.microsoft.com/office/drawing/2014/main" id="{3F9F7748-CCE3-4BE8-936E-6D765B5219FB}"/>
              </a:ext>
            </a:extLst>
          </p:cNvPr>
          <p:cNvGrpSpPr>
            <a:grpSpLocks/>
          </p:cNvGrpSpPr>
          <p:nvPr/>
        </p:nvGrpSpPr>
        <p:grpSpPr bwMode="auto">
          <a:xfrm>
            <a:off x="7175500" y="1191683"/>
            <a:ext cx="3313113" cy="5329238"/>
            <a:chOff x="3560" y="708"/>
            <a:chExt cx="2087" cy="3357"/>
          </a:xfrm>
        </p:grpSpPr>
        <p:pic>
          <p:nvPicPr>
            <p:cNvPr id="23" name="Picture 13" descr="16">
              <a:extLst>
                <a:ext uri="{FF2B5EF4-FFF2-40B4-BE49-F238E27FC236}">
                  <a16:creationId xmlns:a16="http://schemas.microsoft.com/office/drawing/2014/main" id="{FBE089FD-1909-447F-BB2C-98A9DCCA4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 y="1344"/>
              <a:ext cx="174" cy="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a:extLst>
                <a:ext uri="{FF2B5EF4-FFF2-40B4-BE49-F238E27FC236}">
                  <a16:creationId xmlns:a16="http://schemas.microsoft.com/office/drawing/2014/main" id="{DD3FC305-57DE-4FC4-A45B-A11E82607462}"/>
                </a:ext>
              </a:extLst>
            </p:cNvPr>
            <p:cNvSpPr txBox="1">
              <a:spLocks noChangeArrowheads="1"/>
            </p:cNvSpPr>
            <p:nvPr/>
          </p:nvSpPr>
          <p:spPr bwMode="auto">
            <a:xfrm>
              <a:off x="3969" y="754"/>
              <a:ext cx="1484"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b="1">
                  <a:solidFill>
                    <a:srgbClr val="CC6600"/>
                  </a:solidFill>
                  <a:latin typeface="Arial" panose="020B0604020202020204" pitchFamily="34" charset="0"/>
                  <a:cs typeface="Arial" panose="020B0604020202020204" pitchFamily="34" charset="0"/>
                </a:rPr>
                <a:t>Индикаторная трубка</a:t>
              </a:r>
            </a:p>
            <a:p>
              <a:pPr algn="ctr" eaLnBrk="1" hangingPunct="1">
                <a:spcBef>
                  <a:spcPct val="0"/>
                </a:spcBef>
                <a:buFontTx/>
                <a:buNone/>
              </a:pPr>
              <a:r>
                <a:rPr lang="ru-RU" altLang="ru-RU" sz="1600" b="1">
                  <a:solidFill>
                    <a:srgbClr val="CC6600"/>
                  </a:solidFill>
                  <a:latin typeface="Arial" panose="020B0604020202020204" pitchFamily="34" charset="0"/>
                  <a:cs typeface="Arial" panose="020B0604020202020204" pitchFamily="34" charset="0"/>
                </a:rPr>
                <a:t> с желтым кольцом</a:t>
              </a:r>
            </a:p>
            <a:p>
              <a:pPr algn="ctr" eaLnBrk="1" hangingPunct="1">
                <a:spcBef>
                  <a:spcPct val="0"/>
                </a:spcBef>
                <a:buFontTx/>
                <a:buNone/>
              </a:pPr>
              <a:r>
                <a:rPr lang="ru-RU" altLang="ru-RU" sz="1400" b="1">
                  <a:solidFill>
                    <a:srgbClr val="CC6600"/>
                  </a:solidFill>
                  <a:latin typeface="Arial" panose="020B0604020202020204" pitchFamily="34" charset="0"/>
                  <a:cs typeface="Arial" panose="020B0604020202020204" pitchFamily="34" charset="0"/>
                </a:rPr>
                <a:t>(иприт)</a:t>
              </a:r>
            </a:p>
          </p:txBody>
        </p:sp>
        <p:sp>
          <p:nvSpPr>
            <p:cNvPr id="25" name="AutoShape 34">
              <a:extLst>
                <a:ext uri="{FF2B5EF4-FFF2-40B4-BE49-F238E27FC236}">
                  <a16:creationId xmlns:a16="http://schemas.microsoft.com/office/drawing/2014/main" id="{C60695FB-9D70-4EED-8928-E3CAA8338CB2}"/>
                </a:ext>
              </a:extLst>
            </p:cNvPr>
            <p:cNvSpPr>
              <a:spLocks noChangeArrowheads="1"/>
            </p:cNvSpPr>
            <p:nvPr/>
          </p:nvSpPr>
          <p:spPr bwMode="auto">
            <a:xfrm>
              <a:off x="3560" y="708"/>
              <a:ext cx="2087" cy="335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2 w 21600"/>
                <a:gd name="T13" fmla="*/ 4498 h 21600"/>
                <a:gd name="T14" fmla="*/ 17098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28575">
              <a:solidFill>
                <a:srgbClr val="CC66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grpSp>
      <p:sp>
        <p:nvSpPr>
          <p:cNvPr id="26" name="Line 35">
            <a:extLst>
              <a:ext uri="{FF2B5EF4-FFF2-40B4-BE49-F238E27FC236}">
                <a16:creationId xmlns:a16="http://schemas.microsoft.com/office/drawing/2014/main" id="{F3E97DD3-D5D8-43B1-B5C8-A315C306F889}"/>
              </a:ext>
            </a:extLst>
          </p:cNvPr>
          <p:cNvSpPr>
            <a:spLocks noChangeShapeType="1"/>
          </p:cNvSpPr>
          <p:nvPr/>
        </p:nvSpPr>
        <p:spPr bwMode="auto">
          <a:xfrm flipH="1">
            <a:off x="3359150" y="5296958"/>
            <a:ext cx="3887788" cy="225425"/>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7" name="Line 39">
            <a:extLst>
              <a:ext uri="{FF2B5EF4-FFF2-40B4-BE49-F238E27FC236}">
                <a16:creationId xmlns:a16="http://schemas.microsoft.com/office/drawing/2014/main" id="{AF19D31D-2C26-4996-8F37-F0D9E7AB1481}"/>
              </a:ext>
            </a:extLst>
          </p:cNvPr>
          <p:cNvSpPr>
            <a:spLocks noChangeShapeType="1"/>
          </p:cNvSpPr>
          <p:nvPr/>
        </p:nvSpPr>
        <p:spPr bwMode="auto">
          <a:xfrm flipH="1">
            <a:off x="6096000" y="1264708"/>
            <a:ext cx="71438" cy="647700"/>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28" name="Text Box 45">
            <a:extLst>
              <a:ext uri="{FF2B5EF4-FFF2-40B4-BE49-F238E27FC236}">
                <a16:creationId xmlns:a16="http://schemas.microsoft.com/office/drawing/2014/main" id="{31A5C8A9-1652-4641-BF63-0DAFD4B7F27D}"/>
              </a:ext>
            </a:extLst>
          </p:cNvPr>
          <p:cNvSpPr txBox="1">
            <a:spLocks noChangeArrowheads="1"/>
          </p:cNvSpPr>
          <p:nvPr/>
        </p:nvSpPr>
        <p:spPr bwMode="auto">
          <a:xfrm>
            <a:off x="3432175" y="3712633"/>
            <a:ext cx="2435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b="1">
                <a:solidFill>
                  <a:srgbClr val="0000FF"/>
                </a:solidFill>
                <a:latin typeface="Arial" panose="020B0604020202020204" pitchFamily="34" charset="0"/>
                <a:cs typeface="Arial" panose="020B0604020202020204" pitchFamily="34" charset="0"/>
              </a:rPr>
              <a:t>Ампулы с реактивами</a:t>
            </a:r>
          </a:p>
        </p:txBody>
      </p:sp>
      <p:sp>
        <p:nvSpPr>
          <p:cNvPr id="29" name="Text Box 46">
            <a:extLst>
              <a:ext uri="{FF2B5EF4-FFF2-40B4-BE49-F238E27FC236}">
                <a16:creationId xmlns:a16="http://schemas.microsoft.com/office/drawing/2014/main" id="{FAFEADCD-C90C-4023-808A-0DBDD66CF81F}"/>
              </a:ext>
            </a:extLst>
          </p:cNvPr>
          <p:cNvSpPr txBox="1">
            <a:spLocks noChangeArrowheads="1"/>
          </p:cNvSpPr>
          <p:nvPr/>
        </p:nvSpPr>
        <p:spPr bwMode="auto">
          <a:xfrm>
            <a:off x="6527800" y="5296958"/>
            <a:ext cx="15319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b="1">
                <a:solidFill>
                  <a:srgbClr val="0000FF"/>
                </a:solidFill>
                <a:latin typeface="Arial" panose="020B0604020202020204" pitchFamily="34" charset="0"/>
                <a:cs typeface="Arial" panose="020B0604020202020204" pitchFamily="34" charset="0"/>
              </a:rPr>
              <a:t>Наполнитель</a:t>
            </a:r>
          </a:p>
        </p:txBody>
      </p:sp>
    </p:spTree>
    <p:extLst>
      <p:ext uri="{BB962C8B-B14F-4D97-AF65-F5344CB8AC3E}">
        <p14:creationId xmlns:p14="http://schemas.microsoft.com/office/powerpoint/2010/main" val="193540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250"/>
                                        <p:tgtEl>
                                          <p:spTgt spid="13"/>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250"/>
                                        <p:tgtEl>
                                          <p:spTgt spid="18"/>
                                        </p:tgtEl>
                                      </p:cBhvr>
                                    </p:animEffect>
                                  </p:childTnLst>
                                </p:cTn>
                              </p:par>
                            </p:childTnLst>
                          </p:cTn>
                        </p:par>
                        <p:par>
                          <p:cTn id="16" fill="hold">
                            <p:stCondLst>
                              <p:cond delay="750"/>
                            </p:stCondLst>
                            <p:childTnLst>
                              <p:par>
                                <p:cTn id="17" presetID="2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25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childTnLst>
                          </p:cTn>
                        </p:par>
                        <p:par>
                          <p:cTn id="25" fill="hold">
                            <p:stCondLst>
                              <p:cond delay="250"/>
                            </p:stCondLst>
                            <p:childTnLst>
                              <p:par>
                                <p:cTn id="26" presetID="22" presetClass="entr" presetSubtype="1"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250"/>
                                        <p:tgtEl>
                                          <p:spTgt spid="6"/>
                                        </p:tgtEl>
                                      </p:cBhvr>
                                    </p:animEffect>
                                  </p:childTnLst>
                                </p:cTn>
                              </p:par>
                              <p:par>
                                <p:cTn id="29" presetID="22" presetClass="entr" presetSubtype="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250"/>
                                        <p:tgtEl>
                                          <p:spTgt spid="27"/>
                                        </p:tgtEl>
                                      </p:cBhvr>
                                    </p:animEffect>
                                  </p:childTnLst>
                                </p:cTn>
                              </p:par>
                              <p:par>
                                <p:cTn id="32" presetID="22" presetClass="entr" presetSubtype="1"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up)">
                                      <p:cBhvr>
                                        <p:cTn id="34" dur="25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250"/>
                                        <p:tgtEl>
                                          <p:spTgt spid="28"/>
                                        </p:tgtEl>
                                      </p:cBhvr>
                                    </p:animEffect>
                                  </p:childTnLst>
                                </p:cTn>
                              </p:par>
                            </p:childTnLst>
                          </p:cTn>
                        </p:par>
                        <p:par>
                          <p:cTn id="40" fill="hold">
                            <p:stCondLst>
                              <p:cond delay="250"/>
                            </p:stCondLst>
                            <p:childTnLst>
                              <p:par>
                                <p:cTn id="41" presetID="22" presetClass="entr" presetSubtype="2"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250"/>
                                        <p:tgtEl>
                                          <p:spTgt spid="8"/>
                                        </p:tgtEl>
                                      </p:cBhvr>
                                    </p:animEffect>
                                  </p:childTnLst>
                                </p:cTn>
                              </p:par>
                              <p:par>
                                <p:cTn id="44" presetID="22" presetClass="entr" presetSubtype="2"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right)">
                                      <p:cBhvr>
                                        <p:cTn id="46" dur="250"/>
                                        <p:tgtEl>
                                          <p:spTgt spid="9"/>
                                        </p:tgtEl>
                                      </p:cBhvr>
                                    </p:animEffect>
                                  </p:childTnLst>
                                </p:cTn>
                              </p:par>
                              <p:par>
                                <p:cTn id="47" presetID="22" presetClass="entr" presetSubtype="8"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25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250"/>
                                        <p:tgtEl>
                                          <p:spTgt spid="29"/>
                                        </p:tgtEl>
                                      </p:cBhvr>
                                    </p:animEffect>
                                  </p:childTnLst>
                                </p:cTn>
                              </p:par>
                            </p:childTnLst>
                          </p:cTn>
                        </p:par>
                        <p:par>
                          <p:cTn id="55" fill="hold">
                            <p:stCondLst>
                              <p:cond delay="250"/>
                            </p:stCondLst>
                            <p:childTnLst>
                              <p:par>
                                <p:cTn id="56" presetID="22" presetClass="entr" presetSubtype="8"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left)">
                                      <p:cBhvr>
                                        <p:cTn id="58" dur="250"/>
                                        <p:tgtEl>
                                          <p:spTgt spid="10"/>
                                        </p:tgtEl>
                                      </p:cBhvr>
                                    </p:animEffect>
                                  </p:childTnLst>
                                </p:cTn>
                              </p:par>
                              <p:par>
                                <p:cTn id="59" presetID="22" presetClass="entr" presetSubtype="4"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250"/>
                                        <p:tgtEl>
                                          <p:spTgt spid="11"/>
                                        </p:tgtEl>
                                      </p:cBhvr>
                                    </p:animEffect>
                                  </p:childTnLst>
                                </p:cTn>
                              </p:par>
                              <p:par>
                                <p:cTn id="62" presetID="22" presetClass="entr" presetSubtype="4" fill="hold"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250"/>
                                        <p:tgtEl>
                                          <p:spTgt spid="12"/>
                                        </p:tgtEl>
                                      </p:cBhvr>
                                    </p:animEffect>
                                  </p:childTnLst>
                                </p:cTn>
                              </p:par>
                              <p:par>
                                <p:cTn id="65" presetID="22" presetClass="entr" presetSubtype="2"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right)">
                                      <p:cBhvr>
                                        <p:cTn id="67"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2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Определение ОВ в воздухе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11275484" cy="4542818"/>
          </a:xfrm>
        </p:spPr>
        <p:txBody>
          <a:bodyPr/>
          <a:lstStyle/>
          <a:p>
            <a:pPr algn="just">
              <a:defRPr/>
            </a:pPr>
            <a:r>
              <a:rPr lang="ru-RU" sz="2000" dirty="0">
                <a:solidFill>
                  <a:prstClr val="black"/>
                </a:solidFill>
                <a:latin typeface="Arial" charset="0"/>
                <a:cs typeface="Arial" charset="0"/>
              </a:rPr>
              <a:t>В первую очередь определить пары ОВ нервно-паралитического действия (типа </a:t>
            </a:r>
            <a:r>
              <a:rPr lang="ru-RU" sz="2000" b="1" dirty="0">
                <a:solidFill>
                  <a:prstClr val="black"/>
                </a:solidFill>
                <a:latin typeface="Arial" charset="0"/>
                <a:cs typeface="Arial" charset="0"/>
              </a:rPr>
              <a:t>зомана, зарина, табуна, Ви-Икса</a:t>
            </a:r>
            <a:r>
              <a:rPr lang="ru-RU" sz="2000" dirty="0">
                <a:solidFill>
                  <a:prstClr val="black"/>
                </a:solidFill>
                <a:latin typeface="Arial" charset="0"/>
                <a:cs typeface="Arial" charset="0"/>
              </a:rPr>
              <a:t>). </a:t>
            </a:r>
          </a:p>
          <a:p>
            <a:pPr algn="just">
              <a:defRPr/>
            </a:pPr>
            <a:r>
              <a:rPr lang="ru-RU" sz="2000" dirty="0">
                <a:solidFill>
                  <a:prstClr val="black"/>
                </a:solidFill>
                <a:latin typeface="Arial" charset="0"/>
                <a:cs typeface="Arial" charset="0"/>
              </a:rPr>
              <a:t>Для этого необходимо:</a:t>
            </a:r>
          </a:p>
          <a:p>
            <a:pPr marL="228600" indent="-228600" algn="just">
              <a:buFont typeface="+mj-lt"/>
              <a:buAutoNum type="arabicPeriod"/>
              <a:defRPr/>
            </a:pPr>
            <a:r>
              <a:rPr lang="ru-RU" sz="2000" dirty="0">
                <a:solidFill>
                  <a:prstClr val="black"/>
                </a:solidFill>
                <a:latin typeface="Arial" charset="0"/>
                <a:cs typeface="Arial" charset="0"/>
              </a:rPr>
              <a:t>открыть крышку прибора, отодвинуть </a:t>
            </a:r>
            <a:r>
              <a:rPr lang="ru-RU" sz="2000" dirty="0" err="1">
                <a:solidFill>
                  <a:prstClr val="black"/>
                </a:solidFill>
                <a:latin typeface="Arial" charset="0"/>
                <a:cs typeface="Arial" charset="0"/>
              </a:rPr>
              <a:t>защелку</a:t>
            </a:r>
            <a:r>
              <a:rPr lang="ru-RU" sz="2000" dirty="0">
                <a:solidFill>
                  <a:prstClr val="black"/>
                </a:solidFill>
                <a:latin typeface="Arial" charset="0"/>
                <a:cs typeface="Arial" charset="0"/>
              </a:rPr>
              <a:t> и вынуть насос;</a:t>
            </a:r>
          </a:p>
          <a:p>
            <a:pPr marL="228600" indent="-228600" algn="just">
              <a:buFont typeface="+mj-lt"/>
              <a:buAutoNum type="arabicPeriod"/>
              <a:defRPr/>
            </a:pPr>
            <a:r>
              <a:rPr lang="ru-RU" sz="2000" dirty="0">
                <a:solidFill>
                  <a:prstClr val="black"/>
                </a:solidFill>
                <a:latin typeface="Arial" charset="0"/>
                <a:cs typeface="Arial" charset="0"/>
              </a:rPr>
              <a:t>взять две индикаторные трубки с </a:t>
            </a:r>
            <a:r>
              <a:rPr lang="ru-RU" sz="2000" b="1" dirty="0">
                <a:solidFill>
                  <a:srgbClr val="FF0000"/>
                </a:solidFill>
                <a:latin typeface="Arial" charset="0"/>
                <a:cs typeface="Arial" charset="0"/>
              </a:rPr>
              <a:t>красным кольцом и красной точкой</a:t>
            </a:r>
            <a:r>
              <a:rPr lang="ru-RU" sz="2000" dirty="0">
                <a:solidFill>
                  <a:prstClr val="black"/>
                </a:solidFill>
                <a:latin typeface="Arial" charset="0"/>
                <a:cs typeface="Arial" charset="0"/>
              </a:rPr>
              <a:t>;</a:t>
            </a:r>
          </a:p>
          <a:p>
            <a:pPr marL="228600" indent="-228600" algn="just">
              <a:buFont typeface="+mj-lt"/>
              <a:buAutoNum type="arabicPeriod"/>
              <a:defRPr/>
            </a:pPr>
            <a:r>
              <a:rPr lang="ru-RU" sz="2000" dirty="0">
                <a:solidFill>
                  <a:prstClr val="black"/>
                </a:solidFill>
                <a:latin typeface="Arial" charset="0"/>
                <a:cs typeface="Arial" charset="0"/>
              </a:rPr>
              <a:t>с помощью ножа на головке насоса надрезать, а затем отломить концы индикаторных трубок;</a:t>
            </a:r>
          </a:p>
          <a:p>
            <a:pPr algn="just">
              <a:defRPr/>
            </a:pPr>
            <a:endParaRPr lang="ru-RU" sz="2000" dirty="0">
              <a:solidFill>
                <a:prstClr val="black"/>
              </a:solidFill>
              <a:latin typeface="Arial" charset="0"/>
              <a:cs typeface="Arial" charset="0"/>
            </a:endParaRPr>
          </a:p>
          <a:p>
            <a:pPr algn="just">
              <a:defRPr/>
            </a:pPr>
            <a:endParaRPr lang="ru-RU" sz="2000" dirty="0"/>
          </a:p>
        </p:txBody>
      </p:sp>
      <p:pic>
        <p:nvPicPr>
          <p:cNvPr id="4" name="Picture 2" descr="MVC-572F">
            <a:extLst>
              <a:ext uri="{FF2B5EF4-FFF2-40B4-BE49-F238E27FC236}">
                <a16:creationId xmlns:a16="http://schemas.microsoft.com/office/drawing/2014/main" id="{A45ACE01-5705-49BC-849E-C43CD47438DF}"/>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529127" y="4734026"/>
            <a:ext cx="2605042" cy="196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MVC-573F">
            <a:extLst>
              <a:ext uri="{FF2B5EF4-FFF2-40B4-BE49-F238E27FC236}">
                <a16:creationId xmlns:a16="http://schemas.microsoft.com/office/drawing/2014/main" id="{C8FD2E09-C4C4-4840-BCA5-7BD57B202E4E}"/>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737701" y="4734026"/>
            <a:ext cx="2605042" cy="196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VC-574F">
            <a:extLst>
              <a:ext uri="{FF2B5EF4-FFF2-40B4-BE49-F238E27FC236}">
                <a16:creationId xmlns:a16="http://schemas.microsoft.com/office/drawing/2014/main" id="{E2C49C55-CA16-42D9-86A4-6A2B2902DCA2}"/>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7781282" y="4734026"/>
            <a:ext cx="2608856" cy="196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661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Определение ОВ в воздухе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11275484" cy="4542818"/>
          </a:xfrm>
        </p:spPr>
        <p:txBody>
          <a:bodyPr/>
          <a:lstStyle/>
          <a:p>
            <a:pPr marL="0" indent="0" algn="just">
              <a:defRPr/>
            </a:pPr>
            <a:r>
              <a:rPr lang="ru-RU" sz="1800" dirty="0">
                <a:solidFill>
                  <a:prstClr val="black"/>
                </a:solidFill>
                <a:latin typeface="Arial" charset="0"/>
                <a:cs typeface="Arial" charset="0"/>
              </a:rPr>
              <a:t>4. с помощью </a:t>
            </a:r>
            <a:r>
              <a:rPr lang="ru-RU" sz="1800" dirty="0" err="1">
                <a:solidFill>
                  <a:prstClr val="black"/>
                </a:solidFill>
                <a:latin typeface="Arial" charset="0"/>
                <a:cs typeface="Arial" charset="0"/>
              </a:rPr>
              <a:t>ампуловскрывателя</a:t>
            </a:r>
            <a:r>
              <a:rPr lang="ru-RU" sz="1800" dirty="0">
                <a:solidFill>
                  <a:prstClr val="black"/>
                </a:solidFill>
                <a:latin typeface="Arial" charset="0"/>
                <a:cs typeface="Arial" charset="0"/>
              </a:rPr>
              <a:t> разбить верхние ампулы обеих трубок и, взяв трубки за верхние концы, энергично встряхнуть их 2-3 раза;</a:t>
            </a:r>
          </a:p>
          <a:p>
            <a:pPr marL="0" indent="0" algn="just">
              <a:defRPr/>
            </a:pPr>
            <a:r>
              <a:rPr lang="ru-RU" sz="1800" dirty="0">
                <a:solidFill>
                  <a:prstClr val="black"/>
                </a:solidFill>
                <a:latin typeface="Arial" charset="0"/>
                <a:cs typeface="Arial" charset="0"/>
              </a:rPr>
              <a:t>5. одну из трубок (опытную) немаркированным концом вставить в насос и прокачать через </a:t>
            </a:r>
            <a:r>
              <a:rPr lang="ru-RU" sz="1800" dirty="0" err="1">
                <a:solidFill>
                  <a:prstClr val="black"/>
                </a:solidFill>
                <a:latin typeface="Arial" charset="0"/>
                <a:cs typeface="Arial" charset="0"/>
              </a:rPr>
              <a:t>нее</a:t>
            </a:r>
            <a:r>
              <a:rPr lang="ru-RU" sz="1800" dirty="0">
                <a:solidFill>
                  <a:prstClr val="black"/>
                </a:solidFill>
                <a:latin typeface="Arial" charset="0"/>
                <a:cs typeface="Arial" charset="0"/>
              </a:rPr>
              <a:t> воздух (5-6 качаний над </a:t>
            </a:r>
            <a:r>
              <a:rPr lang="ru-RU" sz="1800" dirty="0" err="1">
                <a:solidFill>
                  <a:prstClr val="black"/>
                </a:solidFill>
                <a:latin typeface="Arial" charset="0"/>
                <a:cs typeface="Arial" charset="0"/>
              </a:rPr>
              <a:t>емкостью</a:t>
            </a:r>
            <a:r>
              <a:rPr lang="ru-RU" sz="1800" dirty="0">
                <a:solidFill>
                  <a:prstClr val="black"/>
                </a:solidFill>
                <a:latin typeface="Arial" charset="0"/>
                <a:cs typeface="Arial" charset="0"/>
              </a:rPr>
              <a:t> с нашатырным спиртом), через вторую (контрольную) воздух не прокачивается и она устанавливается в штатив корпуса прибора;</a:t>
            </a:r>
          </a:p>
        </p:txBody>
      </p:sp>
      <p:pic>
        <p:nvPicPr>
          <p:cNvPr id="4" name="Picture 5" descr="MVC-575F">
            <a:extLst>
              <a:ext uri="{FF2B5EF4-FFF2-40B4-BE49-F238E27FC236}">
                <a16:creationId xmlns:a16="http://schemas.microsoft.com/office/drawing/2014/main" id="{4D888271-52A6-46EB-AA2D-14937D6E191C}"/>
              </a:ext>
            </a:extLst>
          </p:cNvPr>
          <p:cNvPicPr>
            <a:picLocks noChangeAspect="1" noChangeArrowheads="1"/>
          </p:cNvPicPr>
          <p:nvPr/>
        </p:nvPicPr>
        <p:blipFill>
          <a:blip r:embed="rId2">
            <a:lum bright="6000" contrast="42000"/>
            <a:extLst>
              <a:ext uri="{28A0092B-C50C-407E-A947-70E740481C1C}">
                <a14:useLocalDpi xmlns:a14="http://schemas.microsoft.com/office/drawing/2010/main" val="0"/>
              </a:ext>
            </a:extLst>
          </a:blip>
          <a:srcRect/>
          <a:stretch>
            <a:fillRect/>
          </a:stretch>
        </p:blipFill>
        <p:spPr bwMode="auto">
          <a:xfrm>
            <a:off x="527911" y="4183922"/>
            <a:ext cx="2632182" cy="196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MVC-576F">
            <a:extLst>
              <a:ext uri="{FF2B5EF4-FFF2-40B4-BE49-F238E27FC236}">
                <a16:creationId xmlns:a16="http://schemas.microsoft.com/office/drawing/2014/main" id="{94383934-D357-487F-92A8-F3BACEC147ED}"/>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3371428" y="4183922"/>
            <a:ext cx="2632182" cy="1963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MVC-577F">
            <a:extLst>
              <a:ext uri="{FF2B5EF4-FFF2-40B4-BE49-F238E27FC236}">
                <a16:creationId xmlns:a16="http://schemas.microsoft.com/office/drawing/2014/main" id="{00026740-227D-4436-8B47-A3F66097CD71}"/>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6150720" y="4193340"/>
            <a:ext cx="2669852" cy="199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MVC-578F">
            <a:extLst>
              <a:ext uri="{FF2B5EF4-FFF2-40B4-BE49-F238E27FC236}">
                <a16:creationId xmlns:a16="http://schemas.microsoft.com/office/drawing/2014/main" id="{D7BDEC2E-9383-4D5A-AADB-9C9DF080038F}"/>
              </a:ext>
            </a:extLst>
          </p:cNvPr>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9031907" y="4193340"/>
            <a:ext cx="2632182" cy="198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7342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262648"/>
            <a:ext cx="11275484" cy="1147865"/>
          </a:xfrm>
        </p:spPr>
        <p:txBody>
          <a:bodyPr/>
          <a:lstStyle/>
          <a:p>
            <a:r>
              <a:rPr lang="ru-RU" dirty="0"/>
              <a:t>Определение ОВ в воздухе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410513"/>
            <a:ext cx="11275484" cy="4542818"/>
          </a:xfrm>
        </p:spPr>
        <p:txBody>
          <a:bodyPr/>
          <a:lstStyle/>
          <a:p>
            <a:pPr marL="0" indent="0" algn="just">
              <a:defRPr/>
            </a:pPr>
            <a:r>
              <a:rPr lang="ru-RU" sz="1600" dirty="0">
                <a:solidFill>
                  <a:prstClr val="black"/>
                </a:solidFill>
                <a:latin typeface="Arial" charset="0"/>
                <a:cs typeface="Arial" charset="0"/>
              </a:rPr>
              <a:t>6. затем </a:t>
            </a:r>
            <a:r>
              <a:rPr lang="ru-RU" sz="1600" dirty="0" err="1">
                <a:solidFill>
                  <a:prstClr val="black"/>
                </a:solidFill>
                <a:latin typeface="Arial" charset="0"/>
                <a:cs typeface="Arial" charset="0"/>
              </a:rPr>
              <a:t>ампуловскрывателем</a:t>
            </a:r>
            <a:r>
              <a:rPr lang="ru-RU" sz="1600" dirty="0">
                <a:solidFill>
                  <a:prstClr val="black"/>
                </a:solidFill>
                <a:latin typeface="Arial" charset="0"/>
                <a:cs typeface="Arial" charset="0"/>
              </a:rPr>
              <a:t> разбить нижние ампулы обеих трубок и после встряхивания их наблюдать за переходом окраски контрольной трубки от красной до </a:t>
            </a:r>
            <a:r>
              <a:rPr lang="ru-RU" sz="1600" dirty="0" err="1">
                <a:solidFill>
                  <a:prstClr val="black"/>
                </a:solidFill>
                <a:latin typeface="Arial" charset="0"/>
                <a:cs typeface="Arial" charset="0"/>
              </a:rPr>
              <a:t>желтой</a:t>
            </a:r>
            <a:endParaRPr lang="ru-RU" sz="1600" dirty="0">
              <a:solidFill>
                <a:prstClr val="black"/>
              </a:solidFill>
              <a:latin typeface="Arial" charset="0"/>
              <a:cs typeface="Arial" charset="0"/>
            </a:endParaRPr>
          </a:p>
          <a:p>
            <a:pPr algn="just">
              <a:defRPr/>
            </a:pPr>
            <a:r>
              <a:rPr lang="ru-RU" sz="1600" dirty="0">
                <a:solidFill>
                  <a:prstClr val="black"/>
                </a:solidFill>
                <a:latin typeface="Arial" charset="0"/>
                <a:cs typeface="Arial" charset="0"/>
              </a:rPr>
              <a:t>К моменту образования </a:t>
            </a:r>
            <a:r>
              <a:rPr lang="ru-RU" sz="1600" dirty="0" err="1">
                <a:solidFill>
                  <a:prstClr val="black"/>
                </a:solidFill>
                <a:latin typeface="Arial" charset="0"/>
                <a:cs typeface="Arial" charset="0"/>
              </a:rPr>
              <a:t>желтой</a:t>
            </a:r>
            <a:r>
              <a:rPr lang="ru-RU" sz="1600" dirty="0">
                <a:solidFill>
                  <a:prstClr val="black"/>
                </a:solidFill>
                <a:latin typeface="Arial" charset="0"/>
                <a:cs typeface="Arial" charset="0"/>
              </a:rPr>
              <a:t> окраски в контрольной трубке красный цвет верхнего слоя наполнителя опытной трубки указывает на опасную концентрацию ОВ нервно-паралитического действия.</a:t>
            </a:r>
          </a:p>
          <a:p>
            <a:pPr algn="just">
              <a:defRPr/>
            </a:pPr>
            <a:r>
              <a:rPr lang="ru-RU" sz="1600" dirty="0">
                <a:solidFill>
                  <a:prstClr val="black"/>
                </a:solidFill>
                <a:latin typeface="Arial" charset="0"/>
                <a:cs typeface="Arial" charset="0"/>
              </a:rPr>
              <a:t>Если в опытной трубке </a:t>
            </a:r>
            <a:r>
              <a:rPr lang="ru-RU" sz="1600" dirty="0" err="1">
                <a:solidFill>
                  <a:prstClr val="black"/>
                </a:solidFill>
                <a:latin typeface="Arial" charset="0"/>
                <a:cs typeface="Arial" charset="0"/>
              </a:rPr>
              <a:t>желтый</a:t>
            </a:r>
            <a:r>
              <a:rPr lang="ru-RU" sz="1600" dirty="0">
                <a:solidFill>
                  <a:prstClr val="black"/>
                </a:solidFill>
                <a:latin typeface="Arial" charset="0"/>
                <a:cs typeface="Arial" charset="0"/>
              </a:rPr>
              <a:t> цвет наполнителя появится одновременно с контрольной, это указывает на отсутствие ОВ или малую концентрацию. В этом случае определение ОВ в воздухе повторяют, но вместо 5-6 качаний делают 30-40 качаний насосом, и нижние ампулы разбивают после 2-3-минутной выдержки. Положительные показания в этом случае свидетельствуют о практически безопасных концентрациях ОВ.</a:t>
            </a:r>
          </a:p>
          <a:p>
            <a:endParaRPr lang="ru-RU" sz="1600" dirty="0"/>
          </a:p>
        </p:txBody>
      </p:sp>
      <p:pic>
        <p:nvPicPr>
          <p:cNvPr id="8" name="Picture 9" descr="MVC-579F">
            <a:extLst>
              <a:ext uri="{FF2B5EF4-FFF2-40B4-BE49-F238E27FC236}">
                <a16:creationId xmlns:a16="http://schemas.microsoft.com/office/drawing/2014/main" id="{5E728221-D4A0-4768-8B49-AAD4DD86CC92}"/>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1509496" y="3853203"/>
            <a:ext cx="3641001" cy="2742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MVC-580F">
            <a:extLst>
              <a:ext uri="{FF2B5EF4-FFF2-40B4-BE49-F238E27FC236}">
                <a16:creationId xmlns:a16="http://schemas.microsoft.com/office/drawing/2014/main" id="{CB01CD11-9543-46DB-8741-1AEDE7D6BDB1}"/>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5434693" y="3853202"/>
            <a:ext cx="3641000" cy="274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1535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DE894F-698D-9D76-A0CF-0F84B0C6C1EB}"/>
              </a:ext>
            </a:extLst>
          </p:cNvPr>
          <p:cNvSpPr>
            <a:spLocks noGrp="1"/>
          </p:cNvSpPr>
          <p:nvPr>
            <p:ph type="title"/>
          </p:nvPr>
        </p:nvSpPr>
        <p:spPr>
          <a:xfrm>
            <a:off x="609601" y="418522"/>
            <a:ext cx="11275484" cy="885825"/>
          </a:xfrm>
        </p:spPr>
        <p:txBody>
          <a:bodyPr/>
          <a:lstStyle/>
          <a:p>
            <a:r>
              <a:rPr lang="ru-RU" dirty="0"/>
              <a:t>План убежища</a:t>
            </a:r>
            <a:br>
              <a:rPr lang="ru-RU" dirty="0"/>
            </a:br>
            <a:endParaRPr lang="ru-RU" dirty="0"/>
          </a:p>
        </p:txBody>
      </p:sp>
      <p:sp>
        <p:nvSpPr>
          <p:cNvPr id="3" name="Объект 2">
            <a:extLst>
              <a:ext uri="{FF2B5EF4-FFF2-40B4-BE49-F238E27FC236}">
                <a16:creationId xmlns:a16="http://schemas.microsoft.com/office/drawing/2014/main" id="{10571A26-5FB4-1019-2F1F-03395F11F66E}"/>
              </a:ext>
            </a:extLst>
          </p:cNvPr>
          <p:cNvSpPr>
            <a:spLocks noGrp="1"/>
          </p:cNvSpPr>
          <p:nvPr>
            <p:ph idx="1"/>
          </p:nvPr>
        </p:nvSpPr>
        <p:spPr>
          <a:xfrm>
            <a:off x="458258" y="4730675"/>
            <a:ext cx="11275484" cy="5048250"/>
          </a:xfrm>
        </p:spPr>
        <p:txBody>
          <a:bodyPr/>
          <a:lstStyle/>
          <a:p>
            <a:r>
              <a:rPr lang="ru-RU" altLang="ru-RU" sz="1200" dirty="0">
                <a:solidFill>
                  <a:srgbClr val="0C0476"/>
                </a:solidFill>
              </a:rPr>
              <a:t>1 — помещение для укрываемых; </a:t>
            </a:r>
            <a:r>
              <a:rPr lang="en-US" altLang="ru-RU" sz="1200" dirty="0">
                <a:solidFill>
                  <a:srgbClr val="0C0476"/>
                </a:solidFill>
              </a:rPr>
              <a:t>                                                       </a:t>
            </a:r>
            <a:endParaRPr lang="ru-RU" altLang="ru-RU" sz="1200" dirty="0">
              <a:solidFill>
                <a:srgbClr val="0C0476"/>
              </a:solidFill>
            </a:endParaRPr>
          </a:p>
          <a:p>
            <a:r>
              <a:rPr lang="ru-RU" altLang="ru-RU" sz="1200" dirty="0">
                <a:solidFill>
                  <a:srgbClr val="0C0476"/>
                </a:solidFill>
              </a:rPr>
              <a:t>2 — пункт управления; </a:t>
            </a:r>
          </a:p>
          <a:p>
            <a:r>
              <a:rPr lang="ru-RU" altLang="ru-RU" sz="1200" dirty="0">
                <a:solidFill>
                  <a:srgbClr val="0C0476"/>
                </a:solidFill>
              </a:rPr>
              <a:t>3 — медицинский пункт (может не устраиваться); </a:t>
            </a:r>
          </a:p>
          <a:p>
            <a:r>
              <a:rPr lang="ru-RU" altLang="ru-RU" sz="1200" dirty="0">
                <a:solidFill>
                  <a:srgbClr val="0C0476"/>
                </a:solidFill>
              </a:rPr>
              <a:t>4 — фильтровентиляционная камера; </a:t>
            </a:r>
          </a:p>
          <a:p>
            <a:r>
              <a:rPr lang="ru-RU" altLang="ru-RU" sz="1200" dirty="0">
                <a:solidFill>
                  <a:srgbClr val="0C0476"/>
                </a:solidFill>
              </a:rPr>
              <a:t>5 — помещение дизельной электростанции; </a:t>
            </a:r>
          </a:p>
        </p:txBody>
      </p:sp>
      <p:pic>
        <p:nvPicPr>
          <p:cNvPr id="4" name="Picture 2">
            <a:extLst>
              <a:ext uri="{FF2B5EF4-FFF2-40B4-BE49-F238E27FC236}">
                <a16:creationId xmlns:a16="http://schemas.microsoft.com/office/drawing/2014/main" id="{45176D27-BB43-BC40-0231-9A2F03738622}"/>
              </a:ext>
            </a:extLst>
          </p:cNvPr>
          <p:cNvPicPr>
            <a:picLocks noChangeAspect="1" noChangeArrowheads="1"/>
          </p:cNvPicPr>
          <p:nvPr/>
        </p:nvPicPr>
        <p:blipFill>
          <a:blip r:embed="rId2">
            <a:lum bright="-10000" contrast="20000"/>
          </a:blip>
          <a:srcRect/>
          <a:stretch>
            <a:fillRect/>
          </a:stretch>
        </p:blipFill>
        <p:spPr bwMode="auto">
          <a:xfrm>
            <a:off x="1003143" y="960102"/>
            <a:ext cx="10185714" cy="3654928"/>
          </a:xfrm>
          <a:prstGeom prst="rect">
            <a:avLst/>
          </a:prstGeom>
          <a:noFill/>
          <a:ln w="9525">
            <a:noFill/>
            <a:miter lim="800000"/>
            <a:headEnd/>
            <a:tailEnd/>
          </a:ln>
        </p:spPr>
      </p:pic>
      <p:sp>
        <p:nvSpPr>
          <p:cNvPr id="5" name="TextBox 4">
            <a:extLst>
              <a:ext uri="{FF2B5EF4-FFF2-40B4-BE49-F238E27FC236}">
                <a16:creationId xmlns:a16="http://schemas.microsoft.com/office/drawing/2014/main" id="{9F4209DA-EBC5-57F6-6AE8-2B2AF40F1562}"/>
              </a:ext>
            </a:extLst>
          </p:cNvPr>
          <p:cNvSpPr txBox="1"/>
          <p:nvPr/>
        </p:nvSpPr>
        <p:spPr>
          <a:xfrm>
            <a:off x="7315200" y="4730675"/>
            <a:ext cx="4418542" cy="1477328"/>
          </a:xfrm>
          <a:prstGeom prst="rect">
            <a:avLst/>
          </a:prstGeom>
          <a:noFill/>
        </p:spPr>
        <p:txBody>
          <a:bodyPr wrap="square" rtlCol="0">
            <a:spAutoFit/>
          </a:bodyPr>
          <a:lstStyle/>
          <a:p>
            <a:r>
              <a:rPr lang="ru-RU" altLang="ru-RU" sz="1200" dirty="0">
                <a:solidFill>
                  <a:srgbClr val="0C0476"/>
                </a:solidFill>
              </a:rPr>
              <a:t>6 — санитарный узел; </a:t>
            </a:r>
          </a:p>
          <a:p>
            <a:r>
              <a:rPr lang="ru-RU" altLang="ru-RU" sz="1200" dirty="0">
                <a:solidFill>
                  <a:srgbClr val="0C0476"/>
                </a:solidFill>
              </a:rPr>
              <a:t>7 — помещение для ГСМ и электрощитовая; </a:t>
            </a:r>
          </a:p>
          <a:p>
            <a:r>
              <a:rPr lang="ru-RU" altLang="ru-RU" sz="1200" dirty="0">
                <a:solidFill>
                  <a:srgbClr val="0C0476"/>
                </a:solidFill>
              </a:rPr>
              <a:t>8 — помещение для продовольствия (может не устраиваться); </a:t>
            </a:r>
          </a:p>
          <a:p>
            <a:r>
              <a:rPr lang="ru-RU" altLang="ru-RU" sz="1200" dirty="0">
                <a:solidFill>
                  <a:srgbClr val="0C0476"/>
                </a:solidFill>
              </a:rPr>
              <a:t>9 — вход с тамбуром; </a:t>
            </a:r>
          </a:p>
          <a:p>
            <a:r>
              <a:rPr lang="ru-RU" altLang="ru-RU" sz="1200" dirty="0">
                <a:solidFill>
                  <a:srgbClr val="0C0476"/>
                </a:solidFill>
              </a:rPr>
              <a:t>10 — аварийный выход с тамбуром.</a:t>
            </a:r>
            <a:endParaRPr lang="ru-RU" sz="1200" dirty="0"/>
          </a:p>
          <a:p>
            <a:endParaRPr lang="ru-RU" dirty="0"/>
          </a:p>
        </p:txBody>
      </p:sp>
    </p:spTree>
    <p:extLst>
      <p:ext uri="{BB962C8B-B14F-4D97-AF65-F5344CB8AC3E}">
        <p14:creationId xmlns:p14="http://schemas.microsoft.com/office/powerpoint/2010/main" val="756263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Определение ОВ в воздухе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11275484" cy="4542818"/>
          </a:xfrm>
        </p:spPr>
        <p:txBody>
          <a:bodyPr/>
          <a:lstStyle/>
          <a:p>
            <a:r>
              <a:rPr lang="ru-RU" sz="1800" dirty="0">
                <a:solidFill>
                  <a:prstClr val="black"/>
                </a:solidFill>
                <a:latin typeface="Arial" charset="0"/>
                <a:cs typeface="Arial" charset="0"/>
              </a:rPr>
              <a:t>Независимо от полученных результатов при содержании ОВ нервно-паралитического действия, определяется наличие нестойких ОВ (</a:t>
            </a:r>
            <a:r>
              <a:rPr lang="ru-RU" sz="1800" b="1" dirty="0">
                <a:solidFill>
                  <a:prstClr val="black"/>
                </a:solidFill>
                <a:latin typeface="Arial" charset="0"/>
                <a:cs typeface="Arial" charset="0"/>
              </a:rPr>
              <a:t>фосгена, синильной кислоты, хлорциана</a:t>
            </a:r>
            <a:r>
              <a:rPr lang="ru-RU" sz="1800" dirty="0">
                <a:solidFill>
                  <a:prstClr val="black"/>
                </a:solidFill>
                <a:latin typeface="Arial" charset="0"/>
                <a:cs typeface="Arial" charset="0"/>
              </a:rPr>
              <a:t>) с помощью индикаторной трубки с </a:t>
            </a:r>
            <a:r>
              <a:rPr lang="ru-RU" sz="1800" b="1" dirty="0">
                <a:solidFill>
                  <a:srgbClr val="00B050"/>
                </a:solidFill>
                <a:latin typeface="Arial" charset="0"/>
                <a:cs typeface="Arial" charset="0"/>
              </a:rPr>
              <a:t>тремя </a:t>
            </a:r>
            <a:r>
              <a:rPr lang="ru-RU" sz="1800" b="1" dirty="0" err="1">
                <a:solidFill>
                  <a:srgbClr val="00B050"/>
                </a:solidFill>
                <a:latin typeface="Arial" charset="0"/>
                <a:cs typeface="Arial" charset="0"/>
              </a:rPr>
              <a:t>зелеными</a:t>
            </a:r>
            <a:r>
              <a:rPr lang="ru-RU" sz="1800" b="1" dirty="0">
                <a:solidFill>
                  <a:srgbClr val="00B050"/>
                </a:solidFill>
                <a:latin typeface="Arial" charset="0"/>
                <a:cs typeface="Arial" charset="0"/>
              </a:rPr>
              <a:t> кольцами</a:t>
            </a:r>
            <a:r>
              <a:rPr lang="ru-RU" sz="1800" dirty="0">
                <a:solidFill>
                  <a:prstClr val="black"/>
                </a:solidFill>
                <a:latin typeface="Arial" charset="0"/>
                <a:cs typeface="Arial" charset="0"/>
              </a:rPr>
              <a:t>. Для этого необходимо:</a:t>
            </a:r>
          </a:p>
          <a:p>
            <a:pPr marL="228600" indent="-228600" algn="just">
              <a:buFont typeface="+mj-lt"/>
              <a:buAutoNum type="arabicPeriod"/>
              <a:defRPr/>
            </a:pPr>
            <a:r>
              <a:rPr lang="ru-RU" sz="1800" dirty="0">
                <a:solidFill>
                  <a:prstClr val="black"/>
                </a:solidFill>
                <a:latin typeface="Arial" charset="0"/>
                <a:cs typeface="Arial" charset="0"/>
              </a:rPr>
              <a:t>вскрыть индикаторную трубку с тремя </a:t>
            </a:r>
            <a:r>
              <a:rPr lang="ru-RU" sz="1800" dirty="0" err="1">
                <a:solidFill>
                  <a:prstClr val="black"/>
                </a:solidFill>
                <a:latin typeface="Arial" charset="0"/>
                <a:cs typeface="Arial" charset="0"/>
              </a:rPr>
              <a:t>зелеными</a:t>
            </a:r>
            <a:r>
              <a:rPr lang="ru-RU" sz="1800" dirty="0">
                <a:solidFill>
                  <a:prstClr val="black"/>
                </a:solidFill>
                <a:latin typeface="Arial" charset="0"/>
                <a:cs typeface="Arial" charset="0"/>
              </a:rPr>
              <a:t> кольцами и, пользуясь </a:t>
            </a:r>
            <a:r>
              <a:rPr lang="ru-RU" sz="1800" dirty="0" err="1">
                <a:solidFill>
                  <a:prstClr val="black"/>
                </a:solidFill>
                <a:latin typeface="Arial" charset="0"/>
                <a:cs typeface="Arial" charset="0"/>
              </a:rPr>
              <a:t>ампуловскрывателем</a:t>
            </a:r>
            <a:r>
              <a:rPr lang="ru-RU" sz="1800" dirty="0">
                <a:solidFill>
                  <a:prstClr val="black"/>
                </a:solidFill>
                <a:latin typeface="Arial" charset="0"/>
                <a:cs typeface="Arial" charset="0"/>
              </a:rPr>
              <a:t>, разбить в ней ампулу;</a:t>
            </a:r>
          </a:p>
          <a:p>
            <a:pPr marL="228600" indent="-228600" algn="just">
              <a:buFont typeface="+mj-lt"/>
              <a:buAutoNum type="arabicPeriod"/>
              <a:defRPr/>
            </a:pPr>
            <a:r>
              <a:rPr lang="ru-RU" sz="1800" dirty="0">
                <a:solidFill>
                  <a:prstClr val="black"/>
                </a:solidFill>
                <a:latin typeface="Arial" charset="0"/>
                <a:cs typeface="Arial" charset="0"/>
              </a:rPr>
              <a:t>вставить трубку немаркированным концом в гнездо насоса и сделать 10-15 качаний насосом;</a:t>
            </a:r>
          </a:p>
          <a:p>
            <a:pPr marL="228600" indent="-228600" algn="just">
              <a:buFont typeface="+mj-lt"/>
              <a:buAutoNum type="arabicPeriod"/>
              <a:defRPr/>
            </a:pPr>
            <a:r>
              <a:rPr lang="ru-RU" sz="1800" dirty="0">
                <a:solidFill>
                  <a:prstClr val="black"/>
                </a:solidFill>
                <a:latin typeface="Arial" charset="0"/>
                <a:cs typeface="Arial" charset="0"/>
              </a:rPr>
              <a:t>вынуть трубку из насоса и сравнить окраску наполнителя с эталоном, </a:t>
            </a:r>
            <a:r>
              <a:rPr lang="ru-RU" sz="1800" dirty="0" err="1">
                <a:solidFill>
                  <a:prstClr val="black"/>
                </a:solidFill>
                <a:latin typeface="Arial" charset="0"/>
                <a:cs typeface="Arial" charset="0"/>
              </a:rPr>
              <a:t>нанесенным</a:t>
            </a:r>
            <a:r>
              <a:rPr lang="ru-RU" sz="1800" dirty="0">
                <a:solidFill>
                  <a:prstClr val="black"/>
                </a:solidFill>
                <a:latin typeface="Arial" charset="0"/>
                <a:cs typeface="Arial" charset="0"/>
              </a:rPr>
              <a:t> на кассете, в которой хранятся индикаторные трубки с тремя </a:t>
            </a:r>
            <a:r>
              <a:rPr lang="ru-RU" sz="1800" dirty="0" err="1">
                <a:solidFill>
                  <a:prstClr val="black"/>
                </a:solidFill>
                <a:latin typeface="Arial" charset="0"/>
                <a:cs typeface="Arial" charset="0"/>
              </a:rPr>
              <a:t>зелеными</a:t>
            </a:r>
            <a:r>
              <a:rPr lang="ru-RU" sz="1800" dirty="0">
                <a:solidFill>
                  <a:prstClr val="black"/>
                </a:solidFill>
                <a:latin typeface="Arial" charset="0"/>
                <a:cs typeface="Arial" charset="0"/>
              </a:rPr>
              <a:t> кольцами.</a:t>
            </a:r>
          </a:p>
          <a:p>
            <a:endParaRPr lang="ru-RU" sz="1800" dirty="0"/>
          </a:p>
        </p:txBody>
      </p:sp>
      <p:pic>
        <p:nvPicPr>
          <p:cNvPr id="4" name="Picture 37" descr="MVC-581F">
            <a:extLst>
              <a:ext uri="{FF2B5EF4-FFF2-40B4-BE49-F238E27FC236}">
                <a16:creationId xmlns:a16="http://schemas.microsoft.com/office/drawing/2014/main" id="{C1107E3E-AF04-4AF7-80C2-BA04FC24F7DF}"/>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908953" y="4532419"/>
            <a:ext cx="2716464" cy="2024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6" descr="MVC-582F">
            <a:extLst>
              <a:ext uri="{FF2B5EF4-FFF2-40B4-BE49-F238E27FC236}">
                <a16:creationId xmlns:a16="http://schemas.microsoft.com/office/drawing/2014/main" id="{E6FE1134-E04C-473F-AD4F-5AFBDA8DFEA4}"/>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3924768" y="4532419"/>
            <a:ext cx="2739620" cy="2035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5" descr="MVC-583F">
            <a:extLst>
              <a:ext uri="{FF2B5EF4-FFF2-40B4-BE49-F238E27FC236}">
                <a16:creationId xmlns:a16="http://schemas.microsoft.com/office/drawing/2014/main" id="{E77E2EE2-C9E9-458B-8853-2BB2E2E1435D}"/>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6915680" y="4532419"/>
            <a:ext cx="2762780" cy="206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6851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Определение ОВ в воздухе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11275484" cy="4542818"/>
          </a:xfrm>
        </p:spPr>
        <p:txBody>
          <a:bodyPr/>
          <a:lstStyle/>
          <a:p>
            <a:pPr algn="just">
              <a:defRPr/>
            </a:pPr>
            <a:r>
              <a:rPr lang="ru-RU" sz="1800" dirty="0">
                <a:solidFill>
                  <a:prstClr val="black"/>
                </a:solidFill>
                <a:latin typeface="Arial" charset="0"/>
                <a:cs typeface="Arial" charset="0"/>
              </a:rPr>
              <a:t>Затем определяют наличие в воздухе паров иприта индикаторной трубкой с </a:t>
            </a:r>
            <a:r>
              <a:rPr lang="ru-RU" sz="1800" b="1" dirty="0">
                <a:solidFill>
                  <a:prstClr val="black"/>
                </a:solidFill>
                <a:latin typeface="Arial" charset="0"/>
                <a:cs typeface="Arial" charset="0"/>
              </a:rPr>
              <a:t>одним </a:t>
            </a:r>
            <a:r>
              <a:rPr lang="ru-RU" sz="1800" b="1" dirty="0" err="1">
                <a:solidFill>
                  <a:prstClr val="black"/>
                </a:solidFill>
                <a:latin typeface="Arial" charset="0"/>
                <a:cs typeface="Arial" charset="0"/>
              </a:rPr>
              <a:t>желтым</a:t>
            </a:r>
            <a:r>
              <a:rPr lang="ru-RU" sz="1800" b="1" dirty="0">
                <a:solidFill>
                  <a:prstClr val="black"/>
                </a:solidFill>
                <a:latin typeface="Arial" charset="0"/>
                <a:cs typeface="Arial" charset="0"/>
              </a:rPr>
              <a:t> кольцом</a:t>
            </a:r>
            <a:r>
              <a:rPr lang="ru-RU" sz="1800" dirty="0">
                <a:solidFill>
                  <a:prstClr val="black"/>
                </a:solidFill>
                <a:latin typeface="Arial" charset="0"/>
                <a:cs typeface="Arial" charset="0"/>
              </a:rPr>
              <a:t>. Для этого необходимо:</a:t>
            </a:r>
          </a:p>
          <a:p>
            <a:pPr marL="228600" indent="-228600" algn="just">
              <a:buFont typeface="+mj-lt"/>
              <a:buAutoNum type="arabicPeriod"/>
              <a:defRPr/>
            </a:pPr>
            <a:r>
              <a:rPr lang="ru-RU" sz="1800" dirty="0">
                <a:solidFill>
                  <a:prstClr val="black"/>
                </a:solidFill>
                <a:latin typeface="Arial" charset="0"/>
                <a:cs typeface="Arial" charset="0"/>
              </a:rPr>
              <a:t>вскрыть индикаторную трубку с одним </a:t>
            </a:r>
            <a:r>
              <a:rPr lang="ru-RU" sz="1800" dirty="0" err="1">
                <a:solidFill>
                  <a:prstClr val="black"/>
                </a:solidFill>
                <a:latin typeface="Arial" charset="0"/>
                <a:cs typeface="Arial" charset="0"/>
              </a:rPr>
              <a:t>желтым</a:t>
            </a:r>
            <a:r>
              <a:rPr lang="ru-RU" sz="1800" dirty="0">
                <a:solidFill>
                  <a:prstClr val="black"/>
                </a:solidFill>
                <a:latin typeface="Arial" charset="0"/>
                <a:cs typeface="Arial" charset="0"/>
              </a:rPr>
              <a:t> кольцом;</a:t>
            </a:r>
          </a:p>
          <a:p>
            <a:pPr marL="228600" indent="-228600" algn="just">
              <a:buFont typeface="+mj-lt"/>
              <a:buAutoNum type="arabicPeriod"/>
              <a:defRPr/>
            </a:pPr>
            <a:r>
              <a:rPr lang="ru-RU" sz="1800" dirty="0">
                <a:solidFill>
                  <a:prstClr val="black"/>
                </a:solidFill>
                <a:latin typeface="Arial" charset="0"/>
                <a:cs typeface="Arial" charset="0"/>
              </a:rPr>
              <a:t>вставить трубку в насос и прокачать воздух (60 качаний над </a:t>
            </a:r>
            <a:r>
              <a:rPr lang="ru-RU" sz="1800" dirty="0" err="1">
                <a:solidFill>
                  <a:prstClr val="black"/>
                </a:solidFill>
                <a:latin typeface="Arial" charset="0"/>
                <a:cs typeface="Arial" charset="0"/>
              </a:rPr>
              <a:t>емкостью</a:t>
            </a:r>
            <a:r>
              <a:rPr lang="ru-RU" sz="1800" dirty="0">
                <a:solidFill>
                  <a:prstClr val="black"/>
                </a:solidFill>
                <a:latin typeface="Arial" charset="0"/>
                <a:cs typeface="Arial" charset="0"/>
              </a:rPr>
              <a:t> с керосином) насосом;</a:t>
            </a:r>
          </a:p>
          <a:p>
            <a:pPr marL="228600" indent="-228600" algn="just">
              <a:buFont typeface="+mj-lt"/>
              <a:buAutoNum type="arabicPeriod"/>
              <a:defRPr/>
            </a:pPr>
            <a:r>
              <a:rPr lang="ru-RU" sz="1800" dirty="0">
                <a:solidFill>
                  <a:prstClr val="black"/>
                </a:solidFill>
                <a:latin typeface="Arial" charset="0"/>
                <a:cs typeface="Arial" charset="0"/>
              </a:rPr>
              <a:t>вынуть трубку из насоса и по истечении 1 мин сравнить окраску наполнителя с эталоном, </a:t>
            </a:r>
            <a:r>
              <a:rPr lang="ru-RU" sz="1800" dirty="0" err="1">
                <a:solidFill>
                  <a:prstClr val="black"/>
                </a:solidFill>
                <a:latin typeface="Arial" charset="0"/>
                <a:cs typeface="Arial" charset="0"/>
              </a:rPr>
              <a:t>нанесенным</a:t>
            </a:r>
            <a:r>
              <a:rPr lang="ru-RU" sz="1800" dirty="0">
                <a:solidFill>
                  <a:prstClr val="black"/>
                </a:solidFill>
                <a:latin typeface="Arial" charset="0"/>
                <a:cs typeface="Arial" charset="0"/>
              </a:rPr>
              <a:t> на кассете для индикаторных трубок с одним </a:t>
            </a:r>
            <a:r>
              <a:rPr lang="ru-RU" sz="1800" dirty="0" err="1">
                <a:solidFill>
                  <a:prstClr val="black"/>
                </a:solidFill>
                <a:latin typeface="Arial" charset="0"/>
                <a:cs typeface="Arial" charset="0"/>
              </a:rPr>
              <a:t>желтым</a:t>
            </a:r>
            <a:r>
              <a:rPr lang="ru-RU" sz="1800" dirty="0">
                <a:solidFill>
                  <a:prstClr val="black"/>
                </a:solidFill>
                <a:latin typeface="Arial" charset="0"/>
                <a:cs typeface="Arial" charset="0"/>
              </a:rPr>
              <a:t> кольцом.</a:t>
            </a:r>
          </a:p>
          <a:p>
            <a:endParaRPr lang="ru-RU" sz="1800" dirty="0"/>
          </a:p>
        </p:txBody>
      </p:sp>
      <p:pic>
        <p:nvPicPr>
          <p:cNvPr id="4" name="Picture 34" descr="MVC-584F">
            <a:extLst>
              <a:ext uri="{FF2B5EF4-FFF2-40B4-BE49-F238E27FC236}">
                <a16:creationId xmlns:a16="http://schemas.microsoft.com/office/drawing/2014/main" id="{146F812C-E157-470D-86C1-A2E6CEDAFCFF}"/>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813851" y="4170687"/>
            <a:ext cx="2838700" cy="2113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3" descr="MVC-585F">
            <a:extLst>
              <a:ext uri="{FF2B5EF4-FFF2-40B4-BE49-F238E27FC236}">
                <a16:creationId xmlns:a16="http://schemas.microsoft.com/office/drawing/2014/main" id="{4EECC004-338A-4978-99C5-9BA900B01902}"/>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4064978" y="4172512"/>
            <a:ext cx="2813212" cy="210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2" descr="MVC-586F">
            <a:extLst>
              <a:ext uri="{FF2B5EF4-FFF2-40B4-BE49-F238E27FC236}">
                <a16:creationId xmlns:a16="http://schemas.microsoft.com/office/drawing/2014/main" id="{DE83EBD7-6684-4033-A313-205FD4FC7F49}"/>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7290617" y="4170687"/>
            <a:ext cx="2796990" cy="209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02364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МИНИ-ЭКСПРЕСС-ЛАБОРАТОРИЯ «ПЧЕЛКА-Р»</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70232"/>
            <a:ext cx="6807199" cy="4542818"/>
          </a:xfrm>
        </p:spPr>
        <p:txBody>
          <a:bodyPr/>
          <a:lstStyle/>
          <a:p>
            <a:r>
              <a:rPr lang="ru-RU" dirty="0"/>
              <a:t>	Мини-экспресс лаборатория «</a:t>
            </a:r>
            <a:r>
              <a:rPr lang="ru-RU" dirty="0" err="1"/>
              <a:t>Пчелка</a:t>
            </a:r>
            <a:r>
              <a:rPr lang="ru-RU" dirty="0"/>
              <a:t>-Р» предназначена для экспресс-контроля химической </a:t>
            </a:r>
            <a:r>
              <a:rPr lang="ru-RU" dirty="0" err="1"/>
              <a:t>загрязненности</a:t>
            </a:r>
            <a:r>
              <a:rPr lang="ru-RU" dirty="0"/>
              <a:t> объектов окружающей среды –  воздуха и промышленных газовых выбросов, а также воды, почвы, сыпучих сред и продуктов питания.</a:t>
            </a:r>
          </a:p>
        </p:txBody>
      </p:sp>
      <p:pic>
        <p:nvPicPr>
          <p:cNvPr id="4" name="Picture 2" descr="image003">
            <a:hlinkClick r:id="rId2"/>
            <a:extLst>
              <a:ext uri="{FF2B5EF4-FFF2-40B4-BE49-F238E27FC236}">
                <a16:creationId xmlns:a16="http://schemas.microsoft.com/office/drawing/2014/main" id="{DF316FA1-7AD2-40FA-95D3-76C15F4B6E72}"/>
              </a:ext>
            </a:extLst>
          </p:cNvPr>
          <p:cNvPicPr>
            <a:picLocks noChangeAspect="1" noChangeArrowheads="1"/>
          </p:cNvPicPr>
          <p:nvPr/>
        </p:nvPicPr>
        <p:blipFill>
          <a:blip r:embed="rId3"/>
          <a:srcRect/>
          <a:stretch>
            <a:fillRect/>
          </a:stretch>
        </p:blipFill>
        <p:spPr bwMode="auto">
          <a:xfrm>
            <a:off x="7498292" y="2015066"/>
            <a:ext cx="3313113" cy="382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0674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МИНИ-ЭКСПРЕСС-ЛАБОРАТОРИЯ «ПЧЕЛКА-Р»</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70232"/>
            <a:ext cx="6807199" cy="4542818"/>
          </a:xfrm>
        </p:spPr>
        <p:txBody>
          <a:bodyPr/>
          <a:lstStyle/>
          <a:p>
            <a:pPr algn="l"/>
            <a:r>
              <a:rPr lang="ru-RU" sz="2000" b="1" i="0" dirty="0">
                <a:solidFill>
                  <a:srgbClr val="1A1920"/>
                </a:solidFill>
                <a:effectLst/>
                <a:latin typeface="Noto Sans" panose="020B0502040504020204" pitchFamily="34" charset="0"/>
              </a:rPr>
              <a:t>Состав</a:t>
            </a:r>
            <a:endParaRPr lang="ru-RU" sz="2000" b="0" i="0" dirty="0">
              <a:solidFill>
                <a:srgbClr val="1A1920"/>
              </a:solidFill>
              <a:effectLst/>
              <a:latin typeface="Noto Sans" panose="020B0502040504020204" pitchFamily="34" charset="0"/>
            </a:endParaRPr>
          </a:p>
          <a:p>
            <a:pPr algn="l">
              <a:buFont typeface="+mj-lt"/>
              <a:buAutoNum type="arabicPeriod"/>
            </a:pPr>
            <a:r>
              <a:rPr lang="ru-RU" sz="2000" b="0" i="0" dirty="0">
                <a:solidFill>
                  <a:srgbClr val="1A1920"/>
                </a:solidFill>
                <a:effectLst/>
                <a:latin typeface="Noto Sans" panose="020B0502040504020204" pitchFamily="34" charset="0"/>
              </a:rPr>
              <a:t>Паспорт и методическая документация;</a:t>
            </a:r>
          </a:p>
          <a:p>
            <a:pPr algn="l">
              <a:buFont typeface="+mj-lt"/>
              <a:buAutoNum type="arabicPeriod"/>
            </a:pPr>
            <a:r>
              <a:rPr lang="ru-RU" sz="2000" b="0" i="0" dirty="0">
                <a:solidFill>
                  <a:srgbClr val="1A1920"/>
                </a:solidFill>
                <a:effectLst/>
                <a:latin typeface="Noto Sans" panose="020B0502040504020204" pitchFamily="34" charset="0"/>
              </a:rPr>
              <a:t>Трубки индикаторные в упаковке с контрольной шкалой и сертификатом;</a:t>
            </a:r>
          </a:p>
          <a:p>
            <a:pPr algn="l">
              <a:buFont typeface="+mj-lt"/>
              <a:buAutoNum type="arabicPeriod"/>
            </a:pPr>
            <a:r>
              <a:rPr lang="ru-RU" sz="2000" b="0" i="0" dirty="0">
                <a:solidFill>
                  <a:srgbClr val="1A1920"/>
                </a:solidFill>
                <a:effectLst/>
                <a:latin typeface="Noto Sans" panose="020B0502040504020204" pitchFamily="34" charset="0"/>
              </a:rPr>
              <a:t>Портативный насос-пробоотборник (аспиратор) НП-3М с паспортом и сертификатом;</a:t>
            </a:r>
          </a:p>
          <a:p>
            <a:pPr algn="l">
              <a:buFont typeface="+mj-lt"/>
              <a:buAutoNum type="arabicPeriod"/>
            </a:pPr>
            <a:r>
              <a:rPr lang="ru-RU" sz="2000" b="0" i="0" dirty="0">
                <a:solidFill>
                  <a:srgbClr val="1A1920"/>
                </a:solidFill>
                <a:effectLst/>
                <a:latin typeface="Noto Sans" panose="020B0502040504020204" pitchFamily="34" charset="0"/>
              </a:rPr>
              <a:t>Тесты для сигнального контроля </a:t>
            </a:r>
            <a:r>
              <a:rPr lang="ru-RU" sz="2000" b="0" i="0" dirty="0" err="1">
                <a:solidFill>
                  <a:srgbClr val="1A1920"/>
                </a:solidFill>
                <a:effectLst/>
                <a:latin typeface="Noto Sans" panose="020B0502040504020204" pitchFamily="34" charset="0"/>
              </a:rPr>
              <a:t>загрязненности</a:t>
            </a:r>
            <a:r>
              <a:rPr lang="ru-RU" sz="2000" b="0" i="0" dirty="0">
                <a:solidFill>
                  <a:srgbClr val="1A1920"/>
                </a:solidFill>
                <a:effectLst/>
                <a:latin typeface="Noto Sans" panose="020B0502040504020204" pitchFamily="34" charset="0"/>
              </a:rPr>
              <a:t> воды и почвенных вытяжек;</a:t>
            </a:r>
          </a:p>
          <a:p>
            <a:pPr algn="l">
              <a:buFont typeface="+mj-lt"/>
              <a:buAutoNum type="arabicPeriod"/>
            </a:pPr>
            <a:r>
              <a:rPr lang="ru-RU" sz="2000" b="0" i="0" dirty="0">
                <a:solidFill>
                  <a:srgbClr val="1A1920"/>
                </a:solidFill>
                <a:effectLst/>
                <a:latin typeface="Noto Sans" panose="020B0502040504020204" pitchFamily="34" charset="0"/>
              </a:rPr>
              <a:t>Комплект оборудования, инструментов и приспособлений;</a:t>
            </a:r>
          </a:p>
          <a:p>
            <a:pPr algn="l">
              <a:buFont typeface="+mj-lt"/>
              <a:buAutoNum type="arabicPeriod"/>
            </a:pPr>
            <a:r>
              <a:rPr lang="ru-RU" sz="2000" b="0" i="0" dirty="0" err="1">
                <a:solidFill>
                  <a:srgbClr val="1A1920"/>
                </a:solidFill>
                <a:effectLst/>
                <a:latin typeface="Noto Sans" panose="020B0502040504020204" pitchFamily="34" charset="0"/>
              </a:rPr>
              <a:t>Жесткий</a:t>
            </a:r>
            <a:r>
              <a:rPr lang="ru-RU" sz="2000" b="0" i="0" dirty="0">
                <a:solidFill>
                  <a:srgbClr val="1A1920"/>
                </a:solidFill>
                <a:effectLst/>
                <a:latin typeface="Noto Sans" panose="020B0502040504020204" pitchFamily="34" charset="0"/>
              </a:rPr>
              <a:t> переносной корпус-укладка (вес набора - не более 3 кг).</a:t>
            </a:r>
          </a:p>
        </p:txBody>
      </p:sp>
      <p:pic>
        <p:nvPicPr>
          <p:cNvPr id="4" name="Picture 2" descr="image003">
            <a:hlinkClick r:id="rId2"/>
            <a:extLst>
              <a:ext uri="{FF2B5EF4-FFF2-40B4-BE49-F238E27FC236}">
                <a16:creationId xmlns:a16="http://schemas.microsoft.com/office/drawing/2014/main" id="{DF316FA1-7AD2-40FA-95D3-76C15F4B6E72}"/>
              </a:ext>
            </a:extLst>
          </p:cNvPr>
          <p:cNvPicPr>
            <a:picLocks noChangeAspect="1" noChangeArrowheads="1"/>
          </p:cNvPicPr>
          <p:nvPr/>
        </p:nvPicPr>
        <p:blipFill>
          <a:blip r:embed="rId3"/>
          <a:srcRect/>
          <a:stretch>
            <a:fillRect/>
          </a:stretch>
        </p:blipFill>
        <p:spPr bwMode="auto">
          <a:xfrm>
            <a:off x="7498292" y="2015066"/>
            <a:ext cx="3313113" cy="3825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64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63DB36-DEB7-4200-9E9B-8F4F1756A571}"/>
              </a:ext>
            </a:extLst>
          </p:cNvPr>
          <p:cNvSpPr>
            <a:spLocks noGrp="1"/>
          </p:cNvSpPr>
          <p:nvPr>
            <p:ph type="title"/>
          </p:nvPr>
        </p:nvSpPr>
        <p:spPr>
          <a:xfrm>
            <a:off x="609601" y="453507"/>
            <a:ext cx="11275484" cy="885825"/>
          </a:xfrm>
        </p:spPr>
        <p:txBody>
          <a:bodyPr/>
          <a:lstStyle/>
          <a:p>
            <a:r>
              <a:rPr lang="ru-RU" dirty="0"/>
              <a:t>Газоанализатор Хоббит-Т</a:t>
            </a:r>
          </a:p>
        </p:txBody>
      </p:sp>
      <p:sp>
        <p:nvSpPr>
          <p:cNvPr id="3" name="Объект 2">
            <a:extLst>
              <a:ext uri="{FF2B5EF4-FFF2-40B4-BE49-F238E27FC236}">
                <a16:creationId xmlns:a16="http://schemas.microsoft.com/office/drawing/2014/main" id="{9B521C01-BC2A-4041-AA7B-C07283852995}"/>
              </a:ext>
            </a:extLst>
          </p:cNvPr>
          <p:cNvSpPr>
            <a:spLocks noGrp="1"/>
          </p:cNvSpPr>
          <p:nvPr>
            <p:ph idx="1"/>
          </p:nvPr>
        </p:nvSpPr>
        <p:spPr>
          <a:xfrm>
            <a:off x="609601" y="1356243"/>
            <a:ext cx="8543730" cy="5048250"/>
          </a:xfrm>
        </p:spPr>
        <p:txBody>
          <a:bodyPr/>
          <a:lstStyle/>
          <a:p>
            <a:r>
              <a:rPr lang="ru-RU" sz="1800" b="0" i="0" dirty="0">
                <a:solidFill>
                  <a:srgbClr val="000000"/>
                </a:solidFill>
                <a:effectLst/>
                <a:latin typeface="Arial" panose="020B0604020202020204" pitchFamily="34" charset="0"/>
              </a:rPr>
              <a:t>Переносной газоанализатор </a:t>
            </a:r>
            <a:r>
              <a:rPr lang="ru-RU" sz="1800" dirty="0"/>
              <a:t>Хоббит-Т</a:t>
            </a:r>
            <a:r>
              <a:rPr lang="ru-RU" sz="1800" b="0" i="0" dirty="0">
                <a:solidFill>
                  <a:srgbClr val="000000"/>
                </a:solidFill>
                <a:effectLst/>
                <a:latin typeface="Arial" panose="020B0604020202020204" pitchFamily="34" charset="0"/>
              </a:rPr>
              <a:t> предназначен для контроля недостаточного или избыточного содержания кислорода, опасной загазованности горючими или токсичными газами в воздухе рабочей зоны.</a:t>
            </a:r>
          </a:p>
          <a:p>
            <a:pPr algn="l"/>
            <a:r>
              <a:rPr lang="ru-RU" sz="1800" b="1" i="0" dirty="0">
                <a:solidFill>
                  <a:srgbClr val="000000"/>
                </a:solidFill>
                <a:effectLst/>
                <a:latin typeface="Arial" panose="020B0604020202020204" pitchFamily="34" charset="0"/>
              </a:rPr>
              <a:t>Особенности Хоббит-Т</a:t>
            </a:r>
          </a:p>
          <a:p>
            <a:pPr algn="l">
              <a:buFont typeface="Arial" panose="020B0604020202020204" pitchFamily="34" charset="0"/>
              <a:buChar char="•"/>
            </a:pPr>
            <a:r>
              <a:rPr lang="ru-RU" sz="1800" b="0" i="0" dirty="0">
                <a:solidFill>
                  <a:srgbClr val="000000"/>
                </a:solidFill>
                <a:effectLst/>
                <a:latin typeface="Arial" panose="020B0604020202020204" pitchFamily="34" charset="0"/>
              </a:rPr>
              <a:t>малые масса и габариты</a:t>
            </a:r>
          </a:p>
          <a:p>
            <a:pPr algn="l">
              <a:buFont typeface="Arial" panose="020B0604020202020204" pitchFamily="34" charset="0"/>
              <a:buChar char="•"/>
            </a:pPr>
            <a:r>
              <a:rPr lang="ru-RU" sz="1800" b="0" i="0" dirty="0">
                <a:solidFill>
                  <a:srgbClr val="000000"/>
                </a:solidFill>
                <a:effectLst/>
                <a:latin typeface="Arial" panose="020B0604020202020204" pitchFamily="34" charset="0"/>
              </a:rPr>
              <a:t>работоспособность при отрицательных температурах (до -40 С)</a:t>
            </a:r>
          </a:p>
          <a:p>
            <a:pPr algn="l">
              <a:buFont typeface="Arial" panose="020B0604020202020204" pitchFamily="34" charset="0"/>
              <a:buChar char="•"/>
            </a:pPr>
            <a:r>
              <a:rPr lang="ru-RU" sz="1800" b="0" i="0" dirty="0">
                <a:solidFill>
                  <a:srgbClr val="000000"/>
                </a:solidFill>
                <a:effectLst/>
                <a:latin typeface="Arial" panose="020B0604020202020204" pitchFamily="34" charset="0"/>
              </a:rPr>
              <a:t>предусмотрен контроль разряда аккумулятора</a:t>
            </a:r>
          </a:p>
          <a:p>
            <a:pPr algn="l">
              <a:buFont typeface="Arial" panose="020B0604020202020204" pitchFamily="34" charset="0"/>
              <a:buChar char="•"/>
            </a:pPr>
            <a:r>
              <a:rPr lang="ru-RU" sz="1800" b="0" i="0" dirty="0">
                <a:solidFill>
                  <a:srgbClr val="000000"/>
                </a:solidFill>
                <a:effectLst/>
                <a:latin typeface="Arial" panose="020B0604020202020204" pitchFamily="34" charset="0"/>
              </a:rPr>
              <a:t>электронная установка нуля.</a:t>
            </a:r>
            <a:br>
              <a:rPr lang="ru-RU" sz="1800" b="0" i="0" dirty="0">
                <a:solidFill>
                  <a:srgbClr val="000000"/>
                </a:solidFill>
                <a:effectLst/>
                <a:latin typeface="Arial" panose="020B0604020202020204" pitchFamily="34" charset="0"/>
              </a:rPr>
            </a:br>
            <a:endParaRPr lang="ru-RU" sz="1800" dirty="0"/>
          </a:p>
        </p:txBody>
      </p:sp>
      <p:pic>
        <p:nvPicPr>
          <p:cNvPr id="5" name="Рисунок 4">
            <a:extLst>
              <a:ext uri="{FF2B5EF4-FFF2-40B4-BE49-F238E27FC236}">
                <a16:creationId xmlns:a16="http://schemas.microsoft.com/office/drawing/2014/main" id="{B9EC0391-BDDE-40A5-821C-9DB00F9D1414}"/>
              </a:ext>
            </a:extLst>
          </p:cNvPr>
          <p:cNvPicPr>
            <a:picLocks noChangeAspect="1"/>
          </p:cNvPicPr>
          <p:nvPr/>
        </p:nvPicPr>
        <p:blipFill>
          <a:blip r:embed="rId2"/>
          <a:stretch>
            <a:fillRect/>
          </a:stretch>
        </p:blipFill>
        <p:spPr>
          <a:xfrm>
            <a:off x="3539412" y="4262759"/>
            <a:ext cx="5113175" cy="2304924"/>
          </a:xfrm>
          <a:prstGeom prst="rect">
            <a:avLst/>
          </a:prstGeom>
        </p:spPr>
      </p:pic>
    </p:spTree>
    <p:extLst>
      <p:ext uri="{BB962C8B-B14F-4D97-AF65-F5344CB8AC3E}">
        <p14:creationId xmlns:p14="http://schemas.microsoft.com/office/powerpoint/2010/main" val="30324438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63DB36-DEB7-4200-9E9B-8F4F1756A571}"/>
              </a:ext>
            </a:extLst>
          </p:cNvPr>
          <p:cNvSpPr>
            <a:spLocks noGrp="1"/>
          </p:cNvSpPr>
          <p:nvPr>
            <p:ph type="title"/>
          </p:nvPr>
        </p:nvSpPr>
        <p:spPr>
          <a:xfrm>
            <a:off x="609601" y="453507"/>
            <a:ext cx="11275484" cy="885825"/>
          </a:xfrm>
        </p:spPr>
        <p:txBody>
          <a:bodyPr/>
          <a:lstStyle/>
          <a:p>
            <a:r>
              <a:rPr lang="ru-RU" dirty="0"/>
              <a:t>Газоанализатор Хоббит-Т</a:t>
            </a:r>
          </a:p>
        </p:txBody>
      </p:sp>
      <p:pic>
        <p:nvPicPr>
          <p:cNvPr id="10" name="Рисунок 9">
            <a:extLst>
              <a:ext uri="{FF2B5EF4-FFF2-40B4-BE49-F238E27FC236}">
                <a16:creationId xmlns:a16="http://schemas.microsoft.com/office/drawing/2014/main" id="{FBB033C2-0324-48DE-9771-8E4A79F582A0}"/>
              </a:ext>
            </a:extLst>
          </p:cNvPr>
          <p:cNvPicPr>
            <a:picLocks noChangeAspect="1"/>
          </p:cNvPicPr>
          <p:nvPr/>
        </p:nvPicPr>
        <p:blipFill rotWithShape="1">
          <a:blip r:embed="rId2"/>
          <a:srcRect t="9218"/>
          <a:stretch/>
        </p:blipFill>
        <p:spPr>
          <a:xfrm>
            <a:off x="962974" y="1840782"/>
            <a:ext cx="6538948" cy="4582606"/>
          </a:xfrm>
          <a:prstGeom prst="rect">
            <a:avLst/>
          </a:prstGeom>
        </p:spPr>
      </p:pic>
      <p:pic>
        <p:nvPicPr>
          <p:cNvPr id="12" name="Рисунок 11">
            <a:extLst>
              <a:ext uri="{FF2B5EF4-FFF2-40B4-BE49-F238E27FC236}">
                <a16:creationId xmlns:a16="http://schemas.microsoft.com/office/drawing/2014/main" id="{46601437-D20B-4BF5-926E-237E21CA749A}"/>
              </a:ext>
            </a:extLst>
          </p:cNvPr>
          <p:cNvPicPr>
            <a:picLocks noChangeAspect="1"/>
          </p:cNvPicPr>
          <p:nvPr/>
        </p:nvPicPr>
        <p:blipFill>
          <a:blip r:embed="rId3"/>
          <a:stretch>
            <a:fillRect/>
          </a:stretch>
        </p:blipFill>
        <p:spPr>
          <a:xfrm>
            <a:off x="8452833" y="1876588"/>
            <a:ext cx="2033471" cy="4510994"/>
          </a:xfrm>
          <a:prstGeom prst="rect">
            <a:avLst/>
          </a:prstGeom>
        </p:spPr>
      </p:pic>
      <p:sp>
        <p:nvSpPr>
          <p:cNvPr id="13" name="Объект 3">
            <a:extLst>
              <a:ext uri="{FF2B5EF4-FFF2-40B4-BE49-F238E27FC236}">
                <a16:creationId xmlns:a16="http://schemas.microsoft.com/office/drawing/2014/main" id="{13203664-F260-47EE-BEDF-5D81837C1D0A}"/>
              </a:ext>
            </a:extLst>
          </p:cNvPr>
          <p:cNvSpPr>
            <a:spLocks noGrp="1"/>
          </p:cNvSpPr>
          <p:nvPr>
            <p:ph idx="1"/>
          </p:nvPr>
        </p:nvSpPr>
        <p:spPr>
          <a:xfrm>
            <a:off x="609601" y="1339332"/>
            <a:ext cx="11275484" cy="5048250"/>
          </a:xfrm>
        </p:spPr>
        <p:txBody>
          <a:bodyPr/>
          <a:lstStyle/>
          <a:p>
            <a:r>
              <a:rPr lang="ru-RU" dirty="0"/>
              <a:t>Характеристики Хоббит-Т</a:t>
            </a:r>
          </a:p>
        </p:txBody>
      </p:sp>
    </p:spTree>
    <p:extLst>
      <p:ext uri="{BB962C8B-B14F-4D97-AF65-F5344CB8AC3E}">
        <p14:creationId xmlns:p14="http://schemas.microsoft.com/office/powerpoint/2010/main" val="18556670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63DB36-DEB7-4200-9E9B-8F4F1756A571}"/>
              </a:ext>
            </a:extLst>
          </p:cNvPr>
          <p:cNvSpPr>
            <a:spLocks noGrp="1"/>
          </p:cNvSpPr>
          <p:nvPr>
            <p:ph type="title"/>
          </p:nvPr>
        </p:nvSpPr>
        <p:spPr>
          <a:xfrm>
            <a:off x="609601" y="453507"/>
            <a:ext cx="11275484" cy="885825"/>
          </a:xfrm>
        </p:spPr>
        <p:txBody>
          <a:bodyPr/>
          <a:lstStyle/>
          <a:p>
            <a:r>
              <a:rPr lang="ru-RU" dirty="0"/>
              <a:t>Газоанализатор Хоббит-Т</a:t>
            </a:r>
          </a:p>
        </p:txBody>
      </p:sp>
      <p:pic>
        <p:nvPicPr>
          <p:cNvPr id="5" name="Рисунок 4">
            <a:extLst>
              <a:ext uri="{FF2B5EF4-FFF2-40B4-BE49-F238E27FC236}">
                <a16:creationId xmlns:a16="http://schemas.microsoft.com/office/drawing/2014/main" id="{B9EC0391-BDDE-40A5-821C-9DB00F9D1414}"/>
              </a:ext>
            </a:extLst>
          </p:cNvPr>
          <p:cNvPicPr>
            <a:picLocks noChangeAspect="1"/>
          </p:cNvPicPr>
          <p:nvPr/>
        </p:nvPicPr>
        <p:blipFill>
          <a:blip r:embed="rId2"/>
          <a:stretch>
            <a:fillRect/>
          </a:stretch>
        </p:blipFill>
        <p:spPr>
          <a:xfrm>
            <a:off x="3539412" y="4262759"/>
            <a:ext cx="5113175" cy="2304924"/>
          </a:xfrm>
          <a:prstGeom prst="rect">
            <a:avLst/>
          </a:prstGeom>
        </p:spPr>
      </p:pic>
      <p:sp>
        <p:nvSpPr>
          <p:cNvPr id="4" name="Объект 3">
            <a:extLst>
              <a:ext uri="{FF2B5EF4-FFF2-40B4-BE49-F238E27FC236}">
                <a16:creationId xmlns:a16="http://schemas.microsoft.com/office/drawing/2014/main" id="{64BF4C22-3F5C-4026-B6D4-8DF202959567}"/>
              </a:ext>
            </a:extLst>
          </p:cNvPr>
          <p:cNvSpPr>
            <a:spLocks noGrp="1"/>
          </p:cNvSpPr>
          <p:nvPr>
            <p:ph idx="1"/>
          </p:nvPr>
        </p:nvSpPr>
        <p:spPr>
          <a:xfrm>
            <a:off x="609601" y="1339332"/>
            <a:ext cx="11275484" cy="5048250"/>
          </a:xfrm>
        </p:spPr>
        <p:txBody>
          <a:bodyPr/>
          <a:lstStyle/>
          <a:p>
            <a:r>
              <a:rPr lang="ru-RU" dirty="0"/>
              <a:t>Пороги срабатывания сигнализации по каналам</a:t>
            </a:r>
          </a:p>
        </p:txBody>
      </p:sp>
      <p:pic>
        <p:nvPicPr>
          <p:cNvPr id="7" name="Рисунок 6">
            <a:extLst>
              <a:ext uri="{FF2B5EF4-FFF2-40B4-BE49-F238E27FC236}">
                <a16:creationId xmlns:a16="http://schemas.microsoft.com/office/drawing/2014/main" id="{92D6EB0E-084B-43E1-A12D-CE6CBEA072CE}"/>
              </a:ext>
            </a:extLst>
          </p:cNvPr>
          <p:cNvPicPr>
            <a:picLocks noChangeAspect="1"/>
          </p:cNvPicPr>
          <p:nvPr/>
        </p:nvPicPr>
        <p:blipFill>
          <a:blip r:embed="rId3"/>
          <a:stretch>
            <a:fillRect/>
          </a:stretch>
        </p:blipFill>
        <p:spPr>
          <a:xfrm>
            <a:off x="306915" y="1977507"/>
            <a:ext cx="11725275" cy="1885950"/>
          </a:xfrm>
          <a:prstGeom prst="rect">
            <a:avLst/>
          </a:prstGeom>
        </p:spPr>
      </p:pic>
    </p:spTree>
    <p:extLst>
      <p:ext uri="{BB962C8B-B14F-4D97-AF65-F5344CB8AC3E}">
        <p14:creationId xmlns:p14="http://schemas.microsoft.com/office/powerpoint/2010/main" val="40756410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Индикаторные трубки</a:t>
            </a:r>
          </a:p>
        </p:txBody>
      </p:sp>
      <p:pic>
        <p:nvPicPr>
          <p:cNvPr id="5" name="Picture 7" descr="G:\DCIM\100MSDCF\DSC00307.JPG">
            <a:extLst>
              <a:ext uri="{FF2B5EF4-FFF2-40B4-BE49-F238E27FC236}">
                <a16:creationId xmlns:a16="http://schemas.microsoft.com/office/drawing/2014/main" id="{9F3AB240-5AE8-41B2-896A-E7F8667ABE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506" t="10017" r="5914" b="11044"/>
          <a:stretch>
            <a:fillRect/>
          </a:stretch>
        </p:blipFill>
        <p:spPr>
          <a:xfrm>
            <a:off x="1913467" y="1823050"/>
            <a:ext cx="8365066" cy="4670812"/>
          </a:xfrm>
          <a:noFill/>
        </p:spPr>
      </p:pic>
    </p:spTree>
    <p:extLst>
      <p:ext uri="{BB962C8B-B14F-4D97-AF65-F5344CB8AC3E}">
        <p14:creationId xmlns:p14="http://schemas.microsoft.com/office/powerpoint/2010/main" val="10929301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Индикаторные трубки</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11275484" cy="4542818"/>
          </a:xfrm>
        </p:spPr>
        <p:txBody>
          <a:bodyPr/>
          <a:lstStyle/>
          <a:p>
            <a:r>
              <a:rPr lang="ru-RU" dirty="0"/>
              <a:t>При использовании колористической индикаторной трубки концентрацию определяют по длине прореагировавшего (изменившего окраску) слоя индикаторной массы, ограниченного началом шкалы и внешней границей окрашенного слоя.</a:t>
            </a:r>
          </a:p>
          <a:p>
            <a:endParaRPr lang="ru-RU" dirty="0"/>
          </a:p>
        </p:txBody>
      </p:sp>
      <p:pic>
        <p:nvPicPr>
          <p:cNvPr id="4" name="Picture 4" descr="H:\Работа на отпуск\НПР 2014 Пчелка -Р\Копия НПР 2014\DSC00460.JPG">
            <a:extLst>
              <a:ext uri="{FF2B5EF4-FFF2-40B4-BE49-F238E27FC236}">
                <a16:creationId xmlns:a16="http://schemas.microsoft.com/office/drawing/2014/main" id="{D2810228-8CD8-4388-BD60-357F4DACC3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32" t="37955" r="2032" b="39622"/>
          <a:stretch>
            <a:fillRect/>
          </a:stretch>
        </p:blipFill>
        <p:spPr bwMode="auto">
          <a:xfrm>
            <a:off x="1136650" y="3402756"/>
            <a:ext cx="85693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40647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ГАЗОСИГНАЛИЗАТОР ГСА-3</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6265332" cy="4542818"/>
          </a:xfrm>
        </p:spPr>
        <p:txBody>
          <a:bodyPr/>
          <a:lstStyle/>
          <a:p>
            <a:r>
              <a:rPr lang="ru-RU" sz="2400" dirty="0">
                <a:solidFill>
                  <a:prstClr val="black"/>
                </a:solidFill>
                <a:latin typeface="Calibri" pitchFamily="34" charset="0"/>
                <a:cs typeface="Arial" charset="0"/>
              </a:rPr>
              <a:t> </a:t>
            </a:r>
            <a:r>
              <a:rPr lang="x-none" sz="2400" dirty="0">
                <a:solidFill>
                  <a:prstClr val="black"/>
                </a:solidFill>
                <a:latin typeface="Calibri" pitchFamily="34" charset="0"/>
                <a:cs typeface="Arial" charset="0"/>
              </a:rPr>
              <a:t>Газосигнализатор </a:t>
            </a:r>
            <a:r>
              <a:rPr lang="x-none" sz="2400" b="1" dirty="0">
                <a:solidFill>
                  <a:prstClr val="black"/>
                </a:solidFill>
                <a:latin typeface="Calibri" pitchFamily="34" charset="0"/>
                <a:cs typeface="Arial" charset="0"/>
              </a:rPr>
              <a:t>ГСА-3</a:t>
            </a:r>
            <a:r>
              <a:rPr lang="x-none" sz="2400" dirty="0">
                <a:solidFill>
                  <a:prstClr val="black"/>
                </a:solidFill>
                <a:latin typeface="Calibri" pitchFamily="34" charset="0"/>
                <a:cs typeface="Arial" charset="0"/>
              </a:rPr>
              <a:t> </a:t>
            </a:r>
            <a:r>
              <a:rPr lang="ru-RU" sz="2400" dirty="0">
                <a:solidFill>
                  <a:prstClr val="black"/>
                </a:solidFill>
                <a:latin typeface="Calibri" pitchFamily="34" charset="0"/>
                <a:cs typeface="Arial" charset="0"/>
              </a:rPr>
              <a:t>предназначен для обнаружения в воздухе специальных веществ (СВ) и АХОВ таких как хлор и аммиак и автоматического светового и звукового оповещения об опасности.</a:t>
            </a:r>
            <a:endParaRPr lang="ru-RU" dirty="0"/>
          </a:p>
        </p:txBody>
      </p:sp>
      <p:pic>
        <p:nvPicPr>
          <p:cNvPr id="4" name="Рисунок 3" descr="Войсковой автоматический газосигнализатор ГСА-3">
            <a:extLst>
              <a:ext uri="{FF2B5EF4-FFF2-40B4-BE49-F238E27FC236}">
                <a16:creationId xmlns:a16="http://schemas.microsoft.com/office/drawing/2014/main" id="{142C697D-5220-472B-90CB-6785230F97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9092" y="1887165"/>
            <a:ext cx="2592388"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406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DE894F-698D-9D76-A0CF-0F84B0C6C1EB}"/>
              </a:ext>
            </a:extLst>
          </p:cNvPr>
          <p:cNvSpPr>
            <a:spLocks noGrp="1"/>
          </p:cNvSpPr>
          <p:nvPr>
            <p:ph type="title"/>
          </p:nvPr>
        </p:nvSpPr>
        <p:spPr>
          <a:xfrm>
            <a:off x="706420" y="418523"/>
            <a:ext cx="11275484" cy="885825"/>
          </a:xfrm>
        </p:spPr>
        <p:txBody>
          <a:bodyPr/>
          <a:lstStyle/>
          <a:p>
            <a:r>
              <a:rPr lang="ru-RU" dirty="0"/>
              <a:t>Системы жизнеобеспечения убежища</a:t>
            </a:r>
            <a:br>
              <a:rPr lang="ru-RU" dirty="0"/>
            </a:br>
            <a:endParaRPr lang="ru-RU" dirty="0"/>
          </a:p>
        </p:txBody>
      </p:sp>
      <p:sp>
        <p:nvSpPr>
          <p:cNvPr id="3" name="Объект 2">
            <a:extLst>
              <a:ext uri="{FF2B5EF4-FFF2-40B4-BE49-F238E27FC236}">
                <a16:creationId xmlns:a16="http://schemas.microsoft.com/office/drawing/2014/main" id="{10571A26-5FB4-1019-2F1F-03395F11F66E}"/>
              </a:ext>
            </a:extLst>
          </p:cNvPr>
          <p:cNvSpPr>
            <a:spLocks noGrp="1"/>
          </p:cNvSpPr>
          <p:nvPr>
            <p:ph idx="1"/>
          </p:nvPr>
        </p:nvSpPr>
        <p:spPr/>
        <p:txBody>
          <a:bodyPr/>
          <a:lstStyle/>
          <a:p>
            <a:pPr marL="342900" indent="-342900">
              <a:buFontTx/>
              <a:buAutoNum type="arabicPeriod"/>
            </a:pPr>
            <a:r>
              <a:rPr lang="ru-RU" altLang="ru-RU" sz="2200" dirty="0">
                <a:solidFill>
                  <a:srgbClr val="0C0476"/>
                </a:solidFill>
              </a:rPr>
              <a:t>Система водоснабжения.</a:t>
            </a:r>
          </a:p>
          <a:p>
            <a:pPr marL="342900" indent="-342900">
              <a:buFontTx/>
              <a:buAutoNum type="arabicPeriod"/>
            </a:pPr>
            <a:r>
              <a:rPr lang="ru-RU" altLang="ru-RU" sz="2200" dirty="0">
                <a:solidFill>
                  <a:srgbClr val="0C0476"/>
                </a:solidFill>
              </a:rPr>
              <a:t>Система канализации.</a:t>
            </a:r>
          </a:p>
          <a:p>
            <a:pPr marL="342900" indent="-342900">
              <a:buFontTx/>
              <a:buAutoNum type="arabicPeriod"/>
            </a:pPr>
            <a:r>
              <a:rPr lang="ru-RU" altLang="ru-RU" sz="2200" dirty="0">
                <a:solidFill>
                  <a:srgbClr val="0C0476"/>
                </a:solidFill>
              </a:rPr>
              <a:t>Электроснабжение.</a:t>
            </a:r>
          </a:p>
          <a:p>
            <a:pPr marL="342900" indent="-342900">
              <a:buFontTx/>
              <a:buAutoNum type="arabicPeriod"/>
            </a:pPr>
            <a:r>
              <a:rPr lang="ru-RU" altLang="ru-RU" sz="2200" dirty="0">
                <a:solidFill>
                  <a:srgbClr val="0C0476"/>
                </a:solidFill>
              </a:rPr>
              <a:t>Система отопления.</a:t>
            </a:r>
          </a:p>
          <a:p>
            <a:pPr marL="342900" indent="-342900">
              <a:buFontTx/>
              <a:buAutoNum type="arabicPeriod"/>
            </a:pPr>
            <a:r>
              <a:rPr lang="ru-RU" altLang="ru-RU" sz="2200" dirty="0">
                <a:solidFill>
                  <a:srgbClr val="0C0476"/>
                </a:solidFill>
              </a:rPr>
              <a:t>Система </a:t>
            </a:r>
            <a:r>
              <a:rPr lang="ru-RU" altLang="ru-RU" sz="2200" dirty="0" err="1">
                <a:solidFill>
                  <a:srgbClr val="0C0476"/>
                </a:solidFill>
              </a:rPr>
              <a:t>воздухоснабжения</a:t>
            </a:r>
            <a:r>
              <a:rPr lang="ru-RU" altLang="ru-RU" sz="2200" dirty="0">
                <a:solidFill>
                  <a:srgbClr val="0C0476"/>
                </a:solidFill>
              </a:rPr>
              <a:t>.</a:t>
            </a:r>
          </a:p>
          <a:p>
            <a:pPr marL="342900" indent="-342900">
              <a:buFontTx/>
              <a:buAutoNum type="arabicPeriod"/>
            </a:pPr>
            <a:r>
              <a:rPr lang="ru-RU" altLang="ru-RU" sz="2200" dirty="0">
                <a:solidFill>
                  <a:srgbClr val="0C0476"/>
                </a:solidFill>
              </a:rPr>
              <a:t>Запас продуктов.</a:t>
            </a:r>
          </a:p>
          <a:p>
            <a:pPr marL="342900" indent="-342900">
              <a:buFontTx/>
              <a:buAutoNum type="arabicPeriod"/>
            </a:pPr>
            <a:r>
              <a:rPr lang="ru-RU" altLang="ru-RU" sz="2200" dirty="0">
                <a:solidFill>
                  <a:srgbClr val="0C0476"/>
                </a:solidFill>
              </a:rPr>
              <a:t>Телефонная связь с пунктом управления и громкоговоритель радиотрансляции, подключенные к городской или местной сети радиовещания.</a:t>
            </a:r>
          </a:p>
          <a:p>
            <a:pPr marL="342900" indent="-342900">
              <a:buFontTx/>
              <a:buAutoNum type="arabicPeriod"/>
            </a:pPr>
            <a:r>
              <a:rPr lang="ru-RU" altLang="ru-RU" sz="2200" dirty="0">
                <a:solidFill>
                  <a:srgbClr val="0C0476"/>
                </a:solidFill>
              </a:rPr>
              <a:t>Места для отдыха.</a:t>
            </a:r>
          </a:p>
          <a:p>
            <a:pPr marL="342900" indent="-342900">
              <a:buFontTx/>
              <a:buAutoNum type="arabicPeriod"/>
            </a:pPr>
            <a:r>
              <a:rPr lang="ru-RU" altLang="ru-RU" sz="2200" dirty="0">
                <a:solidFill>
                  <a:srgbClr val="0C0476"/>
                </a:solidFill>
              </a:rPr>
              <a:t>Входы и выходы.</a:t>
            </a:r>
            <a:endParaRPr lang="ru-RU" dirty="0"/>
          </a:p>
        </p:txBody>
      </p:sp>
    </p:spTree>
    <p:extLst>
      <p:ext uri="{BB962C8B-B14F-4D97-AF65-F5344CB8AC3E}">
        <p14:creationId xmlns:p14="http://schemas.microsoft.com/office/powerpoint/2010/main" val="5588351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ПРИБОР ГАЗОВОГО КОНТРОЛЯ УНИВЕРСАЛЬНЫЙ УПГК-ЛИМБ</a:t>
            </a:r>
          </a:p>
        </p:txBody>
      </p:sp>
      <p:pic>
        <p:nvPicPr>
          <p:cNvPr id="4" name="Picture 2">
            <a:extLst>
              <a:ext uri="{FF2B5EF4-FFF2-40B4-BE49-F238E27FC236}">
                <a16:creationId xmlns:a16="http://schemas.microsoft.com/office/drawing/2014/main" id="{20BB59CF-5A32-4515-92C8-B34222FF8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614792"/>
            <a:ext cx="6538913"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1">
            <a:extLst>
              <a:ext uri="{FF2B5EF4-FFF2-40B4-BE49-F238E27FC236}">
                <a16:creationId xmlns:a16="http://schemas.microsoft.com/office/drawing/2014/main" id="{436C0277-9607-4F46-BEF2-F23C1F1910DE}"/>
              </a:ext>
            </a:extLst>
          </p:cNvPr>
          <p:cNvSpPr>
            <a:spLocks noChangeArrowheads="1"/>
          </p:cNvSpPr>
          <p:nvPr/>
        </p:nvSpPr>
        <p:spPr bwMode="auto">
          <a:xfrm>
            <a:off x="7604125" y="1791004"/>
            <a:ext cx="23749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dirty="0">
                <a:latin typeface="Arial" panose="020B0604020202020204" pitchFamily="34" charset="0"/>
              </a:rPr>
              <a:t>КОМПЛЕКТ ПОСТАВКИ</a:t>
            </a:r>
            <a:endParaRPr lang="ru-RU" altLang="ru-RU" sz="1800" dirty="0">
              <a:latin typeface="Arial" panose="020B0604020202020204" pitchFamily="34" charset="0"/>
            </a:endParaRPr>
          </a:p>
          <a:p>
            <a:pPr eaLnBrk="1" hangingPunct="1">
              <a:spcBef>
                <a:spcPct val="0"/>
              </a:spcBef>
              <a:buFontTx/>
              <a:buNone/>
            </a:pPr>
            <a:r>
              <a:rPr lang="ru-RU" altLang="ru-RU" sz="1600" dirty="0">
                <a:latin typeface="Arial" panose="020B0604020202020204" pitchFamily="34" charset="0"/>
              </a:rPr>
              <a:t>1 - упаковка прибора (кейс);</a:t>
            </a:r>
          </a:p>
          <a:p>
            <a:pPr eaLnBrk="1" hangingPunct="1">
              <a:spcBef>
                <a:spcPct val="0"/>
              </a:spcBef>
              <a:buFontTx/>
              <a:buNone/>
            </a:pPr>
            <a:r>
              <a:rPr lang="ru-RU" altLang="ru-RU" sz="1600" dirty="0">
                <a:latin typeface="Arial" panose="020B0604020202020204" pitchFamily="34" charset="0"/>
              </a:rPr>
              <a:t>2 - блок пробоотбора (БП);</a:t>
            </a:r>
          </a:p>
          <a:p>
            <a:pPr eaLnBrk="1" hangingPunct="1">
              <a:spcBef>
                <a:spcPct val="0"/>
              </a:spcBef>
              <a:buFontTx/>
              <a:buNone/>
            </a:pPr>
            <a:r>
              <a:rPr lang="ru-RU" altLang="ru-RU" sz="1600" dirty="0">
                <a:latin typeface="Arial" panose="020B0604020202020204" pitchFamily="34" charset="0"/>
              </a:rPr>
              <a:t>3 - блок управления (БУ);</a:t>
            </a:r>
          </a:p>
          <a:p>
            <a:pPr eaLnBrk="1" hangingPunct="1">
              <a:spcBef>
                <a:spcPct val="0"/>
              </a:spcBef>
              <a:buFontTx/>
              <a:buNone/>
            </a:pPr>
            <a:r>
              <a:rPr lang="ru-RU" altLang="ru-RU" sz="1600" dirty="0">
                <a:latin typeface="Arial" panose="020B0604020202020204" pitchFamily="34" charset="0"/>
              </a:rPr>
              <a:t>4 – </a:t>
            </a:r>
            <a:r>
              <a:rPr lang="ru-RU" altLang="ru-RU" sz="1600" dirty="0" err="1">
                <a:latin typeface="Arial" panose="020B0604020202020204" pitchFamily="34" charset="0"/>
              </a:rPr>
              <a:t>пневмоэлектро</a:t>
            </a:r>
            <a:r>
              <a:rPr lang="ru-RU" altLang="ru-RU" sz="1600" dirty="0">
                <a:latin typeface="Arial" panose="020B0604020202020204" pitchFamily="34" charset="0"/>
              </a:rPr>
              <a:t>-кабель;</a:t>
            </a:r>
          </a:p>
          <a:p>
            <a:pPr eaLnBrk="1" hangingPunct="1">
              <a:spcBef>
                <a:spcPct val="0"/>
              </a:spcBef>
              <a:buFontTx/>
              <a:buNone/>
            </a:pPr>
            <a:r>
              <a:rPr lang="ru-RU" altLang="ru-RU" sz="1600" dirty="0">
                <a:latin typeface="Arial" panose="020B0604020202020204" pitchFamily="34" charset="0"/>
              </a:rPr>
              <a:t>5 - блок измерительный (БИ);</a:t>
            </a:r>
          </a:p>
          <a:p>
            <a:pPr eaLnBrk="1" hangingPunct="1">
              <a:spcBef>
                <a:spcPct val="0"/>
              </a:spcBef>
              <a:buFontTx/>
              <a:buNone/>
            </a:pPr>
            <a:r>
              <a:rPr lang="ru-RU" altLang="ru-RU" sz="1600" dirty="0">
                <a:latin typeface="Arial" panose="020B0604020202020204" pitchFamily="34" charset="0"/>
              </a:rPr>
              <a:t>6 – блок отравляющих веществ (БОВ); </a:t>
            </a:r>
          </a:p>
        </p:txBody>
      </p:sp>
      <p:sp>
        <p:nvSpPr>
          <p:cNvPr id="6" name="Прямоугольник 2">
            <a:extLst>
              <a:ext uri="{FF2B5EF4-FFF2-40B4-BE49-F238E27FC236}">
                <a16:creationId xmlns:a16="http://schemas.microsoft.com/office/drawing/2014/main" id="{93462A13-CB7A-4E2A-803F-8CB3DF58D2C1}"/>
              </a:ext>
            </a:extLst>
          </p:cNvPr>
          <p:cNvSpPr>
            <a:spLocks noChangeArrowheads="1"/>
          </p:cNvSpPr>
          <p:nvPr/>
        </p:nvSpPr>
        <p:spPr bwMode="auto">
          <a:xfrm>
            <a:off x="1231900" y="5637517"/>
            <a:ext cx="88566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600">
                <a:latin typeface="Arial" panose="020B0604020202020204" pitchFamily="34" charset="0"/>
              </a:rPr>
              <a:t>7 - упаковка ЗИП (кейс); 8 - трубки индикаторные (ТИ);</a:t>
            </a:r>
          </a:p>
          <a:p>
            <a:pPr eaLnBrk="1" hangingPunct="1">
              <a:spcBef>
                <a:spcPct val="0"/>
              </a:spcBef>
              <a:buFontTx/>
              <a:buNone/>
            </a:pPr>
            <a:r>
              <a:rPr lang="ru-RU" altLang="ru-RU" sz="1600">
                <a:latin typeface="Arial" panose="020B0604020202020204" pitchFamily="34" charset="0"/>
              </a:rPr>
              <a:t>9 - устройство имитационное; 10 – устройство питающее (УП); 11 – лопатка;</a:t>
            </a:r>
          </a:p>
          <a:p>
            <a:pPr eaLnBrk="1" hangingPunct="1">
              <a:spcBef>
                <a:spcPct val="0"/>
              </a:spcBef>
              <a:buFontTx/>
              <a:buNone/>
            </a:pPr>
            <a:r>
              <a:rPr lang="ru-RU" altLang="ru-RU" sz="1600">
                <a:latin typeface="Arial" panose="020B0604020202020204" pitchFamily="34" charset="0"/>
              </a:rPr>
              <a:t>12 – комплект имитационной рецептуры КИР – 1А; 13 – поддон.</a:t>
            </a:r>
          </a:p>
        </p:txBody>
      </p:sp>
    </p:spTree>
    <p:extLst>
      <p:ext uri="{BB962C8B-B14F-4D97-AF65-F5344CB8AC3E}">
        <p14:creationId xmlns:p14="http://schemas.microsoft.com/office/powerpoint/2010/main" val="36124329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ПРИБОР ГАЗОВОГО КОНТРОЛЯ УНИВЕРСАЛЬНЫЙ УПГК-ЛИМБ</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5300132" cy="4542818"/>
          </a:xfrm>
        </p:spPr>
        <p:txBody>
          <a:bodyPr/>
          <a:lstStyle/>
          <a:p>
            <a:r>
              <a:rPr lang="ru-RU" dirty="0"/>
              <a:t>	НАЗНАЧЕНИЕ: Обнаружение, поиск мест утечек и оперативное измерение концентрации опасных для человека веществ в воздухе рабочей зоны, промышленных выбросах и сыпучих материалах, а также </a:t>
            </a:r>
            <a:r>
              <a:rPr lang="ru-RU" b="1" dirty="0"/>
              <a:t>ведение химической разведки при возникновении чрезвычайных ситуаций. </a:t>
            </a:r>
          </a:p>
          <a:p>
            <a:endParaRPr lang="ru-RU" dirty="0"/>
          </a:p>
        </p:txBody>
      </p:sp>
      <p:pic>
        <p:nvPicPr>
          <p:cNvPr id="11266" name="Picture 2">
            <a:extLst>
              <a:ext uri="{FF2B5EF4-FFF2-40B4-BE49-F238E27FC236}">
                <a16:creationId xmlns:a16="http://schemas.microsoft.com/office/drawing/2014/main" id="{35F80ADD-28B5-4D73-ADC2-85AF35B4BB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8" y="1707204"/>
            <a:ext cx="4385731" cy="4385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050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altLang="ru-RU" sz="2800" dirty="0"/>
              <a:t>Прибор </a:t>
            </a:r>
            <a:r>
              <a:rPr lang="ru-RU" altLang="ru-RU" sz="2800" b="1" dirty="0"/>
              <a:t>ПХРДД-2С</a:t>
            </a:r>
            <a:endParaRPr lang="ru-RU" dirty="0"/>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4778375" cy="4542818"/>
          </a:xfrm>
        </p:spPr>
        <p:txBody>
          <a:bodyPr/>
          <a:lstStyle/>
          <a:p>
            <a:r>
              <a:rPr lang="ru-RU" altLang="ru-RU" sz="2400" dirty="0"/>
              <a:t>	предназначен для эксплуатации в стационарных условиях, на химически опасных объектах с целью контроля в режиме реального времени состояния воздушной среды</a:t>
            </a:r>
            <a:endParaRPr lang="ru-RU" dirty="0"/>
          </a:p>
        </p:txBody>
      </p:sp>
      <p:pic>
        <p:nvPicPr>
          <p:cNvPr id="4" name="Picture 4">
            <a:extLst>
              <a:ext uri="{FF2B5EF4-FFF2-40B4-BE49-F238E27FC236}">
                <a16:creationId xmlns:a16="http://schemas.microsoft.com/office/drawing/2014/main" id="{A0C00DB9-75E8-475A-8C87-EF45BF897FD3}"/>
              </a:ext>
            </a:extLst>
          </p:cNvPr>
          <p:cNvPicPr>
            <a:picLocks noChangeAspect="1" noChangeArrowheads="1"/>
          </p:cNvPicPr>
          <p:nvPr/>
        </p:nvPicPr>
        <p:blipFill>
          <a:blip r:embed="rId2"/>
          <a:srcRect/>
          <a:stretch>
            <a:fillRect/>
          </a:stretch>
        </p:blipFill>
        <p:spPr bwMode="auto">
          <a:xfrm>
            <a:off x="5804958" y="573931"/>
            <a:ext cx="4778375" cy="5885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0530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609601" y="573931"/>
            <a:ext cx="11275484" cy="1147865"/>
          </a:xfrm>
        </p:spPr>
        <p:txBody>
          <a:bodyPr/>
          <a:lstStyle/>
          <a:p>
            <a:r>
              <a:rPr lang="ru-RU" dirty="0"/>
              <a:t>Автоматизированная система дистанционного мониторинга «АСДМ-</a:t>
            </a:r>
            <a:r>
              <a:rPr lang="ru-RU" dirty="0" err="1"/>
              <a:t>Лидар</a:t>
            </a:r>
            <a:r>
              <a:rPr lang="ru-RU" dirty="0"/>
              <a:t>» </a:t>
            </a:r>
          </a:p>
        </p:txBody>
      </p:sp>
      <p:sp>
        <p:nvSpPr>
          <p:cNvPr id="3" name="Объект 2">
            <a:extLst>
              <a:ext uri="{FF2B5EF4-FFF2-40B4-BE49-F238E27FC236}">
                <a16:creationId xmlns:a16="http://schemas.microsoft.com/office/drawing/2014/main" id="{DE41977B-A228-4170-96CB-8982D6837318}"/>
              </a:ext>
            </a:extLst>
          </p:cNvPr>
          <p:cNvSpPr>
            <a:spLocks noGrp="1"/>
          </p:cNvSpPr>
          <p:nvPr>
            <p:ph idx="1"/>
          </p:nvPr>
        </p:nvSpPr>
        <p:spPr>
          <a:xfrm>
            <a:off x="609601" y="1887165"/>
            <a:ext cx="5181599" cy="4542818"/>
          </a:xfrm>
        </p:spPr>
        <p:txBody>
          <a:bodyPr/>
          <a:lstStyle/>
          <a:p>
            <a:r>
              <a:rPr lang="en-US" dirty="0"/>
              <a:t>	</a:t>
            </a:r>
            <a:r>
              <a:rPr lang="ru-RU" dirty="0"/>
              <a:t>Автоматизированная система дистанционного мониторинга АСДМ «</a:t>
            </a:r>
            <a:r>
              <a:rPr lang="ru-RU" dirty="0" err="1"/>
              <a:t>Лидар</a:t>
            </a:r>
            <a:r>
              <a:rPr lang="ru-RU" dirty="0"/>
              <a:t>» оперативного контроля территории и воздушного пространства  большого города и крупных промышленных центров предназначена для обнаружения крупных аварий и обеспечения действий аварийно-спасательных формирований в зоне аварии. </a:t>
            </a:r>
            <a:endParaRPr lang="en-US" dirty="0"/>
          </a:p>
          <a:p>
            <a:endParaRPr lang="ru-RU" dirty="0"/>
          </a:p>
        </p:txBody>
      </p:sp>
      <p:pic>
        <p:nvPicPr>
          <p:cNvPr id="67586" name="Picture 2">
            <a:extLst>
              <a:ext uri="{FF2B5EF4-FFF2-40B4-BE49-F238E27FC236}">
                <a16:creationId xmlns:a16="http://schemas.microsoft.com/office/drawing/2014/main" id="{8E37250B-8711-448F-BFE4-8832427D9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8086" y="1887165"/>
            <a:ext cx="5364313" cy="374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63368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6146" name="Picture 2" descr="Cat Gas Mask Funny &quot; Sticker for Sale by TiedtotheSky | Redbubble">
            <a:extLst>
              <a:ext uri="{FF2B5EF4-FFF2-40B4-BE49-F238E27FC236}">
                <a16:creationId xmlns:a16="http://schemas.microsoft.com/office/drawing/2014/main" id="{56F325EA-F252-401E-8407-0369076E7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399" y="720790"/>
            <a:ext cx="5715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a:extLst>
              <a:ext uri="{FF2B5EF4-FFF2-40B4-BE49-F238E27FC236}">
                <a16:creationId xmlns:a16="http://schemas.microsoft.com/office/drawing/2014/main" id="{4A852E91-45EC-452D-8524-7CE5200EF34B}"/>
              </a:ext>
            </a:extLst>
          </p:cNvPr>
          <p:cNvSpPr>
            <a:spLocks noGrp="1"/>
          </p:cNvSpPr>
          <p:nvPr>
            <p:ph type="title"/>
          </p:nvPr>
        </p:nvSpPr>
        <p:spPr>
          <a:xfrm>
            <a:off x="1169437" y="32657"/>
            <a:ext cx="11275484" cy="6792686"/>
          </a:xfrm>
        </p:spPr>
        <p:txBody>
          <a:bodyPr/>
          <a:lstStyle/>
          <a:p>
            <a:r>
              <a:rPr lang="ru-RU" sz="3200" dirty="0"/>
              <a:t>Спасибо за внимание</a:t>
            </a:r>
          </a:p>
        </p:txBody>
      </p:sp>
    </p:spTree>
    <p:extLst>
      <p:ext uri="{BB962C8B-B14F-4D97-AF65-F5344CB8AC3E}">
        <p14:creationId xmlns:p14="http://schemas.microsoft.com/office/powerpoint/2010/main" val="279645018"/>
      </p:ext>
    </p:extLst>
  </p:cSld>
  <p:clrMapOvr>
    <a:masterClrMapping/>
  </p:clrMapOvr>
</p:sld>
</file>

<file path=ppt/theme/theme1.xml><?xml version="1.0" encoding="utf-8"?>
<a:theme xmlns:a="http://schemas.openxmlformats.org/drawingml/2006/main" name="2_Тема Office">
  <a:themeElements>
    <a:clrScheme name="Синий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Тема Office">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ru-RU" sz="1800" b="0" i="0" u="none" strike="noStrike" cap="none" normalizeH="0" baseline="0" smtClean="0">
            <a:ln>
              <a:noFill/>
            </a:ln>
            <a:solidFill>
              <a:schemeClr val="bg1"/>
            </a:solidFill>
            <a:effectLst/>
            <a:latin typeface="Arial" panose="020B0604020202020204" pitchFamily="34" charset="0"/>
            <a:ea typeface="Microsoft YaHei" panose="020B0503020204020204" pitchFamily="34"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10324</TotalTime>
  <Words>5143</Words>
  <Application>Microsoft Macintosh PowerPoint</Application>
  <PresentationFormat>Широкоэкранный</PresentationFormat>
  <Paragraphs>623</Paragraphs>
  <Slides>94</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2</vt:i4>
      </vt:variant>
      <vt:variant>
        <vt:lpstr>Заголовки слайдов</vt:lpstr>
      </vt:variant>
      <vt:variant>
        <vt:i4>94</vt:i4>
      </vt:variant>
    </vt:vector>
  </HeadingPairs>
  <TitlesOfParts>
    <vt:vector size="107" baseType="lpstr">
      <vt:lpstr>Arial</vt:lpstr>
      <vt:lpstr>Arial Black</vt:lpstr>
      <vt:lpstr>Calibri</vt:lpstr>
      <vt:lpstr>Garamond</vt:lpstr>
      <vt:lpstr>Noto Sans</vt:lpstr>
      <vt:lpstr>Roboto</vt:lpstr>
      <vt:lpstr>roboto condensed</vt:lpstr>
      <vt:lpstr>Times New Roman</vt:lpstr>
      <vt:lpstr>Ubuntu-Medium</vt:lpstr>
      <vt:lpstr>Ubuntu-Regular</vt:lpstr>
      <vt:lpstr>YS Text</vt:lpstr>
      <vt:lpstr>2_Тема Office</vt:lpstr>
      <vt:lpstr>1_Тема Office</vt:lpstr>
      <vt:lpstr>Тема 3. Порядок и правила использования средств индивидуальной  и коллективной защиты, а также средств пожаротушения, имеющихся в организации</vt:lpstr>
      <vt:lpstr>Средства коллективной защиты</vt:lpstr>
      <vt:lpstr>Защитные инженерные сооружения ГО предназначены для защиты от: </vt:lpstr>
      <vt:lpstr>Классификация защитных инженерных сооружений </vt:lpstr>
      <vt:lpstr>Классификация защитных инженерных сооружений </vt:lpstr>
      <vt:lpstr>Убежище</vt:lpstr>
      <vt:lpstr>Убежище </vt:lpstr>
      <vt:lpstr>План убежища </vt:lpstr>
      <vt:lpstr>Системы жизнеобеспечения убежища </vt:lpstr>
      <vt:lpstr>Противорадиационное  укрытие </vt:lpstr>
      <vt:lpstr>Презентация PowerPoint</vt:lpstr>
      <vt:lpstr>Как вести себя в укрытиях </vt:lpstr>
      <vt:lpstr>Укрытие простейшего типа </vt:lpstr>
      <vt:lpstr>Требования нормативных и правовых актов по обеспечению населения (работников организаций)  средствами индивидуальной защиты органов дыхания</vt:lpstr>
      <vt:lpstr>Федеральный закон РФ от 12.02.1998 № 28-ФЗ «О гражданской обороне». Статья 2. Задачи в области гражданской обороны.</vt:lpstr>
      <vt:lpstr>Постановление Правительства РФ от 26.11.2007 № 804 «Об утверждении положения о гражданской обороне в Российской Федерации». </vt:lpstr>
      <vt:lpstr>Граждане Российской Федерации обязаны</vt:lpstr>
      <vt:lpstr>Карта границ территорий, подверженных риску возникновения ЧС природного и техногенного характера и воздействия их последствий</vt:lpstr>
      <vt:lpstr>Назначение, классификация, порядок подготовки и использования средств индивидуальной защиты</vt:lpstr>
      <vt:lpstr>Назначение средств индивидуальной защиты </vt:lpstr>
      <vt:lpstr>Фильтрующие противогазы </vt:lpstr>
      <vt:lpstr>Гражданский противогаз ГП-7</vt:lpstr>
      <vt:lpstr>Гражданский противогаз ГП-7Б (ГП-7ВМБ)</vt:lpstr>
      <vt:lpstr>Гражданский противогаз ГП-7Б (ГП-7ВМБ)</vt:lpstr>
      <vt:lpstr>Гражданский противогаз ГП-7Б (ГП-7ВМБ)</vt:lpstr>
      <vt:lpstr>Гражданский противогаз ГП – 9</vt:lpstr>
      <vt:lpstr>Гражданский противогаз ГП – 9</vt:lpstr>
      <vt:lpstr>Гражданский противогаз ГП – 10 (МПФ-2 ГП-10к) </vt:lpstr>
      <vt:lpstr>ГП-15 (ГП-15В) </vt:lpstr>
      <vt:lpstr>Гражданский противогаз ГП-21  -  новая разработка</vt:lpstr>
      <vt:lpstr>Подбор лицевой части противогаза</vt:lpstr>
      <vt:lpstr>Противогаз фильтрующий детский ПДФ-2Д (ПДФ-2Ш)</vt:lpstr>
      <vt:lpstr>Детская спасательная камера ДСК Шанс-1</vt:lpstr>
      <vt:lpstr>Респиратор Р-2У</vt:lpstr>
      <vt:lpstr>Респиратор Р-2У</vt:lpstr>
      <vt:lpstr>РЕСПИРАТОР  АЛИНА® 200 АВК </vt:lpstr>
      <vt:lpstr>РЕСПИРАТОР «АЛИНА-СО»</vt:lpstr>
      <vt:lpstr>Средства индивидуальной защиты кожи </vt:lpstr>
      <vt:lpstr>Общевойсковой защитный комплект ОЗК</vt:lpstr>
      <vt:lpstr>Общевойсковой защитный комплект ОЗК</vt:lpstr>
      <vt:lpstr>Легкий защитный костюм Л-1</vt:lpstr>
      <vt:lpstr>Легкий защитный костюм Л-1</vt:lpstr>
      <vt:lpstr>Медицинские средства защиты</vt:lpstr>
      <vt:lpstr>МСИЗ</vt:lpstr>
      <vt:lpstr>Противохимический пакет ИПП-11</vt:lpstr>
      <vt:lpstr>Пакет перевязочный медицинский индивидуальный</vt:lpstr>
      <vt:lpstr>Комплект индивидуальной медицинской гражданской защиты (КИМГЗ)</vt:lpstr>
      <vt:lpstr>Комплект индивидуальной медицинской гражданской защиты (КИМГЗ)</vt:lpstr>
      <vt:lpstr>Санитарная сумка для оказания первой помощи</vt:lpstr>
      <vt:lpstr>Санитарная сумка для оказания первой помощи</vt:lpstr>
      <vt:lpstr>Санитарная сумка для оказания первой помощи</vt:lpstr>
      <vt:lpstr>Приборы радиационной, химической разведки и контроля</vt:lpstr>
      <vt:lpstr>Задачи ГО в области разведки и контроля заражения</vt:lpstr>
      <vt:lpstr>1. Приборы радиационного контроля</vt:lpstr>
      <vt:lpstr>ИЗМЕРИТЕЛЬ МОЩНОСТИ ДОЗЫ ДП-5В</vt:lpstr>
      <vt:lpstr>Дозиметр-радиометр ДРБП-03</vt:lpstr>
      <vt:lpstr>КОМПЛЕКТ ИНДИВИДУАЛЬНЫХ ДОЗИМЕТРОВ ИД-1</vt:lpstr>
      <vt:lpstr>Презентация PowerPoint</vt:lpstr>
      <vt:lpstr>Индивидуальный измеритель дозы ИД-11 </vt:lpstr>
      <vt:lpstr>Комплект индивидуальных дозиметров ДВГИ-8Д</vt:lpstr>
      <vt:lpstr>Комплект индивидуальных дозиметров ДВГИ-8Д, КСУ-01 с дозиметром ДВГ-03Д (снятие показаний)</vt:lpstr>
      <vt:lpstr>Дозиметр ДКГ-05Д </vt:lpstr>
      <vt:lpstr>Дозиметр ДКГ-05Д </vt:lpstr>
      <vt:lpstr>Дозиметр гамма-излучения ДКГ-03Д «ГРАЧ»</vt:lpstr>
      <vt:lpstr>Дозиметр гамма-излучения ДКГ-03Д «ГРАЧ»</vt:lpstr>
      <vt:lpstr>Дозиметр гамма-излучения ДКГ-07Д «Дрозд»</vt:lpstr>
      <vt:lpstr>Дозиметр гамма-излучения ДКГ-07Д «Дрозд»</vt:lpstr>
      <vt:lpstr>Дозиметр гамма-излучения ДКГ-02У «АРБИТР»</vt:lpstr>
      <vt:lpstr>ДОЗИМЕТР ИНДИВИДУАЛЬНЫЙ РЕНТГЕНОВСКОГО И ГАММА ИЗЛУЧЕНИЙ ДКГ-РМ1621</vt:lpstr>
      <vt:lpstr>ДОЗИМЕТР ГАММА – ИЗЛУЧЕНИЯ  ИНДИВИДУАЛЬНЫЙ РАДИОФОТОЛЮМИНЕСЦЕНТНЫЙ</vt:lpstr>
      <vt:lpstr>2. Приборы химического контроля</vt:lpstr>
      <vt:lpstr>ВОЙСКОВОЙ ПРИБОР ХИМИЧЕСКОЙ РАЗВЕДКИ ВПХР</vt:lpstr>
      <vt:lpstr>Презентация PowerPoint</vt:lpstr>
      <vt:lpstr>Индикаторные трубки к ВПХР</vt:lpstr>
      <vt:lpstr>Порядок проведения исследования</vt:lpstr>
      <vt:lpstr>Презентация PowerPoint</vt:lpstr>
      <vt:lpstr>Определение ОВ в воздухе </vt:lpstr>
      <vt:lpstr>Определение ОВ в воздухе </vt:lpstr>
      <vt:lpstr>Определение ОВ в воздухе </vt:lpstr>
      <vt:lpstr>Определение ОВ в воздухе </vt:lpstr>
      <vt:lpstr>Определение ОВ в воздухе </vt:lpstr>
      <vt:lpstr>МИНИ-ЭКСПРЕСС-ЛАБОРАТОРИЯ «ПЧЕЛКА-Р»</vt:lpstr>
      <vt:lpstr>МИНИ-ЭКСПРЕСС-ЛАБОРАТОРИЯ «ПЧЕЛКА-Р»</vt:lpstr>
      <vt:lpstr>Газоанализатор Хоббит-Т</vt:lpstr>
      <vt:lpstr>Газоанализатор Хоббит-Т</vt:lpstr>
      <vt:lpstr>Газоанализатор Хоббит-Т</vt:lpstr>
      <vt:lpstr>Индикаторные трубки</vt:lpstr>
      <vt:lpstr>Индикаторные трубки</vt:lpstr>
      <vt:lpstr>ГАЗОСИГНАЛИЗАТОР ГСА-3</vt:lpstr>
      <vt:lpstr>ПРИБОР ГАЗОВОГО КОНТРОЛЯ УНИВЕРСАЛЬНЫЙ УПГК-ЛИМБ</vt:lpstr>
      <vt:lpstr>ПРИБОР ГАЗОВОГО КОНТРОЛЯ УНИВЕРСАЛЬНЫЙ УПГК-ЛИМБ</vt:lpstr>
      <vt:lpstr>Прибор ПХРДД-2С</vt:lpstr>
      <vt:lpstr>Автоматизированная система дистанционного мониторинга «АСДМ-Лидар» </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hp</dc:creator>
  <cp:lastModifiedBy>Microsoft Office User</cp:lastModifiedBy>
  <cp:revision>70</cp:revision>
  <dcterms:created xsi:type="dcterms:W3CDTF">2022-11-19T18:13:53Z</dcterms:created>
  <dcterms:modified xsi:type="dcterms:W3CDTF">2023-04-19T11:19:54Z</dcterms:modified>
</cp:coreProperties>
</file>