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24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258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8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type="tx">
  <p:cSld name="TITLE_AND_BODY">
    <p:bg>
      <p:bgPr>
        <a:gradFill>
          <a:gsLst>
            <a:gs pos="0">
              <a:srgbClr val="F67F00"/>
            </a:gs>
            <a:gs pos="100000">
              <a:srgbClr val="FFAE3B"/>
            </a:gs>
          </a:gsLst>
          <a:lin ang="746541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48925" y="118500"/>
            <a:ext cx="56313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4200" b="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48922" y="1840706"/>
            <a:ext cx="7810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071" y="359811"/>
            <a:ext cx="1637378" cy="4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1300"/>
              <a:buNone/>
              <a:defRPr sz="2400">
                <a:solidFill>
                  <a:srgbClr val="FF940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704250" y="481658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1pPr>
            <a:lvl2pPr marL="914400" lvl="1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2pPr>
            <a:lvl3pPr marL="1371600" lvl="2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3pPr>
            <a:lvl4pPr marL="1828800" lvl="3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4pPr>
            <a:lvl5pPr marL="2286000" lvl="4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5pPr>
            <a:lvl6pPr marL="2743200" lvl="5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6pPr>
            <a:lvl7pPr marL="3200400" lvl="6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7pPr>
            <a:lvl8pPr marL="3657600" lvl="7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8pPr>
            <a:lvl9pPr marL="4114800" lvl="8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363668" y="4321968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5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8462" y="359810"/>
            <a:ext cx="1635792" cy="4215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490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09072" y="371940"/>
            <a:ext cx="5631300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lvl="0" algn="just"/>
            <a:r>
              <a:rPr lang="ru-RU" sz="2400" b="1" dirty="0"/>
              <a:t>Тема </a:t>
            </a:r>
            <a:r>
              <a:rPr lang="ru-RU" sz="2400" b="1" dirty="0" smtClean="0"/>
              <a:t>5</a:t>
            </a:r>
            <a:r>
              <a:rPr lang="ru-RU" sz="2400" b="1" dirty="0"/>
              <a:t>. Действия НФГО по участию в поддержании общественного</a:t>
            </a:r>
            <a:br>
              <a:rPr lang="ru-RU" sz="2400" b="1" dirty="0"/>
            </a:br>
            <a:r>
              <a:rPr lang="ru-RU" sz="2400" b="1" dirty="0"/>
              <a:t>порядка на объектах университета</a:t>
            </a:r>
            <a:endParaRPr sz="2400" b="1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1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9072" y="2098889"/>
            <a:ext cx="7810500" cy="446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6965" y="1066281"/>
            <a:ext cx="8264400" cy="3750300"/>
          </a:xfrm>
        </p:spPr>
        <p:txBody>
          <a:bodyPr/>
          <a:lstStyle/>
          <a:p>
            <a:pPr algn="just"/>
            <a:r>
              <a:rPr lang="ru-RU" sz="1600" b="1" u="sng" dirty="0"/>
              <a:t>Терроризм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ru-RU" sz="1600" dirty="0"/>
              <a:t>ст. 205 УК РФ</a:t>
            </a:r>
            <a:r>
              <a:rPr lang="ru-RU" sz="1600" dirty="0" smtClean="0"/>
              <a:t>)  </a:t>
            </a:r>
            <a:r>
              <a:rPr lang="ru-RU" sz="1600" dirty="0"/>
              <a:t>- совершение взрыва, поджога, устройство аварий, а также </a:t>
            </a:r>
            <a:r>
              <a:rPr lang="ru-RU" sz="1600" dirty="0" smtClean="0"/>
              <a:t>угроза совершения </a:t>
            </a:r>
            <a:r>
              <a:rPr lang="ru-RU" sz="1600" dirty="0"/>
              <a:t>указанных действий в целях нарушения общественной </a:t>
            </a:r>
            <a:r>
              <a:rPr lang="ru-RU" sz="1600" dirty="0" smtClean="0"/>
              <a:t>безопасности, устрашения </a:t>
            </a:r>
            <a:r>
              <a:rPr lang="ru-RU" sz="1600" dirty="0"/>
              <a:t>населения.</a:t>
            </a:r>
          </a:p>
          <a:p>
            <a:pPr algn="just"/>
            <a:r>
              <a:rPr lang="ru-RU" sz="1600" b="1" u="sng" dirty="0" smtClean="0"/>
              <a:t>Захват </a:t>
            </a:r>
            <a:r>
              <a:rPr lang="ru-RU" sz="1600" b="1" u="sng" dirty="0"/>
              <a:t>заложника </a:t>
            </a:r>
            <a:r>
              <a:rPr lang="ru-RU" sz="1600" dirty="0"/>
              <a:t>(ст. 206 УК РФ</a:t>
            </a:r>
            <a:r>
              <a:rPr lang="ru-RU" sz="1600" dirty="0" smtClean="0"/>
              <a:t>) </a:t>
            </a:r>
            <a:r>
              <a:rPr lang="ru-RU" sz="1600" dirty="0"/>
              <a:t>- противоправное ограничение свободы человека </a:t>
            </a:r>
            <a:r>
              <a:rPr lang="ru-RU" sz="1600" dirty="0" smtClean="0"/>
              <a:t>c последующим </a:t>
            </a:r>
            <a:r>
              <a:rPr lang="ru-RU" sz="1600" dirty="0"/>
              <a:t>открытым сообщением об этом и выдвижением </a:t>
            </a:r>
            <a:r>
              <a:rPr lang="ru-RU" sz="1600" dirty="0" smtClean="0"/>
              <a:t>условий освобождения </a:t>
            </a:r>
            <a:r>
              <a:rPr lang="ru-RU" sz="1600" dirty="0"/>
              <a:t>захваченного, целью которого является принуждения </a:t>
            </a:r>
            <a:r>
              <a:rPr lang="ru-RU" sz="1600" dirty="0" smtClean="0"/>
              <a:t>организации или </a:t>
            </a:r>
            <a:r>
              <a:rPr lang="ru-RU" sz="1600" dirty="0"/>
              <a:t>гражданин к совершению каких-либо действий или отказу от них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045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45" y="184108"/>
            <a:ext cx="6893787" cy="440700"/>
          </a:xfrm>
        </p:spPr>
        <p:txBody>
          <a:bodyPr/>
          <a:lstStyle/>
          <a:p>
            <a:r>
              <a:rPr lang="ru-RU" dirty="0"/>
              <a:t>Чрезвычайные ситуации административного характера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9738" y="819742"/>
            <a:ext cx="5240193" cy="4027423"/>
          </a:xfrm>
        </p:spPr>
        <p:txBody>
          <a:bodyPr/>
          <a:lstStyle/>
          <a:p>
            <a:pPr algn="just"/>
            <a:r>
              <a:rPr lang="ru-RU" b="1" i="1" u="sng" dirty="0"/>
              <a:t>Мелкое хищение</a:t>
            </a:r>
            <a:r>
              <a:rPr lang="ru-RU" u="sng" dirty="0"/>
              <a:t> </a:t>
            </a:r>
            <a:r>
              <a:rPr lang="ru-RU" dirty="0"/>
              <a:t>чужого имущества путем кражи, </a:t>
            </a:r>
            <a:r>
              <a:rPr lang="ru-RU" dirty="0" smtClean="0"/>
              <a:t>мошенничества, присвоения </a:t>
            </a:r>
            <a:r>
              <a:rPr lang="ru-RU" dirty="0"/>
              <a:t>или растраты при отсутствии признаков </a:t>
            </a:r>
            <a:r>
              <a:rPr lang="ru-RU" dirty="0" smtClean="0"/>
              <a:t>преступлений, предусмотренных </a:t>
            </a:r>
            <a:r>
              <a:rPr lang="ru-RU" dirty="0"/>
              <a:t>частями второй, третьей и четвертой статьи 158, </a:t>
            </a:r>
            <a:r>
              <a:rPr lang="ru-RU" dirty="0" smtClean="0"/>
              <a:t>частями второй </a:t>
            </a:r>
            <a:r>
              <a:rPr lang="ru-RU" dirty="0"/>
              <a:t>и третьей статьи 159 и частями второй и третьей статьи 160 </a:t>
            </a:r>
            <a:r>
              <a:rPr lang="ru-RU" dirty="0" smtClean="0"/>
              <a:t>Уголовного кодекса </a:t>
            </a:r>
            <a:r>
              <a:rPr lang="ru-RU" dirty="0"/>
              <a:t>Российской Федерации.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260" y="1615805"/>
            <a:ext cx="3107990" cy="169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05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304" y="161365"/>
            <a:ext cx="9068696" cy="4453666"/>
          </a:xfrm>
        </p:spPr>
        <p:txBody>
          <a:bodyPr/>
          <a:lstStyle/>
          <a:p>
            <a:pPr marL="146050" indent="0" algn="just">
              <a:buNone/>
            </a:pPr>
            <a:r>
              <a:rPr lang="ru-RU" sz="1400" b="1" i="1" dirty="0"/>
              <a:t>Мелкое хулиганство</a:t>
            </a:r>
          </a:p>
          <a:p>
            <a:pPr marL="146050" indent="0" algn="just">
              <a:buNone/>
            </a:pPr>
            <a:r>
              <a:rPr lang="ru-RU" sz="1400" dirty="0"/>
              <a:t>1. Нарушение общественного порядка, выражающее явное неуважение </a:t>
            </a:r>
            <a:r>
              <a:rPr lang="ru-RU" sz="1400" dirty="0" smtClean="0"/>
              <a:t>к обществу</a:t>
            </a:r>
            <a:r>
              <a:rPr lang="ru-RU" sz="1400" dirty="0"/>
              <a:t>, сопровождающееся нецензурной бранью в общественных </a:t>
            </a:r>
            <a:r>
              <a:rPr lang="ru-RU" sz="1400" dirty="0" smtClean="0"/>
              <a:t>местах, оскорбительным </a:t>
            </a:r>
            <a:r>
              <a:rPr lang="ru-RU" sz="1400" dirty="0"/>
              <a:t>приставанием к гражданам, а равно уничтожением </a:t>
            </a:r>
            <a:r>
              <a:rPr lang="ru-RU" sz="1400" dirty="0" smtClean="0"/>
              <a:t>или повреждением </a:t>
            </a:r>
            <a:r>
              <a:rPr lang="ru-RU" sz="1400" dirty="0"/>
              <a:t>чужого имущества.</a:t>
            </a:r>
          </a:p>
          <a:p>
            <a:pPr marL="146050" indent="0" algn="just">
              <a:buNone/>
            </a:pPr>
            <a:r>
              <a:rPr lang="ru-RU" sz="1400" dirty="0"/>
              <a:t>2. Те же действия, сопряженные с неповиновением законному </a:t>
            </a:r>
            <a:r>
              <a:rPr lang="ru-RU" sz="1400" dirty="0" smtClean="0"/>
              <a:t>требованию представителя </a:t>
            </a:r>
            <a:r>
              <a:rPr lang="ru-RU" sz="1400" dirty="0"/>
              <a:t>власти либо иного лица, исполняющего обязанности по </a:t>
            </a:r>
            <a:r>
              <a:rPr lang="ru-RU" sz="1400" dirty="0" smtClean="0"/>
              <a:t>охране общественного </a:t>
            </a:r>
            <a:r>
              <a:rPr lang="ru-RU" sz="1400" dirty="0"/>
              <a:t>порядка или пресекающего нарушение общественного порядка</a:t>
            </a:r>
          </a:p>
          <a:p>
            <a:pPr marL="146050" indent="0" algn="just">
              <a:buNone/>
            </a:pPr>
            <a:r>
              <a:rPr lang="ru-RU" sz="1400" b="1" i="1" u="sng" dirty="0"/>
              <a:t>Нарушение пропускного режима </a:t>
            </a:r>
            <a:r>
              <a:rPr lang="ru-RU" sz="1400" dirty="0"/>
              <a:t>- вход (выход) граждан, въезд (</a:t>
            </a:r>
            <a:r>
              <a:rPr lang="ru-RU" sz="1400" dirty="0" smtClean="0"/>
              <a:t>выезд) транспортных </a:t>
            </a:r>
            <a:r>
              <a:rPr lang="ru-RU" sz="1400" dirty="0"/>
              <a:t>средств, а также внос (ввоз) или вынос (вывоз) </a:t>
            </a:r>
            <a:r>
              <a:rPr lang="ru-RU" sz="1400" dirty="0" smtClean="0"/>
              <a:t>материальных ценностей </a:t>
            </a:r>
            <a:r>
              <a:rPr lang="ru-RU" sz="1400" dirty="0"/>
              <a:t>без соответствующего документа (разрешения), установленного </a:t>
            </a:r>
            <a:r>
              <a:rPr lang="ru-RU" sz="1400" dirty="0" smtClean="0"/>
              <a:t>для таких </a:t>
            </a:r>
            <a:r>
              <a:rPr lang="ru-RU" sz="1400" dirty="0"/>
              <a:t>мероприятий на охраняемом </a:t>
            </a:r>
            <a:r>
              <a:rPr lang="ru-RU" sz="1400" dirty="0" smtClean="0"/>
              <a:t>объекте.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9144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Аварийные чрезвычайные ситуации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50" y="778400"/>
            <a:ext cx="8264400" cy="394420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пожар; </a:t>
            </a:r>
            <a:endParaRPr lang="ru-RU" dirty="0" smtClean="0"/>
          </a:p>
          <a:p>
            <a:r>
              <a:rPr lang="ru-RU" dirty="0" smtClean="0"/>
              <a:t>наводнение</a:t>
            </a:r>
            <a:r>
              <a:rPr lang="ru-RU" dirty="0"/>
              <a:t>;</a:t>
            </a:r>
          </a:p>
          <a:p>
            <a:r>
              <a:rPr lang="ru-RU" dirty="0" smtClean="0"/>
              <a:t>отключение </a:t>
            </a:r>
            <a:r>
              <a:rPr lang="ru-RU" dirty="0"/>
              <a:t>электроэнергии;</a:t>
            </a:r>
          </a:p>
          <a:p>
            <a:r>
              <a:rPr lang="ru-RU" dirty="0" smtClean="0"/>
              <a:t>отключение </a:t>
            </a:r>
            <a:r>
              <a:rPr lang="ru-RU" dirty="0"/>
              <a:t>телефонной связи;</a:t>
            </a:r>
          </a:p>
          <a:p>
            <a:r>
              <a:rPr lang="ru-RU" dirty="0" smtClean="0"/>
              <a:t> </a:t>
            </a:r>
            <a:r>
              <a:rPr lang="ru-RU" dirty="0"/>
              <a:t>утечка взрывоопасных, отравляющих и ядовитых веществ;</a:t>
            </a:r>
          </a:p>
          <a:p>
            <a:r>
              <a:rPr lang="ru-RU" dirty="0" smtClean="0"/>
              <a:t>радиоактивное </a:t>
            </a:r>
            <a:r>
              <a:rPr lang="ru-RU" dirty="0"/>
              <a:t>заражение.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90674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1168" y="1038386"/>
            <a:ext cx="8666132" cy="3923695"/>
          </a:xfrm>
        </p:spPr>
        <p:txBody>
          <a:bodyPr/>
          <a:lstStyle/>
          <a:p>
            <a:pPr marL="146050" indent="0" algn="just">
              <a:buNone/>
            </a:pPr>
            <a:r>
              <a:rPr lang="ru-RU" sz="1400" b="1" dirty="0"/>
              <a:t>Охрана объектов при ЧС </a:t>
            </a:r>
            <a:r>
              <a:rPr lang="ru-RU" sz="1400" dirty="0"/>
              <a:t>осуществляется в соответствии с инструкцией </a:t>
            </a:r>
            <a:r>
              <a:rPr lang="ru-RU" sz="1400" dirty="0" smtClean="0"/>
              <a:t>по охране </a:t>
            </a:r>
            <a:r>
              <a:rPr lang="ru-RU" sz="1400" dirty="0"/>
              <a:t>объекта, утвержденной его руководителем, либо </a:t>
            </a:r>
            <a:r>
              <a:rPr lang="ru-RU" sz="1400" dirty="0" smtClean="0"/>
              <a:t>соответствующим документом </a:t>
            </a:r>
            <a:r>
              <a:rPr lang="ru-RU" sz="1400" dirty="0"/>
              <a:t>установленной формы, утвержденным органами внутренних </a:t>
            </a:r>
            <a:r>
              <a:rPr lang="ru-RU" sz="1400" dirty="0" smtClean="0"/>
              <a:t>дел Российской </a:t>
            </a:r>
            <a:r>
              <a:rPr lang="ru-RU" sz="1400" dirty="0"/>
              <a:t>Федерации.</a:t>
            </a:r>
          </a:p>
          <a:p>
            <a:pPr marL="146050" indent="0" algn="just">
              <a:buNone/>
            </a:pPr>
            <a:r>
              <a:rPr lang="ru-RU" sz="1400" dirty="0"/>
              <a:t>Для охраны объектов создаются </a:t>
            </a:r>
            <a:r>
              <a:rPr lang="ru-RU" sz="1400" i="1" dirty="0"/>
              <a:t>контрольно-пропускные пункты </a:t>
            </a:r>
            <a:r>
              <a:rPr lang="ru-RU" sz="1400" dirty="0"/>
              <a:t>(посты</a:t>
            </a:r>
            <a:r>
              <a:rPr lang="ru-RU" sz="1400" dirty="0" smtClean="0"/>
              <a:t>) (</a:t>
            </a:r>
            <a:r>
              <a:rPr lang="ru-RU" sz="1400" dirty="0"/>
              <a:t>далее – КПП), назначаются караулы (дежурные смены), включающие в </a:t>
            </a:r>
            <a:r>
              <a:rPr lang="ru-RU" sz="1400" dirty="0" smtClean="0"/>
              <a:t>себя посты</a:t>
            </a:r>
            <a:r>
              <a:rPr lang="ru-RU" sz="1400" dirty="0"/>
              <a:t>, количество которых определяется органами внутренних </a:t>
            </a:r>
            <a:r>
              <a:rPr lang="ru-RU" sz="1400" dirty="0" smtClean="0"/>
              <a:t>дел Российской Федерации</a:t>
            </a:r>
            <a:r>
              <a:rPr lang="ru-RU" sz="1400" dirty="0"/>
              <a:t>. При охране административных зданий могут создаваться </a:t>
            </a:r>
            <a:r>
              <a:rPr lang="ru-RU" sz="1400" dirty="0" smtClean="0"/>
              <a:t>посты регулирования </a:t>
            </a:r>
            <a:r>
              <a:rPr lang="ru-RU" sz="1400" dirty="0"/>
              <a:t>служебного автотранспорта в местах парковки служебных </a:t>
            </a:r>
            <a:r>
              <a:rPr lang="ru-RU" sz="1400" dirty="0" smtClean="0"/>
              <a:t>машин. Основанием </a:t>
            </a:r>
            <a:r>
              <a:rPr lang="ru-RU" sz="1400" dirty="0"/>
              <a:t>для прохода (проезда) на территорию объектов, вноса (</a:t>
            </a:r>
            <a:r>
              <a:rPr lang="ru-RU" sz="1400" dirty="0" smtClean="0"/>
              <a:t>выноса) материальных </a:t>
            </a:r>
            <a:r>
              <a:rPr lang="ru-RU" sz="1400" dirty="0"/>
              <a:t>ценностей являются документы установленного образца (</a:t>
            </a:r>
            <a:r>
              <a:rPr lang="ru-RU" sz="1400" dirty="0" smtClean="0"/>
              <a:t>пропуска, материальные </a:t>
            </a:r>
            <a:r>
              <a:rPr lang="ru-RU" sz="1400" dirty="0"/>
              <a:t>пропуска, списки и т.п.), утвержденные руководителем </a:t>
            </a:r>
            <a:r>
              <a:rPr lang="ru-RU" sz="1400" dirty="0" smtClean="0"/>
              <a:t>объекта (органом</a:t>
            </a:r>
            <a:r>
              <a:rPr lang="ru-RU" sz="1400" dirty="0"/>
              <a:t>, в чьем ведении находится объект).</a:t>
            </a:r>
          </a:p>
        </p:txBody>
      </p:sp>
    </p:spTree>
    <p:extLst>
      <p:ext uri="{BB962C8B-B14F-4D97-AF65-F5344CB8AC3E}">
        <p14:creationId xmlns:p14="http://schemas.microsoft.com/office/powerpoint/2010/main" val="189994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600" dirty="0"/>
              <a:t>Организация и осуществление профилактических мер</a:t>
            </a:r>
            <a:br>
              <a:rPr lang="ru-RU" sz="1600" dirty="0"/>
            </a:br>
            <a:r>
              <a:rPr lang="ru-RU" sz="1600" dirty="0"/>
              <a:t>(контроль пропускного режима, ежедневный обход и осмотр территории и</a:t>
            </a:r>
            <a:br>
              <a:rPr lang="ru-RU" sz="1600" dirty="0"/>
            </a:br>
            <a:r>
              <a:rPr lang="ru-RU" sz="1600" dirty="0"/>
              <a:t>помещений, проверка выполнения арендных условий, организация мест</a:t>
            </a:r>
            <a:br>
              <a:rPr lang="ru-RU" sz="1600" dirty="0"/>
            </a:br>
            <a:r>
              <a:rPr lang="ru-RU" sz="1600" dirty="0"/>
              <a:t>парковки автомашин, обеспечение регулярного удаления из помещений и</a:t>
            </a:r>
            <a:br>
              <a:rPr lang="ru-RU" sz="1600" dirty="0"/>
            </a:br>
            <a:r>
              <a:rPr lang="ru-RU" sz="1600" dirty="0"/>
              <a:t>территории мусора, проверка средств оповещения, обучение правилам</a:t>
            </a:r>
            <a:br>
              <a:rPr lang="ru-RU" sz="1600" dirty="0"/>
            </a:br>
            <a:r>
              <a:rPr lang="ru-RU" sz="1600" dirty="0"/>
              <a:t>действий)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0606" y="2018248"/>
            <a:ext cx="8993394" cy="2798333"/>
          </a:xfrm>
        </p:spPr>
        <p:txBody>
          <a:bodyPr/>
          <a:lstStyle/>
          <a:p>
            <a:pPr marL="146050" indent="0">
              <a:buNone/>
            </a:pPr>
            <a:r>
              <a:rPr lang="ru-RU" sz="1400" dirty="0"/>
              <a:t>Соблюдение </a:t>
            </a:r>
            <a:r>
              <a:rPr lang="ru-RU" sz="1400" dirty="0" err="1" smtClean="0"/>
              <a:t>внутриобъектового</a:t>
            </a:r>
            <a:r>
              <a:rPr lang="ru-RU" sz="1400" dirty="0" smtClean="0"/>
              <a:t> </a:t>
            </a:r>
            <a:r>
              <a:rPr lang="ru-RU" sz="1400" dirty="0"/>
              <a:t>режима </a:t>
            </a:r>
            <a:r>
              <a:rPr lang="ru-RU" sz="1400" b="1" dirty="0"/>
              <a:t>предусматривает </a:t>
            </a:r>
            <a:r>
              <a:rPr lang="ru-RU" sz="1400" b="1" dirty="0" smtClean="0"/>
              <a:t>выполнение требований</a:t>
            </a:r>
            <a:r>
              <a:rPr lang="ru-RU" sz="1400" dirty="0" smtClean="0"/>
              <a:t>, установленных </a:t>
            </a:r>
            <a:r>
              <a:rPr lang="ru-RU" sz="1400" dirty="0"/>
              <a:t>на объекте приказами (</a:t>
            </a:r>
            <a:r>
              <a:rPr lang="ru-RU" sz="1400" dirty="0" smtClean="0"/>
              <a:t>распоряжениями) руководителя</a:t>
            </a:r>
            <a:r>
              <a:rPr lang="ru-RU" sz="1400" dirty="0"/>
              <a:t>.</a:t>
            </a:r>
          </a:p>
          <a:p>
            <a:pPr marL="146050" indent="0" algn="just">
              <a:buNone/>
            </a:pPr>
            <a:r>
              <a:rPr lang="ru-RU" sz="1400" dirty="0"/>
              <a:t>К основным из них относятся:</a:t>
            </a:r>
          </a:p>
          <a:p>
            <a:pPr marL="146050" indent="0" algn="just">
              <a:buNone/>
            </a:pPr>
            <a:r>
              <a:rPr lang="ru-RU" sz="1400" dirty="0"/>
              <a:t>− контроль прибытия (убытия) сотрудников и посетителей объекта, </a:t>
            </a:r>
            <a:r>
              <a:rPr lang="ru-RU" sz="1400" dirty="0" smtClean="0"/>
              <a:t>въезда (выезда) транспортных средств;</a:t>
            </a:r>
          </a:p>
          <a:p>
            <a:pPr marL="146050" indent="0" algn="just">
              <a:buNone/>
            </a:pPr>
            <a:r>
              <a:rPr lang="ru-RU" sz="1400" dirty="0" smtClean="0"/>
              <a:t>− </a:t>
            </a:r>
            <a:r>
              <a:rPr lang="ru-RU" sz="1400" dirty="0"/>
              <a:t>контроль и пресечение вноса (выноса) на территорию </a:t>
            </a:r>
            <a:r>
              <a:rPr lang="ru-RU" sz="1400" dirty="0" smtClean="0"/>
              <a:t>запрещенных предметов </a:t>
            </a:r>
            <a:r>
              <a:rPr lang="ru-RU" sz="1400" dirty="0"/>
              <a:t>(кино-</a:t>
            </a:r>
            <a:r>
              <a:rPr lang="ru-RU" sz="1400" dirty="0" smtClean="0"/>
              <a:t>,фотооборудование </a:t>
            </a:r>
            <a:r>
              <a:rPr lang="ru-RU" sz="1400" dirty="0"/>
              <a:t>и т.п</a:t>
            </a:r>
            <a:r>
              <a:rPr lang="ru-RU" sz="1400" dirty="0" smtClean="0"/>
              <a:t>.);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6767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36795" y="969461"/>
            <a:ext cx="8470505" cy="3750300"/>
          </a:xfrm>
        </p:spPr>
        <p:txBody>
          <a:bodyPr/>
          <a:lstStyle/>
          <a:p>
            <a:pPr marL="146050" indent="0" algn="just">
              <a:buNone/>
            </a:pPr>
            <a:r>
              <a:rPr lang="ru-RU" sz="1400" dirty="0"/>
              <a:t>− соблюдение требований распорядка работы объекта;</a:t>
            </a:r>
          </a:p>
          <a:p>
            <a:pPr marL="146050" indent="0" algn="just">
              <a:buNone/>
            </a:pPr>
            <a:r>
              <a:rPr lang="ru-RU" sz="1400" dirty="0"/>
              <a:t>− соблюдение порядка вскрытия (закрытия) помещений, хранения ключей;</a:t>
            </a:r>
          </a:p>
          <a:p>
            <a:pPr marL="146050" indent="0" algn="just">
              <a:buNone/>
            </a:pPr>
            <a:r>
              <a:rPr lang="ru-RU" sz="1400" dirty="0"/>
              <a:t>− периодическая проверка зданий (строений, сооружений), а </a:t>
            </a:r>
            <a:r>
              <a:rPr lang="ru-RU" sz="1400" dirty="0" smtClean="0"/>
              <a:t>также потенциально </a:t>
            </a:r>
            <a:r>
              <a:rPr lang="ru-RU" sz="1400" dirty="0"/>
              <a:t>опасных участков и критических элементов объектов (территорий),</a:t>
            </a:r>
          </a:p>
          <a:p>
            <a:pPr marL="146050" indent="0" algn="just">
              <a:buNone/>
            </a:pPr>
            <a:r>
              <a:rPr lang="ru-RU" sz="1400" dirty="0"/>
              <a:t>систем подземных коммуникаций, стоянок автотранспорта с целью </a:t>
            </a:r>
            <a:r>
              <a:rPr lang="ru-RU" sz="1400" dirty="0" smtClean="0"/>
              <a:t>выявления признаков </a:t>
            </a:r>
            <a:r>
              <a:rPr lang="ru-RU" sz="1400" dirty="0"/>
              <a:t>противоправных деяний;</a:t>
            </a:r>
          </a:p>
          <a:p>
            <a:pPr marL="146050" indent="0" algn="just">
              <a:buNone/>
            </a:pPr>
            <a:r>
              <a:rPr lang="ru-RU" sz="1400" dirty="0"/>
              <a:t>− исключение бесконтрольного пребывания на объекте (</a:t>
            </a:r>
            <a:r>
              <a:rPr lang="ru-RU" sz="1400" dirty="0" smtClean="0"/>
              <a:t>территории) посторонних </a:t>
            </a:r>
            <a:r>
              <a:rPr lang="ru-RU" sz="1400" dirty="0"/>
              <a:t>лиц и нахождения транспортных средств, в том числе </a:t>
            </a:r>
            <a:r>
              <a:rPr lang="ru-RU" sz="1400" dirty="0" smtClean="0"/>
              <a:t>в непосредственной </a:t>
            </a:r>
            <a:r>
              <a:rPr lang="ru-RU" sz="1400" dirty="0"/>
              <a:t>близости от объектов (территорий</a:t>
            </a:r>
            <a:r>
              <a:rPr lang="ru-RU" sz="1400" dirty="0" smtClean="0"/>
              <a:t>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399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7169" y="544807"/>
            <a:ext cx="8766831" cy="3750300"/>
          </a:xfrm>
        </p:spPr>
        <p:txBody>
          <a:bodyPr/>
          <a:lstStyle/>
          <a:p>
            <a:pPr marL="146050" indent="0" algn="just">
              <a:buNone/>
            </a:pPr>
            <a:r>
              <a:rPr lang="ru-RU" sz="1400" b="1" i="1" dirty="0"/>
              <a:t>Безопасность наружного периметра организации обеспечивается:</a:t>
            </a:r>
          </a:p>
          <a:p>
            <a:pPr marL="146050" indent="0" algn="just">
              <a:buNone/>
            </a:pPr>
            <a:r>
              <a:rPr lang="ru-RU" sz="1400" dirty="0"/>
              <a:t>− наличием объектовой (стационарной) охраны с пропускным режимом </a:t>
            </a:r>
            <a:r>
              <a:rPr lang="ru-RU" sz="1400" dirty="0" smtClean="0"/>
              <a:t>и возможностью </a:t>
            </a:r>
            <a:r>
              <a:rPr lang="ru-RU" sz="1400" dirty="0"/>
              <a:t>патрулирования по периметру;</a:t>
            </a:r>
          </a:p>
          <a:p>
            <a:pPr marL="146050" indent="0" algn="just">
              <a:buNone/>
            </a:pPr>
            <a:r>
              <a:rPr lang="ru-RU" sz="1400" dirty="0"/>
              <a:t>− системами наружного и внутреннего видеонаблюдения в </a:t>
            </a:r>
            <a:r>
              <a:rPr lang="ru-RU" sz="1400" dirty="0" smtClean="0"/>
              <a:t>замкнутом цикле </a:t>
            </a:r>
            <a:r>
              <a:rPr lang="ru-RU" sz="1400" dirty="0"/>
              <a:t>или выборочно (по приоритетным направлениям), с возможностью </a:t>
            </a:r>
            <a:r>
              <a:rPr lang="ru-RU" sz="1400" dirty="0" smtClean="0"/>
              <a:t>записи изображения </a:t>
            </a:r>
            <a:r>
              <a:rPr lang="ru-RU" sz="1400" dirty="0"/>
              <a:t>(в постоянном режиме, выборочно по желанию оператора, либо </a:t>
            </a:r>
            <a:r>
              <a:rPr lang="ru-RU" sz="1400" dirty="0" smtClean="0"/>
              <a:t>на детектор </a:t>
            </a:r>
            <a:r>
              <a:rPr lang="ru-RU" sz="1400" dirty="0"/>
              <a:t>движения и т.д.);</a:t>
            </a:r>
          </a:p>
          <a:p>
            <a:pPr marL="146050" indent="0" algn="just">
              <a:buNone/>
            </a:pPr>
            <a:r>
              <a:rPr lang="ru-RU" sz="1400" dirty="0"/>
              <a:t>− системами сигнализации (детектор движения и датчики </a:t>
            </a:r>
            <a:r>
              <a:rPr lang="ru-RU" sz="1400" dirty="0" smtClean="0"/>
              <a:t>проникновения в </a:t>
            </a:r>
            <a:r>
              <a:rPr lang="ru-RU" sz="1400" dirty="0"/>
              <a:t>замкнутый объем, возможность подачи сигнала общей и выборочной тревоги </a:t>
            </a:r>
            <a:r>
              <a:rPr lang="ru-RU" sz="1400" dirty="0" smtClean="0"/>
              <a:t>у оператора</a:t>
            </a:r>
            <a:r>
              <a:rPr lang="ru-RU" sz="1400" dirty="0"/>
              <a:t>);</a:t>
            </a:r>
          </a:p>
          <a:p>
            <a:pPr marL="146050" indent="0" algn="just">
              <a:buNone/>
            </a:pPr>
            <a:r>
              <a:rPr lang="ru-RU" sz="1400" dirty="0"/>
              <a:t>− пожарной сигнализацией, автоматизированными и </a:t>
            </a:r>
            <a:r>
              <a:rPr lang="ru-RU" sz="1400" dirty="0" smtClean="0"/>
              <a:t>автономными средствами пожаротушения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47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079" y="352671"/>
            <a:ext cx="6256200" cy="440700"/>
          </a:xfrm>
        </p:spPr>
        <p:txBody>
          <a:bodyPr/>
          <a:lstStyle/>
          <a:p>
            <a:pPr algn="just"/>
            <a:r>
              <a:rPr lang="ru-RU" sz="2000" dirty="0"/>
              <a:t>Особенности действий в условиях радиоактивного и</a:t>
            </a:r>
            <a:br>
              <a:rPr lang="ru-RU" sz="2000" dirty="0"/>
            </a:br>
            <a:r>
              <a:rPr lang="ru-RU" sz="2000" dirty="0"/>
              <a:t>химического загрязнения (заражения) местности. Меры безопасности при радиоактивном загрязнении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7013" y="1877175"/>
            <a:ext cx="8833337" cy="3181418"/>
          </a:xfrm>
        </p:spPr>
        <p:txBody>
          <a:bodyPr/>
          <a:lstStyle/>
          <a:p>
            <a:pPr algn="just"/>
            <a:r>
              <a:rPr lang="ru-RU" dirty="0"/>
              <a:t>Одной из важнейших задач обеспечения безопасности людей </a:t>
            </a:r>
            <a:r>
              <a:rPr lang="ru-RU" dirty="0" smtClean="0"/>
              <a:t>является </a:t>
            </a:r>
            <a:r>
              <a:rPr lang="ru-RU" i="1" u="sng" dirty="0" smtClean="0"/>
              <a:t>проведение </a:t>
            </a:r>
            <a:r>
              <a:rPr lang="ru-RU" i="1" u="sng" dirty="0"/>
              <a:t>непрерывного дозиметрического контроля облучения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 зависимости от степени загрязнения и характера предстоящих </a:t>
            </a:r>
            <a:r>
              <a:rPr lang="ru-RU" dirty="0" smtClean="0"/>
              <a:t>работ устанавливают </a:t>
            </a:r>
            <a:r>
              <a:rPr lang="ru-RU" dirty="0"/>
              <a:t>допустимые дозы облучения, режимы, сроки </a:t>
            </a:r>
            <a:r>
              <a:rPr lang="ru-RU" dirty="0" smtClean="0"/>
              <a:t>и последовательность </a:t>
            </a:r>
            <a:r>
              <a:rPr lang="ru-RU" dirty="0"/>
              <a:t>смен, намечают порядок отдыха, места приема </a:t>
            </a:r>
            <a:r>
              <a:rPr lang="ru-RU" dirty="0" smtClean="0"/>
              <a:t>пищи,  порядок </a:t>
            </a:r>
            <a:r>
              <a:rPr lang="ru-RU" dirty="0"/>
              <a:t>обеззараживания техники и санитарной обработки людей.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092" y="337700"/>
            <a:ext cx="1837208" cy="122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1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0695" y="987151"/>
            <a:ext cx="8676605" cy="3902180"/>
          </a:xfrm>
        </p:spPr>
        <p:txBody>
          <a:bodyPr/>
          <a:lstStyle/>
          <a:p>
            <a:pPr algn="just"/>
            <a:r>
              <a:rPr lang="ru-RU" sz="1400" dirty="0"/>
              <a:t>Все работы в зоне радиоактивного загрязнения проводят </a:t>
            </a:r>
            <a:r>
              <a:rPr lang="ru-RU" sz="1400" b="1" dirty="0"/>
              <a:t>в </a:t>
            </a:r>
            <a:r>
              <a:rPr lang="ru-RU" sz="1400" b="1" dirty="0" smtClean="0"/>
              <a:t>противогазах, респираторах </a:t>
            </a:r>
            <a:r>
              <a:rPr lang="ru-RU" sz="1400" b="1" dirty="0"/>
              <a:t>и средствах защиты кожи</a:t>
            </a:r>
            <a:r>
              <a:rPr lang="ru-RU" sz="1400" b="1" dirty="0" smtClean="0"/>
              <a:t>.</a:t>
            </a:r>
          </a:p>
          <a:p>
            <a:pPr algn="just"/>
            <a:r>
              <a:rPr lang="ru-RU" sz="1400" dirty="0"/>
              <a:t>По окончании работ на загрязненной территории все участвовавшие в </a:t>
            </a:r>
            <a:r>
              <a:rPr lang="ru-RU" sz="1400" dirty="0" smtClean="0"/>
              <a:t>них проходят </a:t>
            </a:r>
            <a:r>
              <a:rPr lang="ru-RU" sz="1400" dirty="0"/>
              <a:t>санитарную обработку за пределами загрязненного района.</a:t>
            </a:r>
          </a:p>
          <a:p>
            <a:pPr algn="just"/>
            <a:r>
              <a:rPr lang="ru-RU" sz="1400" dirty="0"/>
              <a:t>Формирования охраны общественного порядка осуществляют охрану </a:t>
            </a:r>
            <a:r>
              <a:rPr lang="ru-RU" sz="1400" dirty="0" smtClean="0"/>
              <a:t>очага поражения</a:t>
            </a:r>
            <a:r>
              <a:rPr lang="ru-RU" sz="1400" dirty="0"/>
              <a:t>, контролируют вход (въезд) и выход (выезд) из него, </a:t>
            </a:r>
            <a:r>
              <a:rPr lang="ru-RU" sz="1400" dirty="0" smtClean="0"/>
              <a:t>оцепляют участки</a:t>
            </a:r>
            <a:r>
              <a:rPr lang="ru-RU" sz="1400" dirty="0"/>
              <a:t>, которые могут быть источником распространения </a:t>
            </a:r>
            <a:r>
              <a:rPr lang="ru-RU" sz="1400" dirty="0" smtClean="0"/>
              <a:t>заражения, осуществляют </a:t>
            </a:r>
            <a:r>
              <a:rPr lang="ru-RU" sz="1400" dirty="0"/>
              <a:t>контроль за выполнением населением и личным </a:t>
            </a:r>
            <a:r>
              <a:rPr lang="ru-RU" sz="1400" dirty="0" smtClean="0"/>
              <a:t>составом формирований </a:t>
            </a:r>
            <a:r>
              <a:rPr lang="ru-RU" sz="1400" dirty="0"/>
              <a:t>установленного режима поведения и поддержанием порядка.</a:t>
            </a:r>
          </a:p>
          <a:p>
            <a:pPr algn="just"/>
            <a:r>
              <a:rPr lang="ru-RU" sz="1400" dirty="0"/>
              <a:t>Особое внимание уделяется четкой работе контрольно-пропускных </a:t>
            </a:r>
            <a:r>
              <a:rPr lang="ru-RU" sz="1400" dirty="0" smtClean="0"/>
              <a:t>пунктов.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771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61" y="255739"/>
            <a:ext cx="6391261" cy="440700"/>
          </a:xfrm>
        </p:spPr>
        <p:txBody>
          <a:bodyPr/>
          <a:lstStyle/>
          <a:p>
            <a:r>
              <a:rPr lang="ru-RU" sz="2000" dirty="0"/>
              <a:t>Действия НФГО по пресечению паники и беспорядков,</a:t>
            </a:r>
            <a:br>
              <a:rPr lang="ru-RU" sz="2000" dirty="0"/>
            </a:br>
            <a:r>
              <a:rPr lang="ru-RU" sz="2000" dirty="0"/>
              <a:t>предупреждению хищений материальных ценностей и мародерства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0753" y="1296568"/>
            <a:ext cx="4530183" cy="3665513"/>
          </a:xfrm>
        </p:spPr>
        <p:txBody>
          <a:bodyPr/>
          <a:lstStyle/>
          <a:p>
            <a:pPr algn="just"/>
            <a:r>
              <a:rPr lang="ru-RU" sz="1600" dirty="0"/>
              <a:t>Паника – это состояние сильного смятения, растерянности и страха, </a:t>
            </a:r>
            <a:r>
              <a:rPr lang="ru-RU" sz="1600" dirty="0" smtClean="0"/>
              <a:t>глубоко охватившее </a:t>
            </a:r>
            <a:r>
              <a:rPr lang="ru-RU" sz="1600" dirty="0"/>
              <a:t>человека или группу людей при действительной или </a:t>
            </a:r>
            <a:r>
              <a:rPr lang="ru-RU" sz="1600" dirty="0" smtClean="0"/>
              <a:t>мнимой опасности</a:t>
            </a:r>
            <a:r>
              <a:rPr lang="ru-RU" sz="1600" dirty="0"/>
              <a:t>, или как реакция массового страха, возникающая в </a:t>
            </a:r>
            <a:r>
              <a:rPr lang="ru-RU" sz="1600" dirty="0" smtClean="0"/>
              <a:t>результате действительной </a:t>
            </a:r>
            <a:r>
              <a:rPr lang="ru-RU" sz="1600" dirty="0"/>
              <a:t>или мнимой опасности, неконтролируемое стремление </a:t>
            </a:r>
            <a:r>
              <a:rPr lang="ru-RU" sz="1600" dirty="0" smtClean="0"/>
              <a:t>избежать ситуации </a:t>
            </a:r>
            <a:r>
              <a:rPr lang="ru-RU" sz="1600" dirty="0"/>
              <a:t>любой </a:t>
            </a:r>
            <a:r>
              <a:rPr lang="ru-RU" sz="1600" dirty="0" smtClean="0"/>
              <a:t>ценой.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83" y="1667435"/>
            <a:ext cx="3326667" cy="23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59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 при химическом загрязнении (заражении)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5600" y="993531"/>
            <a:ext cx="8608650" cy="3823050"/>
          </a:xfrm>
        </p:spPr>
        <p:txBody>
          <a:bodyPr/>
          <a:lstStyle/>
          <a:p>
            <a:pPr algn="just"/>
            <a:r>
              <a:rPr lang="ru-RU" sz="1600" dirty="0"/>
              <a:t>В состав комплекса мероприятий по обеспечению защиты личного </a:t>
            </a:r>
            <a:r>
              <a:rPr lang="ru-RU" sz="1600" dirty="0" smtClean="0"/>
              <a:t>состава при </a:t>
            </a:r>
            <a:r>
              <a:rPr lang="ru-RU" sz="1600" dirty="0"/>
              <a:t>ведении работ в условиях химического заражения окружающей среды </a:t>
            </a:r>
            <a:r>
              <a:rPr lang="ru-RU" sz="1600" dirty="0" smtClean="0"/>
              <a:t>входят следующие </a:t>
            </a:r>
            <a:r>
              <a:rPr lang="ru-RU" sz="1600" b="1" dirty="0"/>
              <a:t>основные мероприятия</a:t>
            </a:r>
            <a:r>
              <a:rPr lang="ru-RU" sz="1600" dirty="0"/>
              <a:t>: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медицинское </a:t>
            </a:r>
            <a:r>
              <a:rPr lang="ru-RU" sz="1600" dirty="0"/>
              <a:t>освидетельствование личного состава и решение на </a:t>
            </a:r>
            <a:r>
              <a:rPr lang="ru-RU" sz="1600" dirty="0" smtClean="0"/>
              <a:t>этой основе </a:t>
            </a:r>
            <a:r>
              <a:rPr lang="ru-RU" sz="1600" dirty="0"/>
              <a:t>вопроса о возможности допуска их к работам в условиях </a:t>
            </a:r>
            <a:r>
              <a:rPr lang="ru-RU" sz="1600" dirty="0" smtClean="0"/>
              <a:t>возможного воздействия </a:t>
            </a:r>
            <a:r>
              <a:rPr lang="ru-RU" sz="1600" dirty="0"/>
              <a:t>опасных химических веществ</a:t>
            </a:r>
            <a:r>
              <a:rPr lang="ru-RU" sz="16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/>
              <a:t>проведение химической разведки и химического </a:t>
            </a:r>
            <a:r>
              <a:rPr lang="ru-RU" sz="1600" dirty="0" smtClean="0"/>
              <a:t>контроля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/>
              <a:t>использование специальных средств индивидуальной и </a:t>
            </a:r>
            <a:r>
              <a:rPr lang="ru-RU" sz="1600" dirty="0" smtClean="0"/>
              <a:t>коллективной защиты.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20162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9799" y="1066281"/>
            <a:ext cx="6810804" cy="3750300"/>
          </a:xfrm>
        </p:spPr>
        <p:txBody>
          <a:bodyPr/>
          <a:lstStyle/>
          <a:p>
            <a:pPr marL="146050" indent="0" algn="just">
              <a:buNone/>
            </a:pPr>
            <a:r>
              <a:rPr lang="ru-RU" sz="1600" dirty="0"/>
              <a:t>Организуя работы, командир формирования должен постоянно </a:t>
            </a:r>
            <a:r>
              <a:rPr lang="ru-RU" sz="1600" dirty="0" smtClean="0"/>
              <a:t>помнить, что </a:t>
            </a:r>
            <a:r>
              <a:rPr lang="ru-RU" sz="1600" dirty="0"/>
              <a:t>продолжительность работы смен зависит от допустимого </a:t>
            </a:r>
            <a:r>
              <a:rPr lang="ru-RU" sz="1600" dirty="0" smtClean="0"/>
              <a:t>времени непрерывного </a:t>
            </a:r>
            <a:r>
              <a:rPr lang="ru-RU" sz="1600" dirty="0"/>
              <a:t>пребывания в СИЗ.</a:t>
            </a:r>
          </a:p>
          <a:p>
            <a:pPr marL="146050" indent="0" algn="just">
              <a:buNone/>
            </a:pPr>
            <a:r>
              <a:rPr lang="ru-RU" sz="1600" dirty="0"/>
              <a:t>По окончании работ формирования проходят специальную обработку </a:t>
            </a:r>
            <a:r>
              <a:rPr lang="ru-RU" sz="1600" dirty="0" smtClean="0"/>
              <a:t>и медицинский </a:t>
            </a:r>
            <a:r>
              <a:rPr lang="ru-RU" sz="1600" dirty="0"/>
              <a:t>осмотр на пунктах, указанных старшим начальником. </a:t>
            </a:r>
            <a:r>
              <a:rPr lang="ru-RU" sz="1600" dirty="0" smtClean="0"/>
              <a:t>При необходимости </a:t>
            </a:r>
            <a:r>
              <a:rPr lang="ru-RU" sz="1600" dirty="0"/>
              <a:t>командир формирования организует проведение </a:t>
            </a:r>
            <a:r>
              <a:rPr lang="ru-RU" sz="1600" dirty="0" smtClean="0"/>
              <a:t>дегазации машин</a:t>
            </a:r>
            <a:r>
              <a:rPr lang="ru-RU" sz="1600" dirty="0"/>
              <a:t>, инструмента и средств защиты, привлекая для этого имеющиеся </a:t>
            </a:r>
            <a:r>
              <a:rPr lang="ru-RU" sz="1600" dirty="0" smtClean="0"/>
              <a:t>средства обеззараживания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400" y="1799081"/>
            <a:ext cx="1729428" cy="17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3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2877299" y="1980556"/>
            <a:ext cx="7810500" cy="4464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Спасибо за внимание!</a:t>
            </a:r>
            <a:endParaRPr sz="2400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22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36" y="208609"/>
            <a:ext cx="6256200" cy="440700"/>
          </a:xfrm>
        </p:spPr>
        <p:txBody>
          <a:bodyPr/>
          <a:lstStyle/>
          <a:p>
            <a:pPr algn="just"/>
            <a:r>
              <a:rPr lang="ru-RU" dirty="0"/>
              <a:t>Принципы безопасного поведения человека в панической толпе: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50" y="1139031"/>
            <a:ext cx="8264400" cy="3750300"/>
          </a:xfrm>
        </p:spPr>
        <p:txBody>
          <a:bodyPr/>
          <a:lstStyle/>
          <a:p>
            <a:pPr marL="146050" indent="0" algn="just">
              <a:buNone/>
            </a:pPr>
            <a:r>
              <a:rPr lang="ru-RU" dirty="0" smtClean="0"/>
              <a:t>1. </a:t>
            </a:r>
            <a:r>
              <a:rPr lang="ru-RU" sz="1600" dirty="0" smtClean="0"/>
              <a:t>Застегните </a:t>
            </a:r>
            <a:r>
              <a:rPr lang="ru-RU" sz="1600" dirty="0"/>
              <a:t>наглухо всю одежду, снимите шарфы - уберите все, за </a:t>
            </a:r>
            <a:r>
              <a:rPr lang="ru-RU" sz="1600" dirty="0" smtClean="0"/>
              <a:t>что можно </a:t>
            </a:r>
            <a:r>
              <a:rPr lang="ru-RU" sz="1600" dirty="0"/>
              <a:t>зацепиться. Освободите руки от всех предметов, согните их в </a:t>
            </a:r>
            <a:r>
              <a:rPr lang="ru-RU" sz="1600" dirty="0" smtClean="0"/>
              <a:t>локтях.</a:t>
            </a:r>
          </a:p>
          <a:p>
            <a:pPr marL="146050" indent="0" algn="just">
              <a:buNone/>
            </a:pPr>
            <a:r>
              <a:rPr lang="ru-RU" sz="1600" dirty="0" smtClean="0"/>
              <a:t>2</a:t>
            </a:r>
            <a:r>
              <a:rPr lang="ru-RU" sz="1600" dirty="0"/>
              <a:t>. Старайтесь выбраться из ядра толпы к периферии. В ядре </a:t>
            </a:r>
            <a:r>
              <a:rPr lang="ru-RU" sz="1600" dirty="0" smtClean="0"/>
              <a:t>аккумулируется эффект </a:t>
            </a:r>
            <a:r>
              <a:rPr lang="ru-RU" sz="1600" dirty="0"/>
              <a:t>эмоционального заражения, и оказавшийся там сильнее испытывает </a:t>
            </a:r>
            <a:r>
              <a:rPr lang="ru-RU" sz="1600" dirty="0" smtClean="0"/>
              <a:t>его влияние.</a:t>
            </a:r>
          </a:p>
          <a:p>
            <a:pPr marL="146050" indent="0" algn="just">
              <a:buNone/>
            </a:pPr>
            <a:r>
              <a:rPr lang="ru-RU" sz="1600" dirty="0" smtClean="0"/>
              <a:t>3</a:t>
            </a:r>
            <a:r>
              <a:rPr lang="ru-RU" sz="1600" dirty="0"/>
              <a:t>. Двигайтесь только по ходу толпы. Не влезайте на ограды, будьте </a:t>
            </a:r>
            <a:r>
              <a:rPr lang="ru-RU" sz="1600" dirty="0" smtClean="0"/>
              <a:t>дальше от </a:t>
            </a:r>
            <a:r>
              <a:rPr lang="ru-RU" sz="1600" dirty="0"/>
              <a:t>витрин, не хватайтесь за деревья, столбы. Старайтесь избегать тех мест, где </a:t>
            </a:r>
            <a:r>
              <a:rPr lang="ru-RU" sz="1600" dirty="0" smtClean="0"/>
              <a:t>Вас может </a:t>
            </a:r>
            <a:r>
              <a:rPr lang="ru-RU" sz="1600" dirty="0"/>
              <a:t>зажать толпа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11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2928" y="969461"/>
            <a:ext cx="8470505" cy="3750300"/>
          </a:xfrm>
        </p:spPr>
        <p:txBody>
          <a:bodyPr/>
          <a:lstStyle/>
          <a:p>
            <a:pPr marL="146050" indent="0" algn="just">
              <a:buNone/>
            </a:pPr>
            <a:r>
              <a:rPr lang="ru-RU" sz="1600" dirty="0"/>
              <a:t>4. Не приближайтесь к агрессивно настроенным лицам и группам лиц.</a:t>
            </a:r>
          </a:p>
          <a:p>
            <a:pPr marL="146050" indent="0" algn="just">
              <a:buNone/>
            </a:pPr>
            <a:r>
              <a:rPr lang="ru-RU" sz="1600" dirty="0"/>
              <a:t>5. Если Вы выходите из толпы с ребенком - возьмите его на руки.</a:t>
            </a:r>
          </a:p>
          <a:p>
            <a:pPr marL="146050" indent="0" algn="just">
              <a:buNone/>
            </a:pPr>
            <a:r>
              <a:rPr lang="ru-RU" sz="1600" dirty="0"/>
              <a:t>6. Помните об эмоциональном окружении и регрессии в толпе – если </a:t>
            </a:r>
            <a:r>
              <a:rPr lang="ru-RU" sz="1600" dirty="0" smtClean="0"/>
              <a:t>у людей</a:t>
            </a:r>
            <a:r>
              <a:rPr lang="ru-RU" sz="1600" dirty="0"/>
              <a:t>, выходящих с Вами, негативно изменяется состояние, можно </a:t>
            </a:r>
            <a:r>
              <a:rPr lang="ru-RU" sz="1600" dirty="0" smtClean="0"/>
              <a:t>использовать директивные </a:t>
            </a:r>
            <a:r>
              <a:rPr lang="ru-RU" sz="1600" dirty="0"/>
              <a:t>указания или </a:t>
            </a:r>
            <a:r>
              <a:rPr lang="ru-RU" sz="1600" dirty="0" smtClean="0"/>
              <a:t>юмор.</a:t>
            </a:r>
          </a:p>
          <a:p>
            <a:pPr marL="146050" indent="0" algn="just">
              <a:buNone/>
            </a:pPr>
            <a:r>
              <a:rPr lang="ru-RU" sz="1600" dirty="0" smtClean="0"/>
              <a:t>7</a:t>
            </a:r>
            <a:r>
              <a:rPr lang="ru-RU" sz="1600" dirty="0"/>
              <a:t>. Вы, как человек находящийся в толпе тоже подвержены </a:t>
            </a:r>
            <a:r>
              <a:rPr lang="ru-RU" sz="1600" dirty="0" smtClean="0"/>
              <a:t>эмоциональному воздействию</a:t>
            </a:r>
            <a:r>
              <a:rPr lang="ru-RU" sz="1600" dirty="0"/>
              <a:t>. Лучшее средство этому противостоять - четко следовать </a:t>
            </a:r>
            <a:r>
              <a:rPr lang="ru-RU" sz="1600" dirty="0" smtClean="0"/>
              <a:t>Вашей цели</a:t>
            </a:r>
            <a:r>
              <a:rPr lang="ru-RU" sz="1600" dirty="0"/>
              <a:t>: выйти из толпы и по возможности вывести с собой других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79058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262" y="187093"/>
            <a:ext cx="6256200" cy="4407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Способы пресечения массовой паники: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4079" y="1000461"/>
            <a:ext cx="8436527" cy="3816120"/>
          </a:xfrm>
        </p:spPr>
        <p:txBody>
          <a:bodyPr/>
          <a:lstStyle/>
          <a:p>
            <a:pPr algn="just"/>
            <a:r>
              <a:rPr lang="ru-RU" sz="1400" dirty="0"/>
              <a:t> </a:t>
            </a:r>
            <a:r>
              <a:rPr lang="ru-RU" sz="1600" dirty="0"/>
              <a:t>убеждение (если позволяет время) и информация о </a:t>
            </a:r>
            <a:r>
              <a:rPr lang="ru-RU" sz="1600" dirty="0" smtClean="0"/>
              <a:t>несущественности опасности</a:t>
            </a:r>
            <a:r>
              <a:rPr lang="ru-RU" sz="1600" dirty="0"/>
              <a:t>;</a:t>
            </a:r>
          </a:p>
          <a:p>
            <a:pPr algn="just"/>
            <a:r>
              <a:rPr lang="ru-RU" sz="1600" dirty="0" smtClean="0"/>
              <a:t>жесткое</a:t>
            </a:r>
            <a:r>
              <a:rPr lang="ru-RU" sz="1600" dirty="0"/>
              <a:t>, директивное управление людьми;</a:t>
            </a:r>
          </a:p>
          <a:p>
            <a:pPr algn="just"/>
            <a:r>
              <a:rPr lang="ru-RU" sz="1600" dirty="0" smtClean="0"/>
              <a:t>образец </a:t>
            </a:r>
            <a:r>
              <a:rPr lang="ru-RU" sz="1600" dirty="0"/>
              <a:t>для подражания (спокойное, уверенное и разумное </a:t>
            </a:r>
            <a:r>
              <a:rPr lang="ru-RU" sz="1600" dirty="0" smtClean="0"/>
              <a:t>поведение лидера</a:t>
            </a:r>
            <a:r>
              <a:rPr lang="ru-RU" sz="1600" dirty="0"/>
              <a:t>);</a:t>
            </a:r>
          </a:p>
          <a:p>
            <a:pPr algn="just"/>
            <a:r>
              <a:rPr lang="ru-RU" sz="1600" dirty="0" smtClean="0"/>
              <a:t>экстренное </a:t>
            </a:r>
            <a:r>
              <a:rPr lang="ru-RU" sz="1600" dirty="0"/>
              <a:t>предъявление нового, стимула, вызывающего привычное,</a:t>
            </a:r>
          </a:p>
          <a:p>
            <a:pPr algn="just"/>
            <a:r>
              <a:rPr lang="ru-RU" sz="1600" dirty="0"/>
              <a:t>спокойное и размеренное поведение;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снижение общей интенсивности эмоционального заражения, </a:t>
            </a:r>
            <a:r>
              <a:rPr lang="ru-RU" sz="1600" dirty="0" smtClean="0"/>
              <a:t>вывод людей </a:t>
            </a:r>
            <a:r>
              <a:rPr lang="ru-RU" sz="1600" dirty="0"/>
              <a:t>из гипнотического состояния и индивидуализация </a:t>
            </a:r>
            <a:r>
              <a:rPr lang="ru-RU" sz="1600" dirty="0" smtClean="0"/>
              <a:t>психики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70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678654" y="666975"/>
            <a:ext cx="6369836" cy="4149606"/>
          </a:xfrm>
        </p:spPr>
        <p:txBody>
          <a:bodyPr/>
          <a:lstStyle/>
          <a:p>
            <a:pPr marL="146050" indent="0" algn="just">
              <a:buNone/>
            </a:pPr>
            <a:r>
              <a:rPr lang="ru-RU" sz="1600" dirty="0">
                <a:solidFill>
                  <a:srgbClr val="FF0000"/>
                </a:solidFill>
              </a:rPr>
              <a:t>Массовые беспорядки </a:t>
            </a:r>
            <a:r>
              <a:rPr lang="ru-RU" sz="1600" dirty="0"/>
              <a:t>- в уголовном праве РФ – преступление </a:t>
            </a:r>
            <a:r>
              <a:rPr lang="ru-RU" sz="1600" dirty="0" smtClean="0"/>
              <a:t>против общественной </a:t>
            </a:r>
            <a:r>
              <a:rPr lang="ru-RU" sz="1600" dirty="0"/>
              <a:t>безопасности, объективную сторону которого составляют:</a:t>
            </a:r>
          </a:p>
          <a:p>
            <a:pPr marL="146050" indent="0" algn="just">
              <a:buNone/>
            </a:pPr>
            <a:r>
              <a:rPr lang="ru-RU" sz="1600" dirty="0"/>
              <a:t>- организация массовых беспорядков, сопровождавшихся </a:t>
            </a:r>
            <a:r>
              <a:rPr lang="ru-RU" sz="1600" dirty="0" smtClean="0"/>
              <a:t>насилием, погромами</a:t>
            </a:r>
            <a:r>
              <a:rPr lang="ru-RU" sz="1600" dirty="0"/>
              <a:t>, поджогами, уничтожением имущества, применением </a:t>
            </a:r>
            <a:r>
              <a:rPr lang="ru-RU" sz="1600" dirty="0" smtClean="0"/>
              <a:t>оружия, взрывных </a:t>
            </a:r>
            <a:r>
              <a:rPr lang="ru-RU" sz="1600" dirty="0"/>
              <a:t>устройств, взрывчатых, отравляющих либо иных веществ и </a:t>
            </a:r>
            <a:r>
              <a:rPr lang="ru-RU" sz="1600" dirty="0" smtClean="0"/>
              <a:t>предметов, представляющих </a:t>
            </a:r>
            <a:r>
              <a:rPr lang="ru-RU" sz="1600" dirty="0"/>
              <a:t>опасность для окружающих, а также оказанием </a:t>
            </a:r>
            <a:r>
              <a:rPr lang="ru-RU" sz="1600" dirty="0" smtClean="0"/>
              <a:t>вооруженного сопротивления </a:t>
            </a:r>
            <a:r>
              <a:rPr lang="ru-RU" sz="1600" dirty="0"/>
              <a:t>представителю власти, а равно подготовка лица для </a:t>
            </a:r>
            <a:r>
              <a:rPr lang="ru-RU" sz="1600" dirty="0" smtClean="0"/>
              <a:t>организации таких </a:t>
            </a:r>
            <a:r>
              <a:rPr lang="ru-RU" sz="1600" dirty="0"/>
              <a:t>массовых беспорядков или участия </a:t>
            </a:r>
            <a:r>
              <a:rPr lang="ru-RU" sz="1600"/>
              <a:t>в </a:t>
            </a:r>
            <a:r>
              <a:rPr lang="ru-RU" sz="1600" smtClean="0"/>
              <a:t>них;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" y="1489653"/>
            <a:ext cx="2615675" cy="261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2729" y="-11359"/>
            <a:ext cx="4679577" cy="4677333"/>
          </a:xfrm>
        </p:spPr>
        <p:txBody>
          <a:bodyPr/>
          <a:lstStyle/>
          <a:p>
            <a:pPr marL="146050" indent="0" algn="just">
              <a:buNone/>
            </a:pPr>
            <a:r>
              <a:rPr lang="ru-RU" sz="1600" dirty="0"/>
              <a:t> </a:t>
            </a:r>
            <a:r>
              <a:rPr lang="ru-RU" sz="1400" dirty="0" smtClean="0"/>
              <a:t>- склонение</a:t>
            </a:r>
            <a:r>
              <a:rPr lang="ru-RU" sz="1400" dirty="0"/>
              <a:t>, вербовка или иное вовлечение лица в совершение </a:t>
            </a:r>
            <a:r>
              <a:rPr lang="ru-RU" sz="1400" dirty="0" smtClean="0"/>
              <a:t>действий, участие </a:t>
            </a:r>
            <a:r>
              <a:rPr lang="ru-RU" sz="1400" dirty="0"/>
              <a:t>в массовых беспорядках, призывы к массовым беспорядкам, </a:t>
            </a:r>
            <a:r>
              <a:rPr lang="ru-RU" sz="1400" dirty="0" smtClean="0"/>
              <a:t>прохождение лицом </a:t>
            </a:r>
            <a:r>
              <a:rPr lang="ru-RU" sz="1400" dirty="0"/>
              <a:t>обучения, заведомо для обучающегося проводимого в целях </a:t>
            </a:r>
            <a:r>
              <a:rPr lang="ru-RU" sz="1400" dirty="0" smtClean="0"/>
              <a:t>организации массовых </a:t>
            </a:r>
            <a:r>
              <a:rPr lang="ru-RU" sz="1400" dirty="0"/>
              <a:t>беспорядков либо участия в них, в том числе приобретение </a:t>
            </a:r>
            <a:r>
              <a:rPr lang="ru-RU" sz="1400" dirty="0" smtClean="0"/>
              <a:t>знаний, практических </a:t>
            </a:r>
            <a:r>
              <a:rPr lang="ru-RU" sz="1400" dirty="0"/>
              <a:t>умений и навыков в ходе занятий по физической и </a:t>
            </a:r>
            <a:r>
              <a:rPr lang="ru-RU" sz="1400" dirty="0" smtClean="0"/>
              <a:t>психологической подготовке</a:t>
            </a:r>
            <a:r>
              <a:rPr lang="ru-RU" sz="1400" dirty="0"/>
              <a:t>, при изучении способов организации массовых беспорядков, </a:t>
            </a:r>
            <a:r>
              <a:rPr lang="ru-RU" sz="1400" dirty="0" smtClean="0"/>
              <a:t>правил обращения </a:t>
            </a:r>
            <a:r>
              <a:rPr lang="ru-RU" sz="1400" dirty="0"/>
              <a:t>с оружием, взрывными устройствами, взрывчатыми, отравляющими, </a:t>
            </a:r>
            <a:r>
              <a:rPr lang="ru-RU" sz="1400" dirty="0" smtClean="0"/>
              <a:t>а также </a:t>
            </a:r>
            <a:r>
              <a:rPr lang="ru-RU" sz="1400" dirty="0"/>
              <a:t>иными веществами и предметами, представляющими опасность </a:t>
            </a:r>
            <a:r>
              <a:rPr lang="ru-RU" sz="1400" dirty="0" smtClean="0"/>
              <a:t>для окружающих 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714" y="89827"/>
            <a:ext cx="2613765" cy="1919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3488" y="2203761"/>
            <a:ext cx="36038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Группами ООП организаций усиливается пропускная система путем</a:t>
            </a:r>
          </a:p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выделения дополнительных постов в помощь штатной охране,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 необходимости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организуется патрулирование. Командир группы ООП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организует также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охрану на месте проведения аварийно-спасательных и других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неотложных работ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(АСДНР) и сопровождение вывозимых документов 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материальных ценностей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57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6" y="111789"/>
            <a:ext cx="6256200" cy="440700"/>
          </a:xfrm>
        </p:spPr>
        <p:txBody>
          <a:bodyPr/>
          <a:lstStyle/>
          <a:p>
            <a:r>
              <a:rPr lang="ru-RU" sz="2000" dirty="0"/>
              <a:t>Мероприятия, проводимые на объектах по обеспечению</a:t>
            </a:r>
            <a:br>
              <a:rPr lang="ru-RU" sz="2000" dirty="0"/>
            </a:br>
            <a:r>
              <a:rPr lang="ru-RU" sz="2000" dirty="0"/>
              <a:t>поддержания установленного режима чрезвычайного положения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Виды чрезвычайных </a:t>
            </a:r>
            <a:r>
              <a:rPr lang="ru-RU" dirty="0" smtClean="0"/>
              <a:t>ситуаций. По </a:t>
            </a:r>
            <a:r>
              <a:rPr lang="ru-RU" dirty="0"/>
              <a:t>характеру и степени угрожающей опасности чрезвычайные </a:t>
            </a:r>
            <a:r>
              <a:rPr lang="ru-RU" dirty="0" smtClean="0"/>
              <a:t>ситуации подразделяются </a:t>
            </a:r>
            <a:r>
              <a:rPr lang="ru-RU" dirty="0"/>
              <a:t>на следующие виды:</a:t>
            </a:r>
          </a:p>
          <a:p>
            <a:pPr marL="146050" indent="0">
              <a:buNone/>
            </a:pPr>
            <a:r>
              <a:rPr lang="ru-RU" dirty="0"/>
              <a:t>− криминальные;</a:t>
            </a:r>
          </a:p>
          <a:p>
            <a:pPr marL="146050" indent="0">
              <a:buNone/>
            </a:pPr>
            <a:r>
              <a:rPr lang="ru-RU" dirty="0"/>
              <a:t>− административные;</a:t>
            </a:r>
          </a:p>
          <a:p>
            <a:pPr marL="146050" indent="0">
              <a:buNone/>
            </a:pPr>
            <a:r>
              <a:rPr lang="ru-RU" dirty="0"/>
              <a:t>− аварийные</a:t>
            </a:r>
          </a:p>
        </p:txBody>
      </p:sp>
    </p:spTree>
    <p:extLst>
      <p:ext uri="{BB962C8B-B14F-4D97-AF65-F5344CB8AC3E}">
        <p14:creationId xmlns:p14="http://schemas.microsoft.com/office/powerpoint/2010/main" val="236357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262" y="240881"/>
            <a:ext cx="6256200" cy="440700"/>
          </a:xfrm>
        </p:spPr>
        <p:txBody>
          <a:bodyPr/>
          <a:lstStyle/>
          <a:p>
            <a:r>
              <a:rPr lang="ru-RU" dirty="0"/>
              <a:t>Криминальные чрезвычайные ситуации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50" y="1139031"/>
            <a:ext cx="8264400" cy="3750300"/>
          </a:xfrm>
        </p:spPr>
        <p:txBody>
          <a:bodyPr/>
          <a:lstStyle/>
          <a:p>
            <a:r>
              <a:rPr lang="ru-RU" b="1" u="sng" dirty="0" smtClean="0"/>
              <a:t>Убийство</a:t>
            </a:r>
            <a:r>
              <a:rPr lang="ru-RU" b="1" dirty="0" smtClean="0"/>
              <a:t> </a:t>
            </a:r>
            <a:r>
              <a:rPr lang="ru-RU" dirty="0" smtClean="0"/>
              <a:t>(ст</a:t>
            </a:r>
            <a:r>
              <a:rPr lang="ru-RU" dirty="0"/>
              <a:t>. 105-108 УК РФ</a:t>
            </a:r>
            <a:r>
              <a:rPr lang="ru-RU" dirty="0" smtClean="0"/>
              <a:t>) </a:t>
            </a:r>
            <a:r>
              <a:rPr lang="ru-RU" dirty="0"/>
              <a:t>- противоправное </a:t>
            </a:r>
            <a:r>
              <a:rPr lang="ru-RU" dirty="0" smtClean="0"/>
              <a:t>умышленно причинение </a:t>
            </a:r>
            <a:r>
              <a:rPr lang="ru-RU" dirty="0"/>
              <a:t>смерти </a:t>
            </a:r>
            <a:r>
              <a:rPr lang="ru-RU" dirty="0" smtClean="0"/>
              <a:t>другому человеку.</a:t>
            </a:r>
          </a:p>
          <a:p>
            <a:pPr algn="just"/>
            <a:r>
              <a:rPr lang="ru-RU" b="1" u="sng" dirty="0"/>
              <a:t>Причинение вреда </a:t>
            </a:r>
            <a:r>
              <a:rPr lang="ru-RU" b="1" u="sng" dirty="0" smtClean="0"/>
              <a:t>здоровью </a:t>
            </a:r>
            <a:r>
              <a:rPr lang="ru-RU" u="sng" dirty="0" smtClean="0"/>
              <a:t>(</a:t>
            </a:r>
            <a:r>
              <a:rPr lang="ru-RU" u="sng" dirty="0"/>
              <a:t>ст. 111-119 УК РФ</a:t>
            </a:r>
            <a:r>
              <a:rPr lang="ru-RU" u="sng" dirty="0" smtClean="0"/>
              <a:t>) </a:t>
            </a:r>
            <a:r>
              <a:rPr lang="ru-RU" dirty="0" smtClean="0"/>
              <a:t>- </a:t>
            </a:r>
            <a:r>
              <a:rPr lang="ru-RU" dirty="0"/>
              <a:t>противоправное умышленное </a:t>
            </a:r>
            <a:r>
              <a:rPr lang="ru-RU" dirty="0" smtClean="0"/>
              <a:t>или неосторожное </a:t>
            </a:r>
            <a:r>
              <a:rPr lang="ru-RU" dirty="0"/>
              <a:t>действие или бездействие, заключающееся в повреждении тканей </a:t>
            </a:r>
            <a:r>
              <a:rPr lang="ru-RU" dirty="0" smtClean="0"/>
              <a:t>и органов </a:t>
            </a:r>
            <a:r>
              <a:rPr lang="ru-RU" dirty="0"/>
              <a:t>человеческого тела, нарушении их естественных функций, </a:t>
            </a:r>
            <a:r>
              <a:rPr lang="ru-RU" dirty="0" smtClean="0"/>
              <a:t>причиняющее физическую </a:t>
            </a:r>
            <a:r>
              <a:rPr lang="ru-RU" dirty="0"/>
              <a:t>боль потерпевшему и унижающие его достоинство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8596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1535</Words>
  <Application>Microsoft Office PowerPoint</Application>
  <PresentationFormat>Экран (16:9)</PresentationFormat>
  <Paragraphs>100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Arial</vt:lpstr>
      <vt:lpstr>White</vt:lpstr>
      <vt:lpstr>Тема 5. Действия НФГО по участию в поддержании общественного порядка на объектах университета</vt:lpstr>
      <vt:lpstr>Действия НФГО по пресечению паники и беспорядков, предупреждению хищений материальных ценностей и мародерства</vt:lpstr>
      <vt:lpstr>Принципы безопасного поведения человека в панической толпе:</vt:lpstr>
      <vt:lpstr>Презентация PowerPoint</vt:lpstr>
      <vt:lpstr> Способы пресечения массовой паники:</vt:lpstr>
      <vt:lpstr>Презентация PowerPoint</vt:lpstr>
      <vt:lpstr>Презентация PowerPoint</vt:lpstr>
      <vt:lpstr>Мероприятия, проводимые на объектах по обеспечению поддержания установленного режима чрезвычайного положения</vt:lpstr>
      <vt:lpstr>Криминальные чрезвычайные ситуации</vt:lpstr>
      <vt:lpstr>Презентация PowerPoint</vt:lpstr>
      <vt:lpstr>Чрезвычайные ситуации административного характера</vt:lpstr>
      <vt:lpstr>Презентация PowerPoint</vt:lpstr>
      <vt:lpstr>Аварийные чрезвычайные ситуации</vt:lpstr>
      <vt:lpstr>Презентация PowerPoint</vt:lpstr>
      <vt:lpstr>Организация и осуществление профилактических мер (контроль пропускного режима, ежедневный обход и осмотр территории и помещений, проверка выполнения арендных условий, организация мест парковки автомашин, обеспечение регулярного удаления из помещений и территории мусора, проверка средств оповещения, обучение правилам действий)</vt:lpstr>
      <vt:lpstr>Презентация PowerPoint</vt:lpstr>
      <vt:lpstr>Презентация PowerPoint</vt:lpstr>
      <vt:lpstr>Особенности действий в условиях радиоактивного и химического загрязнения (заражения) местности. Меры безопасности при радиоактивном загрязнении </vt:lpstr>
      <vt:lpstr>Презентация PowerPoint</vt:lpstr>
      <vt:lpstr>Меры безопасности при химическом загрязнении (заражении)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User</cp:lastModifiedBy>
  <cp:revision>73</cp:revision>
  <dcterms:modified xsi:type="dcterms:W3CDTF">2024-05-08T07:34:47Z</dcterms:modified>
</cp:coreProperties>
</file>