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17"/>
  </p:notesMasterIdLst>
  <p:sldIdLst>
    <p:sldId id="256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5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8" autoAdjust="0"/>
  </p:normalViewPr>
  <p:slideViewPr>
    <p:cSldViewPr snapToGrid="0">
      <p:cViewPr>
        <p:scale>
          <a:sx n="100" d="100"/>
          <a:sy n="100" d="100"/>
        </p:scale>
        <p:origin x="-702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110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33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range" type="tx">
  <p:cSld name="TITLE_AND_BODY">
    <p:bg>
      <p:bgPr>
        <a:gradFill>
          <a:gsLst>
            <a:gs pos="0">
              <a:srgbClr val="F67F00"/>
            </a:gs>
            <a:gs pos="100000">
              <a:srgbClr val="FFAE3B"/>
            </a:gs>
          </a:gsLst>
          <a:lin ang="7465411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48925" y="118500"/>
            <a:ext cx="56313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4200" b="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48922" y="1840706"/>
            <a:ext cx="7810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071" y="359811"/>
            <a:ext cx="1637378" cy="4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1300"/>
              <a:buNone/>
              <a:defRPr sz="2400">
                <a:solidFill>
                  <a:srgbClr val="FF9400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704250" y="481658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1pPr>
            <a:lvl2pPr marL="914400" lvl="1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2pPr>
            <a:lvl3pPr marL="1371600" lvl="2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3pPr>
            <a:lvl4pPr marL="1828800" lvl="3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4pPr>
            <a:lvl5pPr marL="2286000" lvl="4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5pPr>
            <a:lvl6pPr marL="2743200" lvl="5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6pPr>
            <a:lvl7pPr marL="3200400" lvl="6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7pPr>
            <a:lvl8pPr marL="3657600" lvl="7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8pPr>
            <a:lvl9pPr marL="4114800" lvl="8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363668" y="4321968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5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8462" y="359810"/>
            <a:ext cx="1635792" cy="4215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490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53675" y="1147200"/>
            <a:ext cx="6323350" cy="1307400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lvl="0"/>
            <a:r>
              <a:rPr lang="ru-RU" sz="2400" b="1" i="1" dirty="0" smtClean="0"/>
              <a:t>Тема 6 «</a:t>
            </a:r>
            <a:r>
              <a:rPr lang="ru-RU" sz="2400" b="1" i="1" dirty="0"/>
              <a:t>Действия НФГО по участию в поддержании общественного порядка в пунктах сбора и на маршрутах движения работников университета в безопасный </a:t>
            </a:r>
            <a:r>
              <a:rPr lang="ru-RU" sz="2400" b="1" i="1" dirty="0" smtClean="0"/>
              <a:t>район» </a:t>
            </a:r>
            <a:endParaRPr sz="2400" b="1" i="1"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897" y="4193381"/>
            <a:ext cx="7810500" cy="4464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 smtClean="0"/>
              <a:t>Санкт-Петербург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smtClean="0"/>
              <a:t>2024</a:t>
            </a:r>
            <a:endParaRPr sz="2200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1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третий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343025"/>
            <a:ext cx="8264400" cy="3473554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Сопровождение колонн с эвакуируемыми и оказание помощи органам местного самоуправления в расселении эвакуируемых. Обеспечение порядка в пунктах высадки и в местах расселения</a:t>
            </a:r>
          </a:p>
        </p:txBody>
      </p:sp>
    </p:spTree>
    <p:extLst>
      <p:ext uri="{BB962C8B-B14F-4D97-AF65-F5344CB8AC3E}">
        <p14:creationId xmlns:p14="http://schemas.microsoft.com/office/powerpoint/2010/main" val="89964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8"/>
          <a:stretch/>
        </p:blipFill>
        <p:spPr>
          <a:xfrm>
            <a:off x="4168486" y="2248690"/>
            <a:ext cx="4975514" cy="289481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5726" y="373540"/>
            <a:ext cx="8496300" cy="3750300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/>
              <a:t>Для обеспечения безопасности движения пеших колонн на маршрутах движения выставляются посты регулирования движения, создаются группы сопровождения колонн. </a:t>
            </a:r>
            <a:endParaRPr lang="ru-RU" sz="1600" dirty="0" smtClean="0"/>
          </a:p>
          <a:p>
            <a:pPr marL="146050" indent="0">
              <a:buNone/>
            </a:pPr>
            <a:r>
              <a:rPr lang="ru-RU" sz="1600" dirty="0" smtClean="0"/>
              <a:t>Посты </a:t>
            </a:r>
            <a:r>
              <a:rPr lang="ru-RU" sz="1600" dirty="0"/>
              <a:t>регулирования </a:t>
            </a:r>
            <a:r>
              <a:rPr lang="ru-RU" sz="1600" dirty="0" smtClean="0"/>
              <a:t>движения вставляются </a:t>
            </a:r>
            <a:r>
              <a:rPr lang="ru-RU" sz="1600" dirty="0"/>
              <a:t>на перекрестках </a:t>
            </a:r>
            <a:r>
              <a:rPr lang="ru-RU" sz="1600" dirty="0" smtClean="0"/>
              <a:t>улиц с </a:t>
            </a:r>
            <a:r>
              <a:rPr lang="ru-RU" sz="1600" dirty="0"/>
              <a:t>наиболее оживленным </a:t>
            </a:r>
            <a:r>
              <a:rPr lang="ru-RU" sz="1600" dirty="0" smtClean="0"/>
              <a:t>движением транспорта</a:t>
            </a:r>
            <a:r>
              <a:rPr lang="ru-RU" sz="1600" dirty="0"/>
              <a:t>, </a:t>
            </a:r>
            <a:r>
              <a:rPr lang="ru-RU" sz="1600" dirty="0" smtClean="0"/>
              <a:t>а                                                                                 </a:t>
            </a:r>
            <a:r>
              <a:rPr lang="ru-RU" sz="1600" dirty="0"/>
              <a:t>также на развилках и пересечениях </a:t>
            </a:r>
            <a:r>
              <a:rPr lang="ru-RU" sz="1600" dirty="0" smtClean="0"/>
              <a:t>                                                                         </a:t>
            </a:r>
            <a:r>
              <a:rPr lang="ru-RU" sz="1600" dirty="0" err="1" smtClean="0"/>
              <a:t>эвакотрасс</a:t>
            </a:r>
            <a:r>
              <a:rPr lang="ru-RU" sz="1600" dirty="0"/>
              <a:t>. Задачей постов </a:t>
            </a:r>
            <a:r>
              <a:rPr lang="ru-RU" sz="1600" dirty="0" smtClean="0"/>
              <a:t>                                                                                 регулирования </a:t>
            </a:r>
            <a:r>
              <a:rPr lang="ru-RU" sz="1600" dirty="0"/>
              <a:t>является: не допустить </a:t>
            </a:r>
            <a:r>
              <a:rPr lang="ru-RU" sz="1600" dirty="0" smtClean="0"/>
              <a:t>                                                                       большого </a:t>
            </a:r>
            <a:r>
              <a:rPr lang="ru-RU" sz="1600" dirty="0"/>
              <a:t>скопления транспорта</a:t>
            </a:r>
            <a:r>
              <a:rPr lang="ru-RU" sz="1600" dirty="0" smtClean="0"/>
              <a:t>,                                                                            </a:t>
            </a:r>
            <a:r>
              <a:rPr lang="ru-RU" sz="1600" dirty="0"/>
              <a:t>обеспечить общественный порядок, </a:t>
            </a:r>
            <a:r>
              <a:rPr lang="ru-RU" sz="1600" dirty="0" smtClean="0"/>
              <a:t>                                                                    безопасность </a:t>
            </a:r>
            <a:r>
              <a:rPr lang="ru-RU" sz="1600" dirty="0"/>
              <a:t>движения пешеходов на </a:t>
            </a:r>
            <a:r>
              <a:rPr lang="ru-RU" sz="1600" dirty="0" smtClean="0"/>
              <a:t>                                                                  перекрестках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18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2"/>
          <a:stretch/>
        </p:blipFill>
        <p:spPr>
          <a:xfrm>
            <a:off x="0" y="2565056"/>
            <a:ext cx="4152900" cy="257844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2777" y="238125"/>
            <a:ext cx="7942245" cy="3965527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/>
              <a:t>Специальные группы сопровождения колонн создаются из </a:t>
            </a:r>
            <a:r>
              <a:rPr lang="ru-RU" sz="1600" dirty="0" smtClean="0"/>
              <a:t>                                      1-2 </a:t>
            </a:r>
            <a:r>
              <a:rPr lang="ru-RU" sz="1600" dirty="0"/>
              <a:t>работников органов внутренних дел, 1-2 человек группы ООП на мотоцикле или автомобиле, оборудованном радиостанцией и громкоговорителем. Основной задачей группы сопровождения колонн является обеспечение порядка, позволяющего своевременное прохождение пунктов </a:t>
            </a:r>
            <a:r>
              <a:rPr lang="ru-RU" sz="1600" dirty="0" smtClean="0"/>
              <a:t>регулирования на маршрутах </a:t>
            </a:r>
            <a:r>
              <a:rPr lang="ru-RU" sz="1600" dirty="0"/>
              <a:t>движения. </a:t>
            </a:r>
          </a:p>
          <a:p>
            <a:pPr marL="3803650" lvl="8" indent="0">
              <a:buNone/>
            </a:pPr>
            <a:r>
              <a:rPr lang="ru-RU" sz="1600" dirty="0" smtClean="0"/>
              <a:t>На </a:t>
            </a:r>
            <a:r>
              <a:rPr lang="ru-RU" sz="1600" dirty="0"/>
              <a:t>привалах организуется </a:t>
            </a:r>
            <a:r>
              <a:rPr lang="ru-RU" sz="1600" dirty="0" smtClean="0"/>
              <a:t>     патрулирование </a:t>
            </a:r>
            <a:r>
              <a:rPr lang="ru-RU" sz="1600" dirty="0"/>
              <a:t>с целью исключения проникновения в состав эвакуируемых провокаторов и других посторонних лиц.</a:t>
            </a:r>
          </a:p>
        </p:txBody>
      </p:sp>
    </p:spTree>
    <p:extLst>
      <p:ext uri="{BB962C8B-B14F-4D97-AF65-F5344CB8AC3E}">
        <p14:creationId xmlns:p14="http://schemas.microsoft.com/office/powerpoint/2010/main" val="311881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четвертый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790700"/>
            <a:ext cx="8264400" cy="3025880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Взаимодействие с органами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24681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428625"/>
            <a:ext cx="8264400" cy="4387955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/>
              <a:t>Организация взаимодействия с органами местного самоуправления – это комплекс мероприятий, проводимых соответствующими должностными лицами заинтересованных сторон и органами управления заблаговременно по согласованию действий сил при совместном выполнении ими задач по предупреждению и ликвидации чрезвычайных ситуаций</a:t>
            </a:r>
            <a:r>
              <a:rPr lang="ru-RU" sz="1600" dirty="0" smtClean="0"/>
              <a:t>.</a:t>
            </a:r>
          </a:p>
          <a:p>
            <a:pPr marL="146050" indent="0">
              <a:buNone/>
            </a:pPr>
            <a:r>
              <a:rPr lang="ru-RU" sz="1600" dirty="0"/>
              <a:t>Целями организации взаимодействия являются: </a:t>
            </a:r>
            <a:endParaRPr lang="ru-RU" sz="1600" dirty="0" smtClean="0"/>
          </a:p>
          <a:p>
            <a:pPr marL="146050" indent="0">
              <a:buNone/>
            </a:pPr>
            <a:r>
              <a:rPr lang="ru-RU" sz="1600" dirty="0" smtClean="0"/>
              <a:t>− </a:t>
            </a:r>
            <a:r>
              <a:rPr lang="ru-RU" sz="1600" dirty="0"/>
              <a:t>координация действий при планировании, организации и проведении совместных мероприятий; </a:t>
            </a:r>
            <a:endParaRPr lang="ru-RU" sz="1600" dirty="0" smtClean="0"/>
          </a:p>
          <a:p>
            <a:pPr marL="146050" indent="0">
              <a:buNone/>
            </a:pPr>
            <a:r>
              <a:rPr lang="ru-RU" sz="1600" dirty="0" smtClean="0"/>
              <a:t>− </a:t>
            </a:r>
            <a:r>
              <a:rPr lang="ru-RU" sz="1600" dirty="0"/>
              <a:t>обеспечение оптимального использования сил и средств, привлекаемых для решения совместных задач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5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48924" y="118500"/>
            <a:ext cx="5913776" cy="1307400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 smtClean="0"/>
              <a:t>Спасибо за внимание !</a:t>
            </a:r>
            <a:endParaRPr sz="4000" b="1" i="1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15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5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371475"/>
            <a:ext cx="8264400" cy="444510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При обеспечении эвакуации населения основными задачами команды являются: </a:t>
            </a:r>
            <a:endParaRPr lang="ru-RU" dirty="0" smtClean="0"/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ru-RU" dirty="0" smtClean="0"/>
              <a:t>пресечение </a:t>
            </a:r>
            <a:r>
              <a:rPr lang="ru-RU" dirty="0"/>
              <a:t>паники на сборных эвакуационных пунктах, местах формирования пеших колонн и посадки на транспорт; </a:t>
            </a:r>
            <a:endParaRPr lang="ru-RU" dirty="0" smtClean="0"/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ru-RU" dirty="0" smtClean="0"/>
              <a:t>обеспечение </a:t>
            </a:r>
            <a:r>
              <a:rPr lang="ru-RU" dirty="0"/>
              <a:t>порядка при движении на маршрутах эвакуации, в пунктах высадки и в местах временного размещения; </a:t>
            </a:r>
            <a:endParaRPr lang="ru-RU" dirty="0" smtClean="0"/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ru-RU" dirty="0" smtClean="0"/>
              <a:t>сопровождение </a:t>
            </a:r>
            <a:r>
              <a:rPr lang="ru-RU" dirty="0"/>
              <a:t>колонн с эвакуируемым населением и оказание помощи органам местного самоуправления при расселении эвакуируемых; </a:t>
            </a:r>
            <a:endParaRPr lang="ru-RU" dirty="0" smtClean="0"/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ru-RU" dirty="0" smtClean="0"/>
              <a:t>ведение </a:t>
            </a:r>
            <a:r>
              <a:rPr lang="ru-RU" dirty="0"/>
              <a:t>радиационного и химического контроля на сборных пунктах, местах посадки, маршрутах выдвижения, в пунктах высадки и местах временного размещения.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63391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первый  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685926"/>
            <a:ext cx="8264400" cy="3130654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Действия НФГО по обеспечению общественного порядка на маршрутах движения работников университета в пунктах сбора</a:t>
            </a:r>
          </a:p>
        </p:txBody>
      </p:sp>
    </p:spTree>
    <p:extLst>
      <p:ext uri="{BB962C8B-B14F-4D97-AF65-F5344CB8AC3E}">
        <p14:creationId xmlns:p14="http://schemas.microsoft.com/office/powerpoint/2010/main" val="316849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318187"/>
            <a:ext cx="4010025" cy="263798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419100"/>
            <a:ext cx="8408880" cy="439748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При проведении эвакуации в мирное и военное время немаловажное место среди мероприятий отводится охране общественного порядка в местах массового пребывания людей и регулированию движения колонн с эвакуируемыми и материальными ценностями</a:t>
            </a:r>
            <a:r>
              <a:rPr lang="ru-RU" dirty="0" smtClean="0"/>
              <a:t>.</a:t>
            </a:r>
          </a:p>
          <a:p>
            <a:pPr marL="3803650" lvl="8" indent="0">
              <a:buNone/>
            </a:pPr>
            <a:r>
              <a:rPr lang="ru-RU" dirty="0"/>
              <a:t>Охрана общественного порядка и обеспечение безопасности движения возлагаются на территориальные подразделения органов внутренних дел, а также на формирования ООП организаций (команды, группы ООП).</a:t>
            </a:r>
          </a:p>
        </p:txBody>
      </p:sp>
    </p:spTree>
    <p:extLst>
      <p:ext uri="{BB962C8B-B14F-4D97-AF65-F5344CB8AC3E}">
        <p14:creationId xmlns:p14="http://schemas.microsoft.com/office/powerpoint/2010/main" val="295901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03" y="99575"/>
            <a:ext cx="6256200" cy="440700"/>
          </a:xfrm>
        </p:spPr>
        <p:txBody>
          <a:bodyPr/>
          <a:lstStyle/>
          <a:p>
            <a:r>
              <a:rPr lang="ru-RU" sz="2000" dirty="0" smtClean="0"/>
              <a:t>Основные мероприятия: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0975" y="390525"/>
            <a:ext cx="8820150" cy="4572000"/>
          </a:xfrm>
        </p:spPr>
        <p:txBody>
          <a:bodyPr/>
          <a:lstStyle/>
          <a:p>
            <a:r>
              <a:rPr lang="ru-RU" sz="1600" dirty="0" smtClean="0"/>
              <a:t>охрана </a:t>
            </a:r>
            <a:r>
              <a:rPr lang="ru-RU" sz="1600" dirty="0"/>
              <a:t>общественного порядка и обеспечение безопасности на эвакопунктах (СЭП, ППЭ, ПЭП, пунктах посадки и высадки (железнодорожных вокзалах, автовокзалах, станциях, портах, аэропортах), на маршрутах эвакуации и в районах размещения в безопасном районе; </a:t>
            </a:r>
            <a:endParaRPr lang="ru-RU" sz="1600" dirty="0" smtClean="0"/>
          </a:p>
          <a:p>
            <a:r>
              <a:rPr lang="ru-RU" sz="1600" dirty="0" smtClean="0"/>
              <a:t>охрана </a:t>
            </a:r>
            <a:r>
              <a:rPr lang="ru-RU" sz="1600" dirty="0"/>
              <a:t>организаций и объектов в установленном на период эвакуации </a:t>
            </a:r>
            <a:r>
              <a:rPr lang="ru-RU" sz="1600" dirty="0" smtClean="0"/>
              <a:t> </a:t>
            </a:r>
            <a:r>
              <a:rPr lang="ru-RU" sz="1600" dirty="0"/>
              <a:t>порядке; </a:t>
            </a:r>
            <a:endParaRPr lang="ru-RU" sz="1600" dirty="0" smtClean="0"/>
          </a:p>
          <a:p>
            <a:r>
              <a:rPr lang="ru-RU" sz="1600" dirty="0" smtClean="0"/>
              <a:t>регулировка </a:t>
            </a:r>
            <a:r>
              <a:rPr lang="ru-RU" sz="1600" dirty="0"/>
              <a:t>движения на внутригородских и загородных маршрутах эвакуации; </a:t>
            </a:r>
            <a:endParaRPr lang="ru-RU" sz="1600" dirty="0" smtClean="0"/>
          </a:p>
          <a:p>
            <a:r>
              <a:rPr lang="ru-RU" sz="1600" dirty="0" smtClean="0"/>
              <a:t>обеспечение </a:t>
            </a:r>
            <a:r>
              <a:rPr lang="ru-RU" sz="1600" dirty="0"/>
              <a:t>установленной очередности перевозок и режима допуска в категорированные города; </a:t>
            </a:r>
            <a:endParaRPr lang="ru-RU" sz="1600" dirty="0" smtClean="0"/>
          </a:p>
          <a:p>
            <a:r>
              <a:rPr lang="ru-RU" sz="1600" dirty="0" smtClean="0"/>
              <a:t>борьба </a:t>
            </a:r>
            <a:r>
              <a:rPr lang="ru-RU" sz="1600" dirty="0"/>
              <a:t>с преступностью в городах и населенных пунктах, на маршрутах эвакуации и в районах размещения </a:t>
            </a:r>
            <a:r>
              <a:rPr lang="ru-RU" sz="1600" dirty="0" err="1"/>
              <a:t>эваконаселения</a:t>
            </a:r>
            <a:r>
              <a:rPr lang="ru-RU" sz="1600" dirty="0"/>
              <a:t> в безопасном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242260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71975" y="714375"/>
            <a:ext cx="4638675" cy="417840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300" dirty="0"/>
              <a:t>Сборные эвакуационные пункты (СЭП) – осуществляют сбор и учет эвакуируемых, их отправку в безопасный район транспортом и пешими колоннами. В состав СЭП входит группа ООП в количестве 5-9 человек. </a:t>
            </a:r>
            <a:endParaRPr lang="ru-RU" sz="13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300" dirty="0" smtClean="0"/>
              <a:t>Приемные </a:t>
            </a:r>
            <a:r>
              <a:rPr lang="ru-RU" sz="1300" dirty="0"/>
              <a:t>эвакуационные пункты (ПЭП) – создаются для встречи прибывающих эвакуируемых из города, временного размещения в ближайших населенных пунктах и отправки их в пункты постоянного расселения, а также для оказания медицинской помощи нуждающимся и поддержания общественного порядка. </a:t>
            </a:r>
            <a:endParaRPr lang="ru-RU" sz="13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300" dirty="0" smtClean="0"/>
              <a:t>Органами </a:t>
            </a:r>
            <a:r>
              <a:rPr lang="ru-RU" sz="1300" dirty="0"/>
              <a:t>местного самоуправления и организациями создаются пункты посадки на транспорт и высадки людей, комплектуются железнодорожные эшелоны, транспортные и пешие колонны. Их задачи заключаются в обеспечении своевременного и полного выполнения плана эвакомероприятий на всех пунктах и в пути следования.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5098" cy="2613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12592"/>
          <a:stretch/>
        </p:blipFill>
        <p:spPr>
          <a:xfrm>
            <a:off x="0" y="2529809"/>
            <a:ext cx="4155098" cy="26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второй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257300"/>
            <a:ext cx="8264400" cy="3559279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Действия НФГО по обеспечению порядка и пресечению паники на сборных эвакопунктах, местах посадки на транспорт. Обеспечение порядка при движении на маршрутах эвакуации</a:t>
            </a:r>
          </a:p>
        </p:txBody>
      </p:sp>
    </p:spTree>
    <p:extLst>
      <p:ext uri="{BB962C8B-B14F-4D97-AF65-F5344CB8AC3E}">
        <p14:creationId xmlns:p14="http://schemas.microsoft.com/office/powerpoint/2010/main" val="146266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300" y="390525"/>
            <a:ext cx="4781550" cy="4607030"/>
          </a:xfrm>
        </p:spPr>
        <p:txBody>
          <a:bodyPr/>
          <a:lstStyle/>
          <a:p>
            <a:pPr marL="146050" indent="0" algn="just">
              <a:lnSpc>
                <a:spcPct val="100000"/>
              </a:lnSpc>
              <a:buNone/>
            </a:pPr>
            <a:r>
              <a:rPr lang="ru-RU" dirty="0"/>
              <a:t>Командир группы постоянно поддерживает связь с начальником СЭП, информирует их о состоянии дел в группе, о ходе эвакуации, происшествиях и принятых мерах. Если группа ООП на </a:t>
            </a:r>
            <a:r>
              <a:rPr lang="ru-RU" dirty="0" err="1"/>
              <a:t>СЭПе</a:t>
            </a:r>
            <a:r>
              <a:rPr lang="ru-RU" dirty="0"/>
              <a:t> не может справиться со своими задачами, вследствие, например, возникновения и быстрого распространения паники, то командир ООП обязан немедленно доложить об этом по команде и запросить подкрепления, одновременно принимать все зависящие меры к локализации пресечению беспорядка.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1077820"/>
            <a:ext cx="3933825" cy="32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8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828155"/>
            <a:ext cx="8264400" cy="375030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Прибывшие на СЭП и прошедшие реорганизацию граждане в организованном порядке направляются на пункты посадки на транспорт. Основной задачей командира ООП является обеспечение порядка и следовании колонн к пунктам посадки, предотвращение и пресечение паники, обеспечение безопасности движения. При объявлении посадки наряды группы ООП обязаны пресекать самовольное занятие транспортных средств, не допускать на посадку лиц, не прошедших регистрацию, следить за соблюдением норм посадки и погрузки багажа, установленных на время эвакуации </a:t>
            </a:r>
            <a:r>
              <a:rPr lang="ru-RU" dirty="0" err="1"/>
              <a:t>автомобильно</a:t>
            </a:r>
            <a:r>
              <a:rPr lang="ru-RU" dirty="0"/>
              <a:t> – дорожной службой.</a:t>
            </a:r>
          </a:p>
        </p:txBody>
      </p:sp>
    </p:spTree>
    <p:extLst>
      <p:ext uri="{BB962C8B-B14F-4D97-AF65-F5344CB8AC3E}">
        <p14:creationId xmlns:p14="http://schemas.microsoft.com/office/powerpoint/2010/main" val="3405009986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813</Words>
  <Application>Microsoft Office PowerPoint</Application>
  <PresentationFormat>Экран (16:9)</PresentationFormat>
  <Paragraphs>53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White</vt:lpstr>
      <vt:lpstr>Тема 6 «Действия НФГО по участию в поддержании общественного порядка в пунктах сбора и на маршрутах движения работников университета в безопасный район» </vt:lpstr>
      <vt:lpstr>Презентация PowerPoint</vt:lpstr>
      <vt:lpstr>Вопрос первый   </vt:lpstr>
      <vt:lpstr>Презентация PowerPoint</vt:lpstr>
      <vt:lpstr>Основные мероприятия:</vt:lpstr>
      <vt:lpstr>Презентация PowerPoint</vt:lpstr>
      <vt:lpstr>Вопрос второй </vt:lpstr>
      <vt:lpstr>Презентация PowerPoint</vt:lpstr>
      <vt:lpstr>Презентация PowerPoint</vt:lpstr>
      <vt:lpstr>Вопрос третий</vt:lpstr>
      <vt:lpstr>Презентация PowerPoint</vt:lpstr>
      <vt:lpstr>Презентация PowerPoint</vt:lpstr>
      <vt:lpstr>Вопрос четвертый 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260-2ПК</dc:creator>
  <cp:lastModifiedBy>260-2ПК</cp:lastModifiedBy>
  <cp:revision>15</cp:revision>
  <dcterms:modified xsi:type="dcterms:W3CDTF">2024-05-22T11:41:19Z</dcterms:modified>
</cp:coreProperties>
</file>