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3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58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02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110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33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type="tx">
  <p:cSld name="TITLE_AND_BODY">
    <p:bg>
      <p:bgPr>
        <a:gradFill>
          <a:gsLst>
            <a:gs pos="0">
              <a:srgbClr val="F67F00"/>
            </a:gs>
            <a:gs pos="100000">
              <a:srgbClr val="FFAE3B"/>
            </a:gs>
          </a:gsLst>
          <a:lin ang="746541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48925" y="118500"/>
            <a:ext cx="56313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42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48922" y="1840706"/>
            <a:ext cx="781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071" y="359811"/>
            <a:ext cx="1637378" cy="4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1300"/>
              <a:buNone/>
              <a:defRPr sz="2400">
                <a:solidFill>
                  <a:srgbClr val="FF940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704250" y="481658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1pPr>
            <a:lvl2pPr marL="914400" lvl="1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2pPr>
            <a:lvl3pPr marL="1371600" lvl="2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3pPr>
            <a:lvl4pPr marL="1828800" lvl="3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4pPr>
            <a:lvl5pPr marL="2286000" lvl="4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5pPr>
            <a:lvl6pPr marL="2743200" lvl="5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6pPr>
            <a:lvl7pPr marL="3200400" lvl="6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7pPr>
            <a:lvl8pPr marL="3657600" lvl="7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8pPr>
            <a:lvl9pPr marL="4114800" lvl="8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63668" y="4321968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5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8462" y="359810"/>
            <a:ext cx="1635792" cy="4215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490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44149" y="766200"/>
            <a:ext cx="6199526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lvl="0"/>
            <a:r>
              <a:rPr lang="ru-RU" sz="2400" b="1" i="1" dirty="0" smtClean="0"/>
              <a:t>Тема 8 «Действия </a:t>
            </a:r>
            <a:r>
              <a:rPr lang="ru-RU" sz="2400" b="1" i="1" dirty="0"/>
              <a:t>НФГО по обслуживанию защитных сооружений и устранению аварий и повреждений в </a:t>
            </a:r>
            <a:r>
              <a:rPr lang="ru-RU" sz="2400" b="1" i="1" dirty="0" smtClean="0"/>
              <a:t>них»</a:t>
            </a:r>
            <a:endParaRPr sz="2400" b="1" i="1"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897" y="4193381"/>
            <a:ext cx="7810500" cy="4464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 smtClean="0"/>
              <a:t>Санкт-Петербург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smtClean="0"/>
              <a:t>2024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1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 №1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742430"/>
            <a:ext cx="8264400" cy="375030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В состав ТО №1 входят следующие виды работ: </a:t>
            </a:r>
            <a:endParaRPr lang="ru-RU" dirty="0" smtClean="0"/>
          </a:p>
          <a:p>
            <a:pPr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внешний </a:t>
            </a:r>
            <a:r>
              <a:rPr lang="ru-RU" dirty="0"/>
              <a:t>уход за оборудованием; </a:t>
            </a:r>
            <a:endParaRPr lang="ru-RU" dirty="0" smtClean="0"/>
          </a:p>
          <a:p>
            <a:pPr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оценка </a:t>
            </a:r>
            <a:r>
              <a:rPr lang="ru-RU" dirty="0"/>
              <a:t>состояния крепежных и амортизированных соединений; </a:t>
            </a:r>
            <a:endParaRPr lang="ru-RU" dirty="0" smtClean="0"/>
          </a:p>
          <a:p>
            <a:pPr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контроль </a:t>
            </a:r>
            <a:r>
              <a:rPr lang="ru-RU" dirty="0"/>
              <a:t>за наличием и состоянием смазки; </a:t>
            </a:r>
            <a:endParaRPr lang="ru-RU" dirty="0" smtClean="0"/>
          </a:p>
          <a:p>
            <a:pPr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оценка </a:t>
            </a:r>
            <a:r>
              <a:rPr lang="ru-RU" dirty="0"/>
              <a:t>исправности контрольно-измерительных приборов.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При </a:t>
            </a:r>
            <a:r>
              <a:rPr lang="ru-RU" dirty="0"/>
              <a:t>длительных интервалах в использовании технических систем во время проведения ТО №1 производится проворачивание их подвижных частей.</a:t>
            </a:r>
          </a:p>
        </p:txBody>
      </p:sp>
    </p:spTree>
    <p:extLst>
      <p:ext uri="{BB962C8B-B14F-4D97-AF65-F5344CB8AC3E}">
        <p14:creationId xmlns:p14="http://schemas.microsoft.com/office/powerpoint/2010/main" val="131290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 №2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ТО №2 включает: </a:t>
            </a:r>
            <a:endParaRPr lang="ru-RU" dirty="0" smtClean="0"/>
          </a:p>
          <a:p>
            <a:r>
              <a:rPr lang="ru-RU" dirty="0" smtClean="0"/>
              <a:t>выполнение </a:t>
            </a:r>
            <a:r>
              <a:rPr lang="ru-RU" dirty="0"/>
              <a:t>работ, входящих в ТО №1; </a:t>
            </a:r>
            <a:endParaRPr lang="ru-RU" dirty="0" smtClean="0"/>
          </a:p>
          <a:p>
            <a:r>
              <a:rPr lang="ru-RU" dirty="0" smtClean="0"/>
              <a:t>опробование </a:t>
            </a:r>
            <a:r>
              <a:rPr lang="ru-RU" dirty="0"/>
              <a:t>технических систем под нагрузкой.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Этот </a:t>
            </a:r>
            <a:r>
              <a:rPr lang="ru-RU" dirty="0"/>
              <a:t>вид ТО предусматривается, как правило, для технических систем, не используемых в период повседневной эксплуатации ЗС.</a:t>
            </a:r>
          </a:p>
        </p:txBody>
      </p:sp>
    </p:spTree>
    <p:extLst>
      <p:ext uri="{BB962C8B-B14F-4D97-AF65-F5344CB8AC3E}">
        <p14:creationId xmlns:p14="http://schemas.microsoft.com/office/powerpoint/2010/main" val="324456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 №3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1745" y="790055"/>
            <a:ext cx="8264400" cy="375030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При ТО №3 выполняются следующие виды работ: </a:t>
            </a:r>
            <a:endParaRPr lang="ru-RU" sz="16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dirty="0" smtClean="0"/>
              <a:t>внешний </a:t>
            </a:r>
            <a:r>
              <a:rPr lang="ru-RU" sz="1600" dirty="0"/>
              <a:t>уход за оборудованием; </a:t>
            </a:r>
            <a:endParaRPr lang="ru-RU" sz="16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dirty="0" smtClean="0"/>
              <a:t>осмотр </a:t>
            </a:r>
            <a:r>
              <a:rPr lang="ru-RU" sz="1600" dirty="0"/>
              <a:t>и оценка состояния крепежных соединений; </a:t>
            </a:r>
            <a:endParaRPr lang="ru-RU" sz="16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dirty="0" smtClean="0"/>
              <a:t>оценка </a:t>
            </a:r>
            <a:r>
              <a:rPr lang="ru-RU" sz="1600" dirty="0"/>
              <a:t>сопротивления изоляции электроустановок; </a:t>
            </a:r>
            <a:endParaRPr lang="ru-RU" sz="16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dirty="0" smtClean="0"/>
              <a:t>подтяжка </a:t>
            </a:r>
            <a:r>
              <a:rPr lang="ru-RU" sz="1600" dirty="0"/>
              <a:t>сальников и фланцевых соединений</a:t>
            </a:r>
            <a:r>
              <a:rPr lang="ru-RU" sz="1600" dirty="0" smtClean="0"/>
              <a:t>;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dirty="0" smtClean="0"/>
              <a:t>пополнение </a:t>
            </a:r>
            <a:r>
              <a:rPr lang="ru-RU" sz="1600" dirty="0"/>
              <a:t>или замена смазки, замена набивки в сальниках (при необходимости); </a:t>
            </a:r>
            <a:endParaRPr lang="ru-RU" sz="16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dirty="0" smtClean="0"/>
              <a:t>оценка </a:t>
            </a:r>
            <a:r>
              <a:rPr lang="ru-RU" sz="1600" dirty="0"/>
              <a:t>исправности контрольно-измерительных приборов. </a:t>
            </a:r>
            <a:endParaRPr lang="ru-RU" sz="16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Кроме </a:t>
            </a:r>
            <a:r>
              <a:rPr lang="ru-RU" sz="1600" dirty="0"/>
              <a:t>того, на некоторых технических системах (дизель-генераторах, компрессорах, холодильных машинах и др.) при ТО №3 дополнительно должны быть выполнены операции, предусмотренные заводскими инструкциями.</a:t>
            </a:r>
          </a:p>
        </p:txBody>
      </p:sp>
    </p:spTree>
    <p:extLst>
      <p:ext uri="{BB962C8B-B14F-4D97-AF65-F5344CB8AC3E}">
        <p14:creationId xmlns:p14="http://schemas.microsoft.com/office/powerpoint/2010/main" val="10532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38125" y="361950"/>
            <a:ext cx="8629650" cy="445463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Текущий ремонт осуществляется в процессе эксплуатации для гарантированного обеспечения работоспособности технических систем. Он состоит в замене и восстановлении отдельных частей и их регулировке</a:t>
            </a:r>
            <a:r>
              <a:rPr lang="ru-RU" dirty="0" smtClean="0"/>
              <a:t>.</a:t>
            </a:r>
          </a:p>
          <a:p>
            <a:pPr marL="146050" indent="0">
              <a:buNone/>
            </a:pPr>
            <a:r>
              <a:rPr lang="ru-RU" dirty="0"/>
              <a:t>Средний ремонт - вид планового ремонта, при котором техническая система частично разбирается и ремонтируется или заменяются изношенные детали, восстанавливаются мощность и производительность оборудования, проводится его испытание под нагрузкой</a:t>
            </a:r>
            <a:r>
              <a:rPr lang="ru-RU" dirty="0" smtClean="0"/>
              <a:t>.</a:t>
            </a:r>
          </a:p>
          <a:p>
            <a:pPr marL="146050" indent="0">
              <a:buNone/>
            </a:pPr>
            <a:r>
              <a:rPr lang="ru-RU" dirty="0"/>
              <a:t>Капитальный ремонт осуществляется в целях восстановления исправности и ресурса технических систем с заменой или восстановлением любых частей, включая базовые, и их регулировкой.</a:t>
            </a:r>
          </a:p>
        </p:txBody>
      </p:sp>
    </p:spTree>
    <p:extLst>
      <p:ext uri="{BB962C8B-B14F-4D97-AF65-F5344CB8AC3E}">
        <p14:creationId xmlns:p14="http://schemas.microsoft.com/office/powerpoint/2010/main" val="376503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 средств связи и оповещения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933949" y="809625"/>
            <a:ext cx="4057649" cy="400695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Для средств связи и оповещения ЗС предусматриваются следующие виды ТО: </a:t>
            </a:r>
            <a:endParaRPr lang="ru-RU" dirty="0" smtClean="0"/>
          </a:p>
          <a:p>
            <a:pPr>
              <a:lnSpc>
                <a:spcPct val="100000"/>
              </a:lnSpc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контрольный </a:t>
            </a:r>
            <a:r>
              <a:rPr lang="ru-RU" dirty="0"/>
              <a:t>осмотр (КО); </a:t>
            </a:r>
            <a:r>
              <a:rPr lang="ru-RU" dirty="0" smtClean="0"/>
              <a:t>ежедневное </a:t>
            </a:r>
            <a:r>
              <a:rPr lang="ru-RU" dirty="0"/>
              <a:t>техническое обслуживание (ЕТО); ТО №1; ТО №2; </a:t>
            </a:r>
            <a:endParaRPr lang="ru-RU" dirty="0" smtClean="0"/>
          </a:p>
          <a:p>
            <a:pPr>
              <a:lnSpc>
                <a:spcPct val="100000"/>
              </a:lnSpc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сезонное </a:t>
            </a:r>
            <a:r>
              <a:rPr lang="ru-RU" dirty="0"/>
              <a:t>техническое обслуживание (СТО); </a:t>
            </a:r>
            <a:endParaRPr lang="ru-RU" dirty="0" smtClean="0"/>
          </a:p>
          <a:p>
            <a:pPr>
              <a:lnSpc>
                <a:spcPct val="100000"/>
              </a:lnSpc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регламентированное </a:t>
            </a:r>
            <a:r>
              <a:rPr lang="ru-RU" dirty="0"/>
              <a:t>техническое обслуживание (РТО).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70"/>
            <a:ext cx="4806911" cy="32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0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Эксплуатация технических систем защитных сооружений при режиме чрезвычайной ситуации и в военное время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Снабжение убежищ воздухом осуществляется фильтровентиляционной системой по режиму чистой вентиляции (режим I), </a:t>
            </a:r>
            <a:r>
              <a:rPr lang="ru-RU" dirty="0" err="1"/>
              <a:t>фильтровентиляции</a:t>
            </a:r>
            <a:r>
              <a:rPr lang="ru-RU" dirty="0"/>
              <a:t> (режим II) и режиму полной или частичной изоляции убежища (режим III). Снабжение противорадиационных укрытий воздухом осуществляется за счет естественной вентиляции и вентиляции с механическим побуждением. С началом заполнения ЗС ГО укрываемыми и до воздействия средств поражения ЗС ГО снабжаются воздухом по режиму I (чистой вентиляции). </a:t>
            </a:r>
          </a:p>
        </p:txBody>
      </p:sp>
    </p:spTree>
    <p:extLst>
      <p:ext uri="{BB962C8B-B14F-4D97-AF65-F5344CB8AC3E}">
        <p14:creationId xmlns:p14="http://schemas.microsoft.com/office/powerpoint/2010/main" val="3292973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600" y="457200"/>
            <a:ext cx="8620125" cy="4359380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После воздействия поражающих факторов или возникновения чрезвычайной ситуации с выбросом АХОВ системы вентиляции ЗС ГО отключаются, перекрываются все воздуховоды и отверстия, сообщающиеся с внешней средой, на срок до одного часа. После выяснения обстановки вне ЗС ГО устанавливается соответствующий режим вентиляции. При химическом и бактериальном заражении убежища переводятся на режим II (</a:t>
            </a:r>
            <a:r>
              <a:rPr lang="ru-RU" sz="1600" dirty="0" err="1"/>
              <a:t>фильтровентиляции</a:t>
            </a:r>
            <a:r>
              <a:rPr lang="ru-RU" sz="1600" dirty="0" smtClean="0"/>
              <a:t>). </a:t>
            </a:r>
          </a:p>
          <a:p>
            <a:pPr marL="146050" indent="0">
              <a:buNone/>
            </a:pPr>
            <a:r>
              <a:rPr lang="ru-RU" sz="1600" dirty="0"/>
              <a:t>На режим III (полной или частичной изоляции с регенерацией внутреннего воздуха) убежища переводятся при возникновении опасной загазованности воздуха продуктами горения в местах массовых пожаров, при образовании в районе убежища опасных концентраций АХОВ, при катастрофическом затоплении и при сильных разрушениях вокруг атомных станций.</a:t>
            </a:r>
          </a:p>
        </p:txBody>
      </p:sp>
    </p:spTree>
    <p:extLst>
      <p:ext uri="{BB962C8B-B14F-4D97-AF65-F5344CB8AC3E}">
        <p14:creationId xmlns:p14="http://schemas.microsoft.com/office/powerpoint/2010/main" val="51354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состояния воздушной среды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0975" y="714375"/>
            <a:ext cx="8667750" cy="410220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Для оценки состояния воздушной среды в ЗС ГО необходимо руководствоваться следующим: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температура </a:t>
            </a:r>
            <a:r>
              <a:rPr lang="ru-RU" dirty="0"/>
              <a:t>воздуха от 0 до +30 град. С, концентрация двуокиси углерода - до 3%, кислорода - до 17%, окиси углерода - до 30 мг/м куб. являются допустимыми и не требуют проведения дополнительных мероприятий;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температура </a:t>
            </a:r>
            <a:r>
              <a:rPr lang="ru-RU" dirty="0"/>
              <a:t>воздуха - +31 - 33 град. С, концентрация двуокиси углерода - 4%, кислорода - 16%, окиси углерода - 50 - 70 мг/м куб. требуют ограничения физических нагрузок укрываемых и усиления медицинского наблюдения за их состоянием</a:t>
            </a:r>
          </a:p>
        </p:txBody>
      </p:sp>
    </p:spTree>
    <p:extLst>
      <p:ext uri="{BB962C8B-B14F-4D97-AF65-F5344CB8AC3E}">
        <p14:creationId xmlns:p14="http://schemas.microsoft.com/office/powerpoint/2010/main" val="339668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500" y="504825"/>
            <a:ext cx="8753475" cy="4311755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Параметры основных факторов воздушной среды, опасные для дальнейшего пребывания людей в ЗС ГО: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температура </a:t>
            </a:r>
            <a:r>
              <a:rPr lang="ru-RU" sz="1600" dirty="0"/>
              <a:t>воздуха </a:t>
            </a:r>
            <a:r>
              <a:rPr lang="ru-RU" sz="1600" dirty="0" smtClean="0"/>
              <a:t>+</a:t>
            </a:r>
            <a:r>
              <a:rPr lang="ru-RU" sz="1600" dirty="0"/>
              <a:t>34 град. С и выше;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концентрация </a:t>
            </a:r>
            <a:r>
              <a:rPr lang="ru-RU" sz="1600" dirty="0"/>
              <a:t>двуокиси </a:t>
            </a:r>
            <a:r>
              <a:rPr lang="ru-RU" sz="1600" dirty="0" smtClean="0"/>
              <a:t>углерода </a:t>
            </a:r>
            <a:r>
              <a:rPr lang="ru-RU" sz="1600" dirty="0"/>
              <a:t>5% и более;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содержание </a:t>
            </a:r>
            <a:r>
              <a:rPr lang="ru-RU" sz="1600" dirty="0"/>
              <a:t>кислорода в </a:t>
            </a:r>
            <a:r>
              <a:rPr lang="ru-RU" sz="1600" dirty="0" smtClean="0"/>
              <a:t>воздухе </a:t>
            </a:r>
            <a:r>
              <a:rPr lang="ru-RU" sz="1600" dirty="0"/>
              <a:t>14% и менее;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содержание </a:t>
            </a:r>
            <a:r>
              <a:rPr lang="ru-RU" sz="1600" dirty="0"/>
              <a:t>окиси </a:t>
            </a:r>
            <a:r>
              <a:rPr lang="ru-RU" sz="1600" dirty="0" smtClean="0"/>
              <a:t>углерода </a:t>
            </a:r>
            <a:r>
              <a:rPr lang="ru-RU" sz="1600" dirty="0"/>
              <a:t>100 мг/м куб. и более. </a:t>
            </a:r>
            <a:endParaRPr lang="ru-RU" sz="1600" dirty="0" smtClean="0"/>
          </a:p>
          <a:p>
            <a:pPr marL="146050" indent="0">
              <a:buNone/>
            </a:pPr>
            <a:r>
              <a:rPr lang="ru-RU" sz="1600" dirty="0" smtClean="0"/>
              <a:t>При </a:t>
            </a:r>
            <a:r>
              <a:rPr lang="ru-RU" sz="1600" dirty="0"/>
              <a:t>достижении такого уровня одного или нескольких факторов требуется принять все возможные меры по улучшению воздушной среды или решать вопрос о выводе людей из сооружения.</a:t>
            </a:r>
          </a:p>
        </p:txBody>
      </p:sp>
    </p:spTree>
    <p:extLst>
      <p:ext uri="{BB962C8B-B14F-4D97-AF65-F5344CB8AC3E}">
        <p14:creationId xmlns:p14="http://schemas.microsoft.com/office/powerpoint/2010/main" val="24175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четвертый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466849"/>
            <a:ext cx="8264400" cy="3349729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Организация радиационного и химического контроля при входе и выходе из убежища</a:t>
            </a:r>
          </a:p>
        </p:txBody>
      </p:sp>
    </p:spTree>
    <p:extLst>
      <p:ext uri="{BB962C8B-B14F-4D97-AF65-F5344CB8AC3E}">
        <p14:creationId xmlns:p14="http://schemas.microsoft.com/office/powerpoint/2010/main" val="76219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первый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714500"/>
            <a:ext cx="8264400" cy="3102080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Виды защитных сооружений, используемых для защиты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16849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91" y="1990724"/>
            <a:ext cx="3792409" cy="3152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4325" y="457200"/>
            <a:ext cx="8389920" cy="4359380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Перед входом в первый тамбур дежурный прибором ДП-5В проверяет уровень радиоактивного заражения каждого входящего. При уровне заражения обмундирования и обуви выше 50 </a:t>
            </a:r>
            <a:r>
              <a:rPr lang="ru-RU" sz="1600" dirty="0" err="1"/>
              <a:t>мР</a:t>
            </a:r>
            <a:r>
              <a:rPr lang="ru-RU" sz="1600" dirty="0"/>
              <a:t>/ч входящий возвращается на дополнительную дезактивацию. Вход в сооружение осуществляется без задержки в </a:t>
            </a:r>
            <a:r>
              <a:rPr lang="ru-RU" sz="1600" dirty="0" smtClean="0"/>
              <a:t>тамбурах.</a:t>
            </a:r>
          </a:p>
          <a:p>
            <a:pPr marL="146050" indent="0">
              <a:buNone/>
            </a:pPr>
            <a:r>
              <a:rPr lang="ru-RU" sz="1600" dirty="0"/>
              <a:t>В сооружении через каждые 12 часов прибором ДП-5В </a:t>
            </a:r>
            <a:r>
              <a:rPr lang="ru-RU" sz="1600" dirty="0" smtClean="0"/>
              <a:t>                                        замеряется </a:t>
            </a:r>
            <a:r>
              <a:rPr lang="ru-RU" sz="1600" dirty="0"/>
              <a:t>уровень радиоактивного заражения </a:t>
            </a:r>
            <a:r>
              <a:rPr lang="ru-RU" sz="1600" dirty="0" smtClean="0"/>
              <a:t>фильтра-                                   поглотителя </a:t>
            </a:r>
            <a:r>
              <a:rPr lang="ru-RU" sz="1600" dirty="0"/>
              <a:t>ФВА на расстоянии одного метра от него. </a:t>
            </a:r>
            <a:r>
              <a:rPr lang="ru-RU" sz="1600" dirty="0" smtClean="0"/>
              <a:t>                                                 При </a:t>
            </a:r>
            <a:r>
              <a:rPr lang="ru-RU" sz="1600" dirty="0"/>
              <a:t>достижении уровня мощности дозы </a:t>
            </a:r>
            <a:r>
              <a:rPr lang="ru-RU" sz="1600" dirty="0" smtClean="0"/>
              <a:t>величины                                                           </a:t>
            </a:r>
            <a:r>
              <a:rPr lang="ru-RU" sz="1600" dirty="0"/>
              <a:t>200 </a:t>
            </a:r>
            <a:r>
              <a:rPr lang="ru-RU" sz="1600" dirty="0" err="1"/>
              <a:t>мР</a:t>
            </a:r>
            <a:r>
              <a:rPr lang="ru-RU" sz="1600" dirty="0"/>
              <a:t>/ч и более производится экранирование </a:t>
            </a:r>
            <a:r>
              <a:rPr lang="ru-RU" sz="1600" dirty="0" smtClean="0"/>
              <a:t>                                                          фильтра-поглотителя </a:t>
            </a:r>
            <a:r>
              <a:rPr lang="ru-RU" sz="1600" dirty="0"/>
              <a:t>или его замена.</a:t>
            </a:r>
          </a:p>
        </p:txBody>
      </p:sp>
    </p:spTree>
    <p:extLst>
      <p:ext uri="{BB962C8B-B14F-4D97-AF65-F5344CB8AC3E}">
        <p14:creationId xmlns:p14="http://schemas.microsoft.com/office/powerpoint/2010/main" val="1786347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533400"/>
            <a:ext cx="8264400" cy="428318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После нанесения противником химического удара дежурный уточняет химическую обстановку (вид ОВ, его концентрации и фазовое состояние). Личный состав НФГО под контролем дежурного дегазирует входы, люки, двери сооружений путем нанесения кашицы гипохлорита кальция (хлорки) с последующим смыванием ее водой и (или) протиранием щетками. Опасность заноса ОВ с наружным воздухом устраняется шлюзованием входящих в тамбурах (санпропускниках</a:t>
            </a:r>
            <a:r>
              <a:rPr lang="ru-RU" dirty="0" smtClean="0"/>
              <a:t>).</a:t>
            </a:r>
          </a:p>
          <a:p>
            <a:pPr marL="146050" indent="0">
              <a:buNone/>
            </a:pPr>
            <a:r>
              <a:rPr lang="ru-RU" dirty="0"/>
              <a:t>Порядок входа в сооружение прибывшей группы определяется химической </a:t>
            </a:r>
            <a:r>
              <a:rPr lang="ru-RU" dirty="0" smtClean="0"/>
              <a:t>обстановкой </a:t>
            </a:r>
            <a:r>
              <a:rPr lang="ru-RU" dirty="0"/>
              <a:t>в районе его расположения, а также зараженностью </a:t>
            </a:r>
            <a:r>
              <a:rPr lang="ru-RU" dirty="0" smtClean="0"/>
              <a:t>экипировки.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08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735931"/>
            <a:ext cx="4543425" cy="340756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300" y="495300"/>
            <a:ext cx="8562975" cy="4330805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Разрешение на снятие противогазов в сооружении дает командир (старший) после входа последней группы и доклада дежурного о результатах контроля зараженности внутреннего воздуха. Концентрация ОВ в сооружении определяется дежурным на расстоянии двух метров от входа с помощью прибора ВПХР. Повторно концентрация ОВ определяется через каждые 30 минут отдыха смены </a:t>
            </a:r>
            <a:r>
              <a:rPr lang="ru-RU" sz="1600" dirty="0" smtClean="0"/>
              <a:t>                                               без </a:t>
            </a:r>
            <a:r>
              <a:rPr lang="ru-RU" sz="1600" dirty="0"/>
              <a:t>противогазов. В случае появления в воздухе </a:t>
            </a:r>
            <a:r>
              <a:rPr lang="ru-RU" sz="1600" dirty="0" smtClean="0"/>
              <a:t>                                                     сооружения </a:t>
            </a:r>
            <a:r>
              <a:rPr lang="ru-RU" sz="1600" dirty="0"/>
              <a:t>опасных концентраций ОВ дежурный подает </a:t>
            </a:r>
            <a:r>
              <a:rPr lang="ru-RU" sz="1600" dirty="0" smtClean="0"/>
              <a:t>                                            команду </a:t>
            </a:r>
            <a:r>
              <a:rPr lang="ru-RU" sz="1600" dirty="0"/>
              <a:t>“Газы”, отдых без противогазов прекращается</a:t>
            </a:r>
            <a:r>
              <a:rPr lang="ru-RU" sz="1600" dirty="0" smtClean="0"/>
              <a:t>,                                       </a:t>
            </a:r>
            <a:r>
              <a:rPr lang="ru-RU" sz="1600" dirty="0" err="1"/>
              <a:t>воздухоподача</a:t>
            </a:r>
            <a:r>
              <a:rPr lang="ru-RU" sz="1600" dirty="0"/>
              <a:t> увеличивается до максимальной. </a:t>
            </a:r>
            <a:r>
              <a:rPr lang="ru-RU" sz="1600" dirty="0" smtClean="0"/>
              <a:t>                                                   Противогазы </a:t>
            </a:r>
            <a:r>
              <a:rPr lang="ru-RU" sz="1600" dirty="0"/>
              <a:t>снимаются только при снижении </a:t>
            </a:r>
            <a:r>
              <a:rPr lang="ru-RU" sz="1600" dirty="0" smtClean="0"/>
              <a:t>                                                         концентрации </a:t>
            </a:r>
            <a:r>
              <a:rPr lang="ru-RU" sz="1600" dirty="0"/>
              <a:t>ОВ до допустимого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316860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пятый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628775"/>
            <a:ext cx="8264400" cy="3187805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Проведение обеззараживания помещений, специального оборудования, приборов, имущества и инвентаря</a:t>
            </a:r>
          </a:p>
        </p:txBody>
      </p:sp>
    </p:spTree>
    <p:extLst>
      <p:ext uri="{BB962C8B-B14F-4D97-AF65-F5344CB8AC3E}">
        <p14:creationId xmlns:p14="http://schemas.microsoft.com/office/powerpoint/2010/main" val="3888729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4"/>
            <a:ext cx="4543425" cy="45434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38675" y="762000"/>
            <a:ext cx="4065569" cy="405458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Обмундирование, снаряжение, обувь, зараженные аэрозолем VХ, иприта или парами зомана (зарина) дегазируют с помощью пакета ДПП-М. При заражении обмундирования парами зомана (зарина) наряду с пакетом ДПП-М может использоваться пакет ДПС-1, входящий в комплект ИДПС-69.</a:t>
            </a:r>
          </a:p>
        </p:txBody>
      </p:sp>
    </p:spTree>
    <p:extLst>
      <p:ext uri="{BB962C8B-B14F-4D97-AF65-F5344CB8AC3E}">
        <p14:creationId xmlns:p14="http://schemas.microsoft.com/office/powerpoint/2010/main" val="2970793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9074" y="304800"/>
            <a:ext cx="8715375" cy="451178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Для проведения дегазации необходимо: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соответствии с памятками по пользованию подготовить пакет к проведению дегазации;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легким </a:t>
            </a:r>
            <a:r>
              <a:rPr lang="ru-RU" dirty="0"/>
              <a:t>постукиванием нанести и втереть в материал обмундирования порошковую рецептуру, обработать всю поверхность без пропусков, недоступные места (спину, бока) обработать в порядке взаимопомощи;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отряхнуть </a:t>
            </a:r>
            <a:r>
              <a:rPr lang="ru-RU" dirty="0"/>
              <a:t>избыток порошка с обработанных поверхностей через 10-15 минут после обработки.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Обработку </a:t>
            </a:r>
            <a:r>
              <a:rPr lang="ru-RU" dirty="0"/>
              <a:t>необходимо проводить, защищаясь от ветра, дождя, снега.</a:t>
            </a:r>
          </a:p>
        </p:txBody>
      </p:sp>
    </p:spTree>
    <p:extLst>
      <p:ext uri="{BB962C8B-B14F-4D97-AF65-F5344CB8AC3E}">
        <p14:creationId xmlns:p14="http://schemas.microsoft.com/office/powerpoint/2010/main" val="1360388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шестой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343024"/>
            <a:ext cx="8264400" cy="3473555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Выполнение работ при нарушении подачи чистого воздуха, восстановлении герметичности ограждающих конструкций, устранении угрозы затопления, прекращении подачи электроэнергии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901161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1925" y="85724"/>
            <a:ext cx="8839200" cy="4730855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При завале </a:t>
            </a:r>
            <a:r>
              <a:rPr lang="ru-RU" sz="1600" dirty="0" err="1"/>
              <a:t>воздухозаборов</a:t>
            </a:r>
            <a:r>
              <a:rPr lang="ru-RU" sz="1600" dirty="0"/>
              <a:t> или повреждении воздухозаборных </a:t>
            </a:r>
            <a:r>
              <a:rPr lang="ru-RU" sz="1600" dirty="0" smtClean="0"/>
              <a:t>                                    каналов </a:t>
            </a:r>
            <a:r>
              <a:rPr lang="ru-RU" sz="1600" dirty="0"/>
              <a:t>может произойти нарушение подачи свежего воздуха, что создаст особую опасность для людей, находящихся в ЗС. При малом притоке свежего воздуха в укрытии можно находиться ограниченное время (в течение 2—5 ч) в зависимости от количества укрываемых. После этого внутри ЗС могут создаться условия, при которых дальнейшее пребывание людей окажется невозможным. В этом случае следует срочно выяснить причины аварии, прекратив пользование системой </a:t>
            </a:r>
            <a:r>
              <a:rPr lang="ru-RU" sz="1600" dirty="0" err="1"/>
              <a:t>воздухоснабжения</a:t>
            </a:r>
            <a:r>
              <a:rPr lang="ru-RU" sz="1600" dirty="0" smtClean="0"/>
              <a:t>.</a:t>
            </a:r>
          </a:p>
          <a:p>
            <a:pPr marL="146050" indent="0">
              <a:buNone/>
            </a:pPr>
            <a:r>
              <a:rPr lang="ru-RU" sz="1600" dirty="0"/>
              <a:t>В убежищах старой постройки при завале </a:t>
            </a:r>
            <a:r>
              <a:rPr lang="ru-RU" sz="1600" dirty="0" err="1"/>
              <a:t>воздухозаборов</a:t>
            </a:r>
            <a:r>
              <a:rPr lang="ru-RU" sz="1600" dirty="0"/>
              <a:t> необходимо открыть защитно-герметический клапан аварийного воздуховода и включить фильтровентиляционный агрегат. В современных убежищах открывают защитно- герметический клапан на воздуховоде, соединяющем </a:t>
            </a:r>
            <a:r>
              <a:rPr lang="ru-RU" sz="1600" dirty="0" err="1"/>
              <a:t>воздухозаборы</a:t>
            </a:r>
            <a:r>
              <a:rPr lang="ru-RU" sz="1600" dirty="0"/>
              <a:t> чистой вентиляции и </a:t>
            </a:r>
            <a:r>
              <a:rPr lang="ru-RU" sz="1600" dirty="0" err="1"/>
              <a:t>фильтровентиляции</a:t>
            </a:r>
            <a:r>
              <a:rPr lang="ru-RU" sz="1600" dirty="0"/>
              <a:t>, и подают воздух к фильтрам поглотителям от </a:t>
            </a:r>
            <a:r>
              <a:rPr lang="ru-RU" sz="1600" dirty="0" err="1"/>
              <a:t>воздухозабора</a:t>
            </a:r>
            <a:r>
              <a:rPr lang="ru-RU" sz="1600" dirty="0"/>
              <a:t> чистой </a:t>
            </a:r>
            <a:r>
              <a:rPr lang="ru-RU" sz="1600" dirty="0" smtClean="0"/>
              <a:t>вентиляции.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82035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1450" y="438150"/>
            <a:ext cx="8763000" cy="437843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Выход из строя электропитания может произойти от повреждения </a:t>
            </a:r>
            <a:r>
              <a:rPr lang="ru-RU" dirty="0" err="1"/>
              <a:t>электрокабелей</a:t>
            </a:r>
            <a:r>
              <a:rPr lang="ru-RU" dirty="0"/>
              <a:t>, реже - от короткого замыкания внутри ЗС или от неисправности предохранителей в распределительном щите. Если нельзя устранить аварию, подача воздуха для небольших ЗС может быть обеспечена вращением вентилятора вручную. Нормальная подача воздуха в отсеки достигается при частоте вращения ручки вентилятора 45-48 об. /мин. Для бесперебойного </a:t>
            </a:r>
            <a:r>
              <a:rPr lang="ru-RU" dirty="0" err="1"/>
              <a:t>воздухоснабжения</a:t>
            </a:r>
            <a:r>
              <a:rPr lang="ru-RU" dirty="0"/>
              <a:t> командир формирования должен установить очередность и порядок смены (через 15—20 мин.) работающих у электроручных вентиляторов (одновременно работают 2 чел.). В убежищах, имеющих аварийный источник электропитания, немедленно включается ДЭС.</a:t>
            </a:r>
          </a:p>
        </p:txBody>
      </p:sp>
    </p:spTree>
    <p:extLst>
      <p:ext uri="{BB962C8B-B14F-4D97-AF65-F5344CB8AC3E}">
        <p14:creationId xmlns:p14="http://schemas.microsoft.com/office/powerpoint/2010/main" val="243505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48924" y="118500"/>
            <a:ext cx="5913776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 smtClean="0"/>
              <a:t>Спасибо за внимание !</a:t>
            </a:r>
            <a:endParaRPr sz="4000" b="1" i="1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29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1450" y="619125"/>
            <a:ext cx="8877299" cy="384503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Защитное сооружение гражданской обороны (ЗС ГО) - инженерное сооружение, предназначенное для укрытия людей, техники и имущества от опасностей, возникающих в результате последствий аварий и катастроф на потенциально опасных объектах либо стихийных бедствий в районах размещения этих объектов, а также от воздействия современных средств поражения</a:t>
            </a:r>
            <a:r>
              <a:rPr lang="ru-RU" dirty="0" smtClean="0"/>
              <a:t>.</a:t>
            </a:r>
          </a:p>
          <a:p>
            <a:pPr marL="146050" indent="0">
              <a:buNone/>
            </a:pPr>
            <a:r>
              <a:rPr lang="ru-RU" dirty="0"/>
              <a:t>К основным видам защитных сооружений относятся убежища, укрытия и противорадиационные укрытия. В интересах решения задач ГО по защите населения от опасностей, возникающих при военных конфликтах или вследствие этих конфликтов, могут использоваться и простейшие укрытия.</a:t>
            </a:r>
          </a:p>
        </p:txBody>
      </p:sp>
    </p:spTree>
    <p:extLst>
      <p:ext uri="{BB962C8B-B14F-4D97-AF65-F5344CB8AC3E}">
        <p14:creationId xmlns:p14="http://schemas.microsoft.com/office/powerpoint/2010/main" val="344047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второй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562100"/>
            <a:ext cx="8264400" cy="3254480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Характеристика защитных сооружений в университете. Состав, назначение и внутреннее оборудование помещений в убежище</a:t>
            </a:r>
          </a:p>
        </p:txBody>
      </p:sp>
    </p:spTree>
    <p:extLst>
      <p:ext uri="{BB962C8B-B14F-4D97-AF65-F5344CB8AC3E}">
        <p14:creationId xmlns:p14="http://schemas.microsoft.com/office/powerpoint/2010/main" val="264794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2400" y="133350"/>
            <a:ext cx="8763000" cy="4683230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При режиме повседневной деятельности ЗС могут использоваться </a:t>
            </a:r>
            <a:r>
              <a:rPr lang="ru-RU" sz="1600" dirty="0" smtClean="0"/>
              <a:t>                                 для </a:t>
            </a:r>
            <a:r>
              <a:rPr lang="ru-RU" sz="1600" dirty="0"/>
              <a:t>нужд организаций, </a:t>
            </a:r>
            <a:r>
              <a:rPr lang="ru-RU" sz="1600" dirty="0" smtClean="0"/>
              <a:t>при </a:t>
            </a:r>
            <a:r>
              <a:rPr lang="ru-RU" sz="1600" dirty="0"/>
              <a:t>этом должна быть обеспечена сохранность: 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защитных </a:t>
            </a:r>
            <a:r>
              <a:rPr lang="ru-RU" sz="1600" dirty="0"/>
              <a:t>свойств как сооружения в целом, так и отдельных его </a:t>
            </a:r>
            <a:r>
              <a:rPr lang="ru-RU" sz="1600" dirty="0" smtClean="0"/>
              <a:t>элементов;</a:t>
            </a:r>
          </a:p>
          <a:p>
            <a:pPr>
              <a:buFontTx/>
              <a:buChar char="-"/>
            </a:pPr>
            <a:r>
              <a:rPr lang="ru-RU" sz="1600" dirty="0" smtClean="0"/>
              <a:t>входов</a:t>
            </a:r>
            <a:r>
              <a:rPr lang="ru-RU" sz="1600" dirty="0"/>
              <a:t>, аварийных выходов, защитно-герметических и герметических дверей и ставней, противовзрывных устройств; 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герметизации </a:t>
            </a:r>
            <a:r>
              <a:rPr lang="ru-RU" sz="1600" dirty="0"/>
              <a:t>и гидроизоляции всего сооружения; 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инженерно-технического </a:t>
            </a:r>
            <a:r>
              <a:rPr lang="ru-RU" sz="1600" dirty="0"/>
              <a:t>оборудования и возможности перевода его в любое время на эксплуатацию в режиме чрезвычайной ситуации. </a:t>
            </a:r>
            <a:endParaRPr lang="ru-RU" sz="1600" dirty="0" smtClean="0"/>
          </a:p>
          <a:p>
            <a:pPr marL="146050" indent="0">
              <a:buNone/>
            </a:pPr>
            <a:r>
              <a:rPr lang="ru-RU" sz="1600" dirty="0" smtClean="0"/>
              <a:t>Пути </a:t>
            </a:r>
            <a:r>
              <a:rPr lang="ru-RU" sz="1600" dirty="0"/>
              <a:t>движения, входы в ЗС и аварийные выходы должны быть свободными, не допускается их </a:t>
            </a:r>
            <a:r>
              <a:rPr lang="ru-RU" sz="1600" dirty="0" smtClean="0"/>
              <a:t>загромождение.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62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500" y="380480"/>
            <a:ext cx="8686800" cy="3750300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Входы и аварийные выходы должны быть защищены от атмосферных осадков и поверхностных вод. Помещения ЗС должны быть сухими. Температура в этих помещениях в зимнее и летнее время должна поддерживаться в соответствии с требованиями проектной документации</a:t>
            </a:r>
            <a:r>
              <a:rPr lang="ru-RU" sz="1600" dirty="0" smtClean="0"/>
              <a:t>.</a:t>
            </a:r>
          </a:p>
          <a:p>
            <a:pPr marL="146050" indent="0">
              <a:buNone/>
            </a:pPr>
            <a:r>
              <a:rPr lang="ru-RU" sz="1600" dirty="0"/>
              <a:t>Эксплуатация систем </a:t>
            </a:r>
            <a:r>
              <a:rPr lang="ru-RU" sz="1600" dirty="0" err="1"/>
              <a:t>воздухоснабжения</a:t>
            </a:r>
            <a:r>
              <a:rPr lang="ru-RU" sz="1600" dirty="0"/>
              <a:t> в мирное время допускается только по режиму чистой вентиляции. Не допускается эксплуатация в мирное время: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smtClean="0"/>
              <a:t>вентиляционных </a:t>
            </a:r>
            <a:r>
              <a:rPr lang="ru-RU" sz="1600" dirty="0"/>
              <a:t>систем защищенной ДЭС;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smtClean="0"/>
              <a:t>фильтров-поглотителей</a:t>
            </a:r>
            <a:r>
              <a:rPr lang="ru-RU" sz="1600" dirty="0"/>
              <a:t>;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err="1" smtClean="0"/>
              <a:t>предфильтров</a:t>
            </a:r>
            <a:r>
              <a:rPr lang="ru-RU" sz="1600" dirty="0"/>
              <a:t>;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smtClean="0"/>
              <a:t>фильтров </a:t>
            </a:r>
            <a:r>
              <a:rPr lang="ru-RU" sz="1600" dirty="0"/>
              <a:t>для очистки воздуха от окиси углерода (ФГ-70);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smtClean="0"/>
              <a:t>средств </a:t>
            </a:r>
            <a:r>
              <a:rPr lang="ru-RU" sz="1600" dirty="0"/>
              <a:t>регенерации воздуха; гравийных воздухоохладителей.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30982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28" y="80525"/>
            <a:ext cx="6256200" cy="440700"/>
          </a:xfrm>
        </p:spPr>
        <p:txBody>
          <a:bodyPr/>
          <a:lstStyle/>
          <a:p>
            <a:r>
              <a:rPr lang="ru-RU" sz="1800" dirty="0"/>
              <a:t>Документация защитного сооружения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1925" y="390525"/>
            <a:ext cx="8820150" cy="4581525"/>
          </a:xfrm>
        </p:spPr>
        <p:txBody>
          <a:bodyPr numCol="2"/>
          <a:lstStyle/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Паспорт </a:t>
            </a:r>
            <a:r>
              <a:rPr lang="ru-RU" sz="1400" dirty="0"/>
              <a:t>убежища с обязательным приложением заверенных копий поэтажного плана и экспликации помещений.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Журнал </a:t>
            </a:r>
            <a:r>
              <a:rPr lang="ru-RU" sz="1400" dirty="0"/>
              <a:t>проверки состояния убежища.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Сигналы </a:t>
            </a:r>
            <a:r>
              <a:rPr lang="ru-RU" sz="1400" dirty="0"/>
              <a:t>оповещения гражданской обороны.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План </a:t>
            </a:r>
            <a:r>
              <a:rPr lang="ru-RU" sz="1400" dirty="0"/>
              <a:t>перевода ЗС ГО на режим убежища.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План </a:t>
            </a:r>
            <a:r>
              <a:rPr lang="ru-RU" sz="1400" dirty="0"/>
              <a:t>ЗС ГО с указанием всех помещений и находящегося в них оборудования и путей эвакуации.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Планы </a:t>
            </a:r>
            <a:r>
              <a:rPr lang="ru-RU" sz="1400" dirty="0"/>
              <a:t>внешних и внутренних инженерных сетей с указанием отключающих устройств.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Список </a:t>
            </a:r>
            <a:r>
              <a:rPr lang="ru-RU" sz="1400" dirty="0"/>
              <a:t>личного состава группы (звена) по обслуживанию ЗС ГО.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Эксплуатационная </a:t>
            </a:r>
            <a:r>
              <a:rPr lang="ru-RU" sz="1400" dirty="0"/>
              <a:t>схема систем вентиляции ЗС ГО.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Эксплуатационная </a:t>
            </a:r>
            <a:r>
              <a:rPr lang="ru-RU" sz="1400" dirty="0"/>
              <a:t>схема водоснабжения и канализации ЗС ГО.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Эксплуатационная </a:t>
            </a:r>
            <a:r>
              <a:rPr lang="ru-RU" sz="1400" dirty="0"/>
              <a:t>схема электроснабжения ЗС ГО.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Инструкция </a:t>
            </a:r>
            <a:r>
              <a:rPr lang="ru-RU" sz="1400" dirty="0"/>
              <a:t>по технике безопасности при обслуживании оборудования.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Инструкции </a:t>
            </a:r>
            <a:r>
              <a:rPr lang="ru-RU" sz="1400" dirty="0"/>
              <a:t>по использованию средств индивидуальной защиты.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Инструкции </a:t>
            </a:r>
            <a:r>
              <a:rPr lang="ru-RU" sz="1400" dirty="0"/>
              <a:t>по эксплуатации фильтровентиляционного и другого инженерного оборудования, правила пользования приборами.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Инструкция </a:t>
            </a:r>
            <a:r>
              <a:rPr lang="ru-RU" sz="1400" dirty="0"/>
              <a:t>по обслуживанию ДЭС.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Инструкция </a:t>
            </a:r>
            <a:r>
              <a:rPr lang="ru-RU" sz="1400" dirty="0"/>
              <a:t>по противопожарной безопасности.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Правила </a:t>
            </a:r>
            <a:r>
              <a:rPr lang="ru-RU" sz="1400" dirty="0"/>
              <a:t>поведения укрываемых в ЗС ГО.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Журнал </a:t>
            </a:r>
            <a:r>
              <a:rPr lang="ru-RU" sz="1400" dirty="0"/>
              <a:t>регистрации показателей микроклимата и газового состава воздуха в убежище.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Журнал </a:t>
            </a:r>
            <a:r>
              <a:rPr lang="ru-RU" sz="1400" dirty="0"/>
              <a:t>учета обращений укрываемых за медицинской помощью.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Журнал </a:t>
            </a:r>
            <a:r>
              <a:rPr lang="ru-RU" sz="1400" dirty="0"/>
              <a:t>учета работы ДЭС.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Журнал </a:t>
            </a:r>
            <a:r>
              <a:rPr lang="ru-RU" sz="1400" dirty="0"/>
              <a:t>регистрации демонтажа, ремонта и замены оборудования</a:t>
            </a:r>
            <a:r>
              <a:rPr lang="ru-RU" sz="1400" dirty="0" smtClean="0"/>
              <a:t>.</a:t>
            </a:r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Схема </a:t>
            </a:r>
            <a:r>
              <a:rPr lang="ru-RU" sz="1400" dirty="0"/>
              <a:t>эвакуации укрываемых из очага поражения.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/>
              <a:t>Список </a:t>
            </a:r>
            <a:r>
              <a:rPr lang="ru-RU" sz="1400" dirty="0"/>
              <a:t>телефонов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0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третий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219200"/>
            <a:ext cx="8264400" cy="3597380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Проверка состояния ограждающих конструкций, защитно-герметических дверей (ворот), ставней, противовзрывных устройств, </a:t>
            </a:r>
            <a:r>
              <a:rPr lang="ru-RU" b="1" i="1" dirty="0" err="1"/>
              <a:t>гермоклапанов</a:t>
            </a:r>
            <a:r>
              <a:rPr lang="ru-RU" b="1" i="1" dirty="0"/>
              <a:t> и клапанов избыточного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57985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6970" y="704797"/>
            <a:ext cx="3732105" cy="417840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Техническое обслуживание и планово-предупредительный ремонт технических систем включают: ТО №1, ТО №2, ТО №3, текущий ремонт, средний ремонт, капитальный </a:t>
            </a:r>
            <a:r>
              <a:rPr lang="ru-RU" dirty="0" smtClean="0"/>
              <a:t>ремонт.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11250"/>
            <a:ext cx="504825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52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1885</Words>
  <Application>Microsoft Office PowerPoint</Application>
  <PresentationFormat>Экран (16:9)</PresentationFormat>
  <Paragraphs>141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White</vt:lpstr>
      <vt:lpstr>Тема 8 «Действия НФГО по обслуживанию защитных сооружений и устранению аварий и повреждений в них»</vt:lpstr>
      <vt:lpstr>Вопрос первый </vt:lpstr>
      <vt:lpstr>Презентация PowerPoint</vt:lpstr>
      <vt:lpstr>Вопрос второй </vt:lpstr>
      <vt:lpstr>Презентация PowerPoint</vt:lpstr>
      <vt:lpstr>Презентация PowerPoint</vt:lpstr>
      <vt:lpstr>Документация защитного сооружения</vt:lpstr>
      <vt:lpstr>Вопрос третий</vt:lpstr>
      <vt:lpstr>Презентация PowerPoint</vt:lpstr>
      <vt:lpstr>ТО №1</vt:lpstr>
      <vt:lpstr>ТО №2</vt:lpstr>
      <vt:lpstr>ТО №3</vt:lpstr>
      <vt:lpstr>Презентация PowerPoint</vt:lpstr>
      <vt:lpstr>ТО средств связи и оповещения</vt:lpstr>
      <vt:lpstr>Эксплуатация технических систем защитных сооружений при режиме чрезвычайной ситуации и в военное время</vt:lpstr>
      <vt:lpstr>Презентация PowerPoint</vt:lpstr>
      <vt:lpstr>Оценка состояния воздушной среды </vt:lpstr>
      <vt:lpstr>Презентация PowerPoint</vt:lpstr>
      <vt:lpstr>Вопрос четвертый </vt:lpstr>
      <vt:lpstr>Презентация PowerPoint</vt:lpstr>
      <vt:lpstr>Презентация PowerPoint</vt:lpstr>
      <vt:lpstr>Презентация PowerPoint</vt:lpstr>
      <vt:lpstr>Вопрос пятый</vt:lpstr>
      <vt:lpstr>Презентация PowerPoint</vt:lpstr>
      <vt:lpstr>Презентация PowerPoint</vt:lpstr>
      <vt:lpstr>Вопрос шестой 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260-2ПК</dc:creator>
  <cp:lastModifiedBy>260-2ПК</cp:lastModifiedBy>
  <cp:revision>29</cp:revision>
  <dcterms:modified xsi:type="dcterms:W3CDTF">2024-05-22T11:41:05Z</dcterms:modified>
</cp:coreProperties>
</file>