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33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92" r:id="rId11"/>
    <p:sldId id="273" r:id="rId12"/>
    <p:sldId id="274" r:id="rId13"/>
    <p:sldId id="29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58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45" autoAdjust="0"/>
  </p:normalViewPr>
  <p:slideViewPr>
    <p:cSldViewPr snapToGrid="0">
      <p:cViewPr>
        <p:scale>
          <a:sx n="100" d="100"/>
          <a:sy n="100" d="100"/>
        </p:scale>
        <p:origin x="-702" y="-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110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58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33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type="tx">
  <p:cSld name="TITLE_AND_BODY">
    <p:bg>
      <p:bgPr>
        <a:gradFill>
          <a:gsLst>
            <a:gs pos="0">
              <a:srgbClr val="F67F00"/>
            </a:gs>
            <a:gs pos="100000">
              <a:srgbClr val="FFAE3B"/>
            </a:gs>
          </a:gsLst>
          <a:lin ang="746541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48925" y="118500"/>
            <a:ext cx="56313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4200" b="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48922" y="1840706"/>
            <a:ext cx="7810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071" y="359811"/>
            <a:ext cx="1637378" cy="4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1300"/>
              <a:buNone/>
              <a:defRPr sz="2400">
                <a:solidFill>
                  <a:srgbClr val="FF940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704250" y="481658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1pPr>
            <a:lvl2pPr marL="914400" lvl="1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2pPr>
            <a:lvl3pPr marL="1371600" lvl="2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3pPr>
            <a:lvl4pPr marL="1828800" lvl="3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4pPr>
            <a:lvl5pPr marL="2286000" lvl="4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5pPr>
            <a:lvl6pPr marL="2743200" lvl="5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6pPr>
            <a:lvl7pPr marL="3200400" lvl="6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7pPr>
            <a:lvl8pPr marL="3657600" lvl="7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8pPr>
            <a:lvl9pPr marL="4114800" lvl="8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363668" y="4321968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5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8462" y="359810"/>
            <a:ext cx="1635792" cy="4215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490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48899" y="604275"/>
            <a:ext cx="6409075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lvl="0"/>
            <a:r>
              <a:rPr lang="ru-RU" sz="2400" b="1" i="1" dirty="0" smtClean="0"/>
              <a:t>Тема 10 «</a:t>
            </a:r>
            <a:r>
              <a:rPr lang="ru-RU" sz="2400" b="1" i="1" dirty="0"/>
              <a:t>Действие поста радиационного и химического наблюдения (стационарный</a:t>
            </a:r>
            <a:r>
              <a:rPr lang="ru-RU" sz="2400" b="1" i="1" dirty="0" smtClean="0"/>
              <a:t>)»</a:t>
            </a:r>
            <a:endParaRPr sz="2400" b="1" i="1"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897" y="4193381"/>
            <a:ext cx="7810500" cy="4464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 smtClean="0"/>
              <a:t>Санкт-Петербург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smtClean="0"/>
              <a:t>2024</a:t>
            </a:r>
            <a:endParaRPr sz="2200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1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53" y="166250"/>
            <a:ext cx="6256200" cy="440700"/>
          </a:xfrm>
        </p:spPr>
        <p:txBody>
          <a:bodyPr/>
          <a:lstStyle/>
          <a:p>
            <a:r>
              <a:rPr lang="ru-RU" dirty="0"/>
              <a:t>Комплекты индивидуальных дозиметров ДП-22В и ДП-24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6200" y="762000"/>
            <a:ext cx="8791575" cy="405458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Предназначены для контроля экспозиционных доз облучения у излучений, полученных при работе на зараженной РВ местности или при работе с открытыми и закрытыми источниками ионизирующего </a:t>
            </a:r>
            <a:r>
              <a:rPr lang="ru-RU" sz="1400" dirty="0" smtClean="0"/>
              <a:t>излучения.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Комплект дозиметров ДП-22В состоит: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зарядного </a:t>
            </a:r>
            <a:r>
              <a:rPr lang="ru-RU" sz="1400" dirty="0"/>
              <a:t>устройства ЭД-5;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err="1" smtClean="0"/>
              <a:t>прямопоказывающих</a:t>
            </a:r>
            <a:r>
              <a:rPr lang="ru-RU" sz="1400" dirty="0" smtClean="0"/>
              <a:t> </a:t>
            </a:r>
            <a:r>
              <a:rPr lang="ru-RU" sz="1400" dirty="0"/>
              <a:t>индивидуальных дозиметров </a:t>
            </a:r>
            <a:r>
              <a:rPr lang="ru-RU" sz="1400" dirty="0" smtClean="0"/>
              <a:t>                                                                                         ДКП-50А </a:t>
            </a:r>
            <a:r>
              <a:rPr lang="ru-RU" sz="1400" dirty="0"/>
              <a:t>(50 шт.), диапазон измерений от 2 до 50 р/г, </a:t>
            </a:r>
            <a:r>
              <a:rPr lang="ru-RU" sz="1400" dirty="0" smtClean="0"/>
              <a:t>                                                                                       при </a:t>
            </a:r>
            <a:r>
              <a:rPr lang="ru-RU" sz="1400" dirty="0"/>
              <a:t>изменении мощности дозы у излучения от 0,5 </a:t>
            </a:r>
            <a:r>
              <a:rPr lang="ru-RU" sz="1400" dirty="0" smtClean="0"/>
              <a:t>до                                                                                         </a:t>
            </a:r>
            <a:r>
              <a:rPr lang="ru-RU" sz="1400" dirty="0"/>
              <a:t>200 р/час;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саморазряд </a:t>
            </a:r>
            <a:r>
              <a:rPr lang="ru-RU" sz="1400" dirty="0"/>
              <a:t>дозиметра ДКП-50А составляет не </a:t>
            </a:r>
            <a:r>
              <a:rPr lang="ru-RU" sz="1400" dirty="0" smtClean="0"/>
              <a:t>более                                                                                                   </a:t>
            </a:r>
            <a:r>
              <a:rPr lang="ru-RU" sz="1400" dirty="0"/>
              <a:t>4 р/сутки, погрешность измерений ± 10%.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Зарядное </a:t>
            </a:r>
            <a:r>
              <a:rPr lang="ru-RU" sz="1400" dirty="0"/>
              <a:t>устройство ЭД-5 предназначено для зарядки </a:t>
            </a:r>
            <a:r>
              <a:rPr lang="ru-RU" sz="1400" dirty="0" smtClean="0"/>
              <a:t>                                                                                             дозиметров </a:t>
            </a:r>
            <a:r>
              <a:rPr lang="ru-RU" sz="1400" dirty="0"/>
              <a:t>ДКП50А.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741867"/>
            <a:ext cx="4057650" cy="3011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0825" y="4752974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ДП-22В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0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/>
          <a:stretch/>
        </p:blipFill>
        <p:spPr>
          <a:xfrm>
            <a:off x="4500537" y="1228725"/>
            <a:ext cx="4419097" cy="3086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78" y="204350"/>
            <a:ext cx="6256200" cy="440700"/>
          </a:xfrm>
        </p:spPr>
        <p:txBody>
          <a:bodyPr/>
          <a:lstStyle/>
          <a:p>
            <a:r>
              <a:rPr lang="ru-RU" sz="2000" dirty="0"/>
              <a:t>Комплект индивидуальных дозиметров ИД-1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3350" y="838200"/>
            <a:ext cx="4171950" cy="397838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Предназначен для измерения индивидуальных доз гамма-нейтронного излучения. Комплект дозиметров состоит: - десять </a:t>
            </a:r>
            <a:r>
              <a:rPr lang="ru-RU" sz="1600" dirty="0" err="1"/>
              <a:t>прямопоказывающих</a:t>
            </a:r>
            <a:r>
              <a:rPr lang="ru-RU" sz="1600" dirty="0"/>
              <a:t> дозиметров ИД-1; - зарядное устройство ЭД-6 (пьезоэлектрического типа); - футляр. Дозиметр ИД - 1 обеспечивает измерение поглощенных доз у - нейтронного излучения в диапазоне от 20 до 500 РАД (1рад=1,05 р=0,01 </a:t>
            </a:r>
            <a:r>
              <a:rPr lang="ru-RU" sz="1600" dirty="0" err="1"/>
              <a:t>гр</a:t>
            </a:r>
            <a:r>
              <a:rPr lang="ru-RU" sz="1600" dirty="0"/>
              <a:t>) с мощностью дозы от 10 до 366000 рад/час. Наработка на отказ комплекта составляет не выше 5000 час.</a:t>
            </a:r>
          </a:p>
        </p:txBody>
      </p:sp>
    </p:spTree>
    <p:extLst>
      <p:ext uri="{BB962C8B-B14F-4D97-AF65-F5344CB8AC3E}">
        <p14:creationId xmlns:p14="http://schemas.microsoft.com/office/powerpoint/2010/main" val="264330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73" y="1228725"/>
            <a:ext cx="2078691" cy="20193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3825" y="488846"/>
            <a:ext cx="8705850" cy="411173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Зарядное устройство ЭД-6 пьезоэлектрического типа, имеющего возможность </a:t>
            </a:r>
            <a:r>
              <a:rPr lang="ru-RU" sz="1400" dirty="0" smtClean="0"/>
              <a:t>                              плавного </a:t>
            </a:r>
            <a:r>
              <a:rPr lang="ru-RU" sz="1400" dirty="0"/>
              <a:t>изменения выходного напряжения от 180 до 250 В. Технический </a:t>
            </a:r>
            <a:r>
              <a:rPr lang="ru-RU" sz="1400" dirty="0" smtClean="0"/>
              <a:t>                                         ресурс </a:t>
            </a:r>
            <a:r>
              <a:rPr lang="ru-RU" sz="1400" dirty="0"/>
              <a:t>не менее 10000 час, срок службы не менее 15 </a:t>
            </a:r>
            <a:r>
              <a:rPr lang="ru-RU" sz="1400" dirty="0" smtClean="0"/>
              <a:t>лет. 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Порядок зарядки дозиметра ИД-1 на зарядном устройстве следующий: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повернуть </a:t>
            </a:r>
            <a:r>
              <a:rPr lang="ru-RU" sz="1400" dirty="0"/>
              <a:t>ручку зарядного устройства против часовой стрелки до упора;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вставить </a:t>
            </a:r>
            <a:r>
              <a:rPr lang="ru-RU" sz="1400" dirty="0"/>
              <a:t>дозиметр в зарядно-контактное гнездо зарядного устройства;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направить </a:t>
            </a:r>
            <a:r>
              <a:rPr lang="ru-RU" sz="1400" dirty="0"/>
              <a:t>зарядное устройство зеркалом на внешний источник света;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добиться </a:t>
            </a:r>
            <a:r>
              <a:rPr lang="ru-RU" sz="1400" dirty="0"/>
              <a:t>максимального освещения шкалы поворотом зеркала;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нажать </a:t>
            </a:r>
            <a:r>
              <a:rPr lang="ru-RU" sz="1400" dirty="0"/>
              <a:t>на дозиметр и наблюдая в окуляр, поворачивать ручку зарядного устройства по часовой стрелке до тех пор, пока изображение нити на школе дозиметра не установится на «0»;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после </a:t>
            </a:r>
            <a:r>
              <a:rPr lang="ru-RU" sz="1400" dirty="0"/>
              <a:t>этого вынуть дозиметр из зарядно-контактного гнезда. Дозиметр готов к работе.</a:t>
            </a:r>
          </a:p>
        </p:txBody>
      </p:sp>
    </p:spTree>
    <p:extLst>
      <p:ext uri="{BB962C8B-B14F-4D97-AF65-F5344CB8AC3E}">
        <p14:creationId xmlns:p14="http://schemas.microsoft.com/office/powerpoint/2010/main" val="54380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88" y="890587"/>
            <a:ext cx="4125687" cy="1804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53" y="175775"/>
            <a:ext cx="6256200" cy="440700"/>
          </a:xfrm>
        </p:spPr>
        <p:txBody>
          <a:bodyPr/>
          <a:lstStyle/>
          <a:p>
            <a:r>
              <a:rPr lang="ru-RU" dirty="0"/>
              <a:t>Индивидуальный измеритель дозы ИД-11 с измерительным устройством ИУ-1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6675" y="685540"/>
            <a:ext cx="8877300" cy="422962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Для измерения дозы необходимо: 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вскрыть </a:t>
            </a:r>
            <a:r>
              <a:rPr lang="ru-RU" sz="1600" dirty="0"/>
              <a:t>ИД-11; 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извлечь </a:t>
            </a:r>
            <a:r>
              <a:rPr lang="ru-RU" sz="1600" dirty="0"/>
              <a:t>детектор из корпуса; 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вставить </a:t>
            </a:r>
            <a:r>
              <a:rPr lang="ru-RU" sz="1600" dirty="0"/>
              <a:t>детектор в измерительное гнездо </a:t>
            </a:r>
            <a:r>
              <a:rPr lang="ru-RU" sz="1600" dirty="0" smtClean="0"/>
              <a:t>                                                        измерительного </a:t>
            </a:r>
            <a:r>
              <a:rPr lang="ru-RU" sz="1600" dirty="0"/>
              <a:t>устройства; 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достать </a:t>
            </a:r>
            <a:r>
              <a:rPr lang="ru-RU" sz="1600" dirty="0"/>
              <a:t>детектор вместе с подвижным стаканом до упора; 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эту </a:t>
            </a:r>
            <a:r>
              <a:rPr lang="ru-RU" sz="1600" dirty="0"/>
              <a:t>операцию нужно проводить 3-4 раза; 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записывается </a:t>
            </a:r>
            <a:r>
              <a:rPr lang="ru-RU" sz="1600" dirty="0"/>
              <a:t>третье или четвертое показание, установившееся на табло ИУ-1 (первые показатели в счет не принимаются). </a:t>
            </a:r>
            <a:endParaRPr lang="ru-RU" sz="16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 smtClean="0"/>
              <a:t>В </a:t>
            </a:r>
            <a:r>
              <a:rPr lang="ru-RU" sz="1600" dirty="0"/>
              <a:t>связи с тем, что детектор ИУ-11 при каждом последующем облучении показывает значение поглощенной дозы, для определения измеряемой дозы нужно вычесть из показаний табло записанное значение предыдущего измерения данного детектора.</a:t>
            </a:r>
          </a:p>
        </p:txBody>
      </p:sp>
    </p:spTree>
    <p:extLst>
      <p:ext uri="{BB962C8B-B14F-4D97-AF65-F5344CB8AC3E}">
        <p14:creationId xmlns:p14="http://schemas.microsoft.com/office/powerpoint/2010/main" val="182923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774" y="266700"/>
            <a:ext cx="8924925" cy="454988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Контроль радиоактивного облучения производится индивидуальным </a:t>
            </a:r>
            <a:r>
              <a:rPr lang="ru-RU" sz="1600" dirty="0" smtClean="0"/>
              <a:t>                                          и </a:t>
            </a:r>
            <a:r>
              <a:rPr lang="ru-RU" sz="1600" dirty="0"/>
              <a:t>групповым методом. При индивидуальном методе дозиметры получают командиры формирований ГО, разведчики, водители машин и др. лица, выполняющие задачи отдельно от своих формирований. Групповой метод контроля применяется для остального личного состава формирований и населения. В этом случае дозиметры выдаются одному (двум) лицам из состава формирования ГО, работающим в зоне радиоактивного заражения совместно. При этом зарегистрированная доза облучения засчитывается каждому. Дозиметр во время работы носят в кармане одежды в вертикальном положении (как авторучку). Периодически наблюдая в окуляр дозиметра за положением нити на шкале, определяют дозу облучения, полученную во время работы на зараженном участке местности. Отсчет производится при вертикальном положении изображения нити. В мирное время допустимые дозы облучения людей регулируются Федеральным законом «О радиационной безопасности населения» и НРБ-99. На военное время установлены следующие допустимые дозы облучения: </a:t>
            </a:r>
            <a:endParaRPr lang="ru-RU" sz="16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dirty="0" smtClean="0"/>
              <a:t>однократные </a:t>
            </a:r>
            <a:r>
              <a:rPr lang="ru-RU" sz="1600" dirty="0"/>
              <a:t>(в течение 4-х суток) -до 50 рад; </a:t>
            </a:r>
            <a:endParaRPr lang="ru-RU" sz="16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dirty="0" smtClean="0"/>
              <a:t>многократные</a:t>
            </a:r>
            <a:r>
              <a:rPr lang="ru-RU" sz="1600" dirty="0"/>
              <a:t>: </a:t>
            </a:r>
            <a:r>
              <a:rPr lang="ru-RU" sz="1600" dirty="0" smtClean="0"/>
              <a:t>за </a:t>
            </a:r>
            <a:r>
              <a:rPr lang="ru-RU" sz="1600" dirty="0"/>
              <a:t>месяц -до 100 рад; за 3 месяца -до 200 рад; за год -до 300 рад.</a:t>
            </a:r>
          </a:p>
        </p:txBody>
      </p:sp>
    </p:spTree>
    <p:extLst>
      <p:ext uri="{BB962C8B-B14F-4D97-AF65-F5344CB8AC3E}">
        <p14:creationId xmlns:p14="http://schemas.microsoft.com/office/powerpoint/2010/main" val="429115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третий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323974"/>
            <a:ext cx="8264400" cy="3492605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Подготовка приборов химической разведки к работе и определение наличия отравляющих веществ и АХОВ на местности, технике и в сыпучих материалах. Особенности работы в зимних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292734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78" y="213875"/>
            <a:ext cx="6256200" cy="440700"/>
          </a:xfrm>
        </p:spPr>
        <p:txBody>
          <a:bodyPr/>
          <a:lstStyle/>
          <a:p>
            <a:r>
              <a:rPr lang="ru-RU" dirty="0" smtClean="0"/>
              <a:t>ВПХР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1450" y="704850"/>
            <a:ext cx="4457700" cy="4026005"/>
          </a:xfrm>
        </p:spPr>
        <p:txBody>
          <a:bodyPr/>
          <a:lstStyle/>
          <a:p>
            <a:pPr marL="146050" indent="0">
              <a:buNone/>
            </a:pPr>
            <a:r>
              <a:rPr lang="ru-RU" sz="1600" dirty="0"/>
              <a:t>Принцип работы ВПХР основан на изменении цвета специально подобранных веществ (индикаторов) при взаимодействии с ТХВ (СДЯВ). Прибор состоит из корпуса с крышкой и размещенных в нем ручного насоса, бумажных кассет с индикаторными трубками, </a:t>
            </a:r>
            <a:r>
              <a:rPr lang="ru-RU" sz="1600" dirty="0" err="1"/>
              <a:t>противодымных</a:t>
            </a:r>
            <a:r>
              <a:rPr lang="ru-RU" sz="1600" dirty="0"/>
              <a:t> фильтров, насадки к насосу, защитных колпачков, электрического фонаря, грелки и патронов к ней.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977165"/>
            <a:ext cx="4286250" cy="33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6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86376" y="733425"/>
            <a:ext cx="3686174" cy="408315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1 - ручной насос; 2 - плечевой ремень с тесьмой; 3 - насадка к насосу; 4 - защитные колпачки для насадки; 5 - </a:t>
            </a:r>
            <a:r>
              <a:rPr lang="ru-RU" dirty="0" err="1"/>
              <a:t>противодымные</a:t>
            </a:r>
            <a:r>
              <a:rPr lang="ru-RU" dirty="0"/>
              <a:t> фильтры; 6- патрон грелки; 7 - электрический фонарь; 8 - корпус грелки; 9 - штырь; 10 - лопатка; </a:t>
            </a:r>
            <a:r>
              <a:rPr lang="ru-RU" dirty="0" smtClean="0"/>
              <a:t>11 - индикаторные </a:t>
            </a:r>
            <a:r>
              <a:rPr lang="ru-RU" dirty="0"/>
              <a:t>трубки в кассетах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14349"/>
            <a:ext cx="5288093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9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3"/>
          <a:stretch/>
        </p:blipFill>
        <p:spPr>
          <a:xfrm>
            <a:off x="6134100" y="1933575"/>
            <a:ext cx="3009900" cy="3143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53" y="99575"/>
            <a:ext cx="6256200" cy="440700"/>
          </a:xfrm>
        </p:spPr>
        <p:txBody>
          <a:bodyPr/>
          <a:lstStyle/>
          <a:p>
            <a:r>
              <a:rPr lang="ru-RU" sz="1800" dirty="0"/>
              <a:t>Определение концентрации в воздухе ТХВ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514350"/>
            <a:ext cx="8810625" cy="456247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Для определения отравляющих веществ в воздухе с помощью ВПХР необходимо открыть крышку прибора, отодвинуть защелку и вынуть насос. Из кассеты извлечь две трубки с красным кольцом и красной точкой, надрезать их концы, вскрыть. С помощью </a:t>
            </a:r>
            <a:r>
              <a:rPr lang="ru-RU" sz="1600" dirty="0" err="1"/>
              <a:t>ампуловскрывателя</a:t>
            </a:r>
            <a:r>
              <a:rPr lang="ru-RU" sz="1600" dirty="0"/>
              <a:t> с маркировкой, соответствующей маркировке индикаторных трубок, разбить верхние ампулы обеих трубок и энергично встряхнуть их два-три раза, взяв за маркированные концы. Затем вставить одну из трубок немаркированным концом в насос и сделать пять-шесть качаний (вторая трубка - контрольная, через нее воздух не прокачивается). Тем же </a:t>
            </a:r>
            <a:r>
              <a:rPr lang="ru-RU" sz="1600" dirty="0" err="1"/>
              <a:t>ампуловскрывателем</a:t>
            </a:r>
            <a:r>
              <a:rPr lang="ru-RU" sz="1600" dirty="0"/>
              <a:t> разбить </a:t>
            </a:r>
            <a:r>
              <a:rPr lang="ru-RU" sz="1600" dirty="0" smtClean="0"/>
              <a:t>нижние                                            </a:t>
            </a:r>
            <a:r>
              <a:rPr lang="ru-RU" sz="1600" dirty="0"/>
              <a:t>ампулы обеих трубок, встряхнуть их и наблюдать за изменением </a:t>
            </a:r>
            <a:r>
              <a:rPr lang="ru-RU" sz="1600" dirty="0" smtClean="0"/>
              <a:t>                                        окраски </a:t>
            </a:r>
            <a:r>
              <a:rPr lang="ru-RU" sz="1600" dirty="0"/>
              <a:t>их наполнителей. Окрашивание верхнего слоя наполнителя </a:t>
            </a:r>
            <a:r>
              <a:rPr lang="ru-RU" sz="1600" dirty="0" smtClean="0"/>
              <a:t>                                  опытной </a:t>
            </a:r>
            <a:r>
              <a:rPr lang="ru-RU" sz="1600" dirty="0"/>
              <a:t>трубки в красный цвет (к моменту появления желтой </a:t>
            </a:r>
            <a:r>
              <a:rPr lang="ru-RU" sz="1600" dirty="0" smtClean="0"/>
              <a:t>окраски                                                </a:t>
            </a:r>
            <a:r>
              <a:rPr lang="ru-RU" sz="1600" dirty="0"/>
              <a:t>в контрольной трубке) свидетельствует о наличии в воздухе зарина </a:t>
            </a:r>
            <a:r>
              <a:rPr lang="ru-RU" sz="1600" dirty="0" smtClean="0"/>
              <a:t>                                        и </a:t>
            </a:r>
            <a:r>
              <a:rPr lang="ru-RU" sz="1600" dirty="0"/>
              <a:t>V-газов. Если цвет наполнителя в обеих трубках </a:t>
            </a:r>
            <a:r>
              <a:rPr lang="ru-RU" sz="1600" dirty="0" smtClean="0"/>
              <a:t>одновременно                                        </a:t>
            </a:r>
            <a:r>
              <a:rPr lang="ru-RU" sz="1600" dirty="0"/>
              <a:t>изменится на желтый, то в воздухе данных ТХВ в опасных </a:t>
            </a:r>
            <a:r>
              <a:rPr lang="ru-RU" sz="1600" dirty="0" smtClean="0"/>
              <a:t>                                    концентрациях </a:t>
            </a:r>
            <a:r>
              <a:rPr lang="ru-RU" sz="1600" dirty="0"/>
              <a:t>нет. </a:t>
            </a:r>
          </a:p>
        </p:txBody>
      </p:sp>
    </p:spTree>
    <p:extLst>
      <p:ext uri="{BB962C8B-B14F-4D97-AF65-F5344CB8AC3E}">
        <p14:creationId xmlns:p14="http://schemas.microsoft.com/office/powerpoint/2010/main" val="2043892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" b="4156"/>
          <a:stretch/>
        </p:blipFill>
        <p:spPr>
          <a:xfrm>
            <a:off x="-1" y="476251"/>
            <a:ext cx="3752851" cy="37338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76651" y="857250"/>
            <a:ext cx="5027594" cy="395933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Независимо от того, что покажет трубка с красным кольцом и красной точкой, необходимо продолжить определение ТХВ (СДЯВ) с помощью остальных трубок - сначала с тремя зелеными кольцами, затем с одним желтым кольцом. Для определения наличия в воздухе фосгена, хлорциана, синильной кислоты необходимо вскрыть трубку с тремя зелеными кольцами, разбить в ней ампулу, вставить ее в насос и с делать 10—15 качаний. Затем вынуть трубку из насоса и сравнить окраску наполнителя трубки с эталоном, нанесенным на </a:t>
            </a:r>
            <a:r>
              <a:rPr lang="ru-RU" sz="1600" dirty="0" smtClean="0"/>
              <a:t>кассете.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312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первый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276350"/>
            <a:ext cx="8264400" cy="3540230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Подготовка приборов радиационной разведки к работе и практическая работа по определению уровней радиации на местности и степени радиоактивного загрязнения различных поверхностей</a:t>
            </a:r>
          </a:p>
        </p:txBody>
      </p:sp>
    </p:spTree>
    <p:extLst>
      <p:ext uri="{BB962C8B-B14F-4D97-AF65-F5344CB8AC3E}">
        <p14:creationId xmlns:p14="http://schemas.microsoft.com/office/powerpoint/2010/main" val="316849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6020" y="704330"/>
            <a:ext cx="4275030" cy="3750300"/>
          </a:xfrm>
        </p:spPr>
        <p:txBody>
          <a:bodyPr/>
          <a:lstStyle/>
          <a:p>
            <a:pPr marL="146050" indent="0">
              <a:buNone/>
            </a:pPr>
            <a:r>
              <a:rPr lang="ru-RU" dirty="0" smtClean="0"/>
              <a:t>Затем </a:t>
            </a:r>
            <a:r>
              <a:rPr lang="ru-RU" dirty="0"/>
              <a:t>определяют наличие в воздухе паров иприта (с помощью трубки с одним желтым кольцом), для чего трубку вскрывают, вставляют в насос и делают 60 качаний, затем ее вынимают из насоса, выдерживают 1 мин и сравнивают с окраской, изображенной на кассете.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0" b="6179"/>
          <a:stretch/>
        </p:blipFill>
        <p:spPr>
          <a:xfrm>
            <a:off x="4953000" y="904875"/>
            <a:ext cx="3971925" cy="38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6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303" y="166250"/>
            <a:ext cx="6256200" cy="440700"/>
          </a:xfrm>
        </p:spPr>
        <p:txBody>
          <a:bodyPr/>
          <a:lstStyle/>
          <a:p>
            <a:r>
              <a:rPr lang="ru-RU" sz="1800" dirty="0"/>
              <a:t>Определение ТХВ при низких температурах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3350" y="714375"/>
            <a:ext cx="8839200" cy="4267199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При пониженной температуре чувствительность трубок снижается. Успешно применять индикаторные трубки зимой можно только при использовании грелки. Грелкой отогревают ампулы, подогревают трубки с красным кольцом и красной точкой при температуре окружающей среды 0 °С и ниже, трубки с желтым кольцом </a:t>
            </a:r>
            <a:r>
              <a:rPr lang="ru-RU" sz="1600" dirty="0" smtClean="0"/>
              <a:t>при </a:t>
            </a:r>
            <a:r>
              <a:rPr lang="ru-RU" sz="1600" dirty="0"/>
              <a:t>температуре ниже минус 15 °С. </a:t>
            </a:r>
            <a:r>
              <a:rPr lang="ru-RU" sz="1600" dirty="0" smtClean="0"/>
              <a:t>Для </a:t>
            </a:r>
            <a:r>
              <a:rPr lang="ru-RU" sz="1600" dirty="0"/>
              <a:t>подготовки грелки к работе необходимо вставить патрон в центральное гнездо грелки и ударом руки по головке штыря разбить находящуюся в патроне ампулу. Появление паров из патрона указывает на нормальный пуск грелки. Перед вскрытием индикаторных трубок с красным кольцом и красной точкой вставить их в боковые гнезда для отогревания. Затем трубки вынуть и поместить в штатив. Вскрыть трубки, разбить верхние ампулы, энергично встряхнуть, вставить в насос и прокачать воздух через рабочую трубку. Контрольную трубку держать в штативе. Затем одновременно подогреть обе трубки в грелке в течение 1 мин, разбить нижние ампулы рабочей и контрольной трубок, одновременно встряхнуть их и наблюдать за изменением окраски </a:t>
            </a:r>
            <a:r>
              <a:rPr lang="ru-RU" sz="1600" dirty="0" smtClean="0"/>
              <a:t>наполнителя.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61060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57625" y="638008"/>
            <a:ext cx="4894245" cy="375030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Для определения трубкой с </a:t>
            </a:r>
            <a:r>
              <a:rPr lang="ru-RU" dirty="0" smtClean="0"/>
              <a:t>тремя зелеными кольцами безопасных </a:t>
            </a:r>
            <a:r>
              <a:rPr lang="ru-RU" dirty="0"/>
              <a:t>концентраций ТХВ порядок работы такой же. Выдерживать трубки после прокачки воздуха также в течение 2 - 3 мин: в грелке 1 мин и вне ее (в штативе) 1 - 2 мин. Индикаторные трубки с желтым кольцом при температуре минус 15 °С подогревают после прокачки через них зараженного воздуха.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/>
          <a:stretch/>
        </p:blipFill>
        <p:spPr>
          <a:xfrm>
            <a:off x="276224" y="212597"/>
            <a:ext cx="3114676" cy="46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24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четвертый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323974"/>
            <a:ext cx="8264400" cy="3492605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Порядок подготовки к работе </a:t>
            </a:r>
            <a:r>
              <a:rPr lang="ru-RU" b="1" i="1" dirty="0" err="1"/>
              <a:t>метеокомплекта</a:t>
            </a:r>
            <a:r>
              <a:rPr lang="ru-RU" b="1" i="1" dirty="0"/>
              <a:t> и проведения измерений, ведение журнала метеонаблюдения и представления донесений о метеонаблюдении и о радиационном и химическом </a:t>
            </a:r>
            <a:r>
              <a:rPr lang="ru-RU" b="1" i="1" dirty="0" smtClean="0"/>
              <a:t>заражении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24829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28" y="251975"/>
            <a:ext cx="6256200" cy="440700"/>
          </a:xfrm>
        </p:spPr>
        <p:txBody>
          <a:bodyPr/>
          <a:lstStyle/>
          <a:p>
            <a:r>
              <a:rPr lang="ru-RU" dirty="0" smtClean="0"/>
              <a:t>МК-3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57699" y="798752"/>
            <a:ext cx="4486275" cy="375030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dirty="0" err="1"/>
              <a:t>Метеокомплект</a:t>
            </a:r>
            <a:r>
              <a:rPr lang="ru-RU" dirty="0"/>
              <a:t> № 3 (МК-3) предназначен для ведения метеорологических наблюдений за ветром, температурой воздуха и почвы, а также для разведки особенностей ветрового режима на небольших участках местности. В состав комплекта входят: </a:t>
            </a:r>
            <a:r>
              <a:rPr lang="ru-RU" dirty="0" smtClean="0"/>
              <a:t>сумка</a:t>
            </a:r>
            <a:r>
              <a:rPr lang="ru-RU" dirty="0"/>
              <a:t>; </a:t>
            </a:r>
            <a:r>
              <a:rPr lang="ru-RU" dirty="0" smtClean="0"/>
              <a:t>анемометр </a:t>
            </a:r>
            <a:r>
              <a:rPr lang="ru-RU" dirty="0"/>
              <a:t>ручной; </a:t>
            </a:r>
            <a:r>
              <a:rPr lang="ru-RU" dirty="0" smtClean="0"/>
              <a:t>термометр-пращ; </a:t>
            </a:r>
            <a:r>
              <a:rPr lang="ru-RU" dirty="0"/>
              <a:t>вымпел (белого и защитного цветов</a:t>
            </a:r>
            <a:r>
              <a:rPr lang="ru-RU" dirty="0" smtClean="0"/>
              <a:t>); </a:t>
            </a:r>
            <a:r>
              <a:rPr lang="ru-RU" dirty="0"/>
              <a:t>компас</a:t>
            </a:r>
            <a:r>
              <a:rPr lang="ru-RU" dirty="0" smtClean="0"/>
              <a:t>; </a:t>
            </a:r>
            <a:r>
              <a:rPr lang="ru-RU" dirty="0"/>
              <a:t>указатели румбов (в чехле); </a:t>
            </a:r>
            <a:r>
              <a:rPr lang="ru-RU" dirty="0" smtClean="0"/>
              <a:t>секундомер; </a:t>
            </a:r>
            <a:r>
              <a:rPr lang="ru-RU" dirty="0"/>
              <a:t>карманный светосигнальный фонарь с батарейкой; </a:t>
            </a:r>
            <a:r>
              <a:rPr lang="ru-RU" dirty="0" smtClean="0"/>
              <a:t>шест </a:t>
            </a:r>
            <a:r>
              <a:rPr lang="ru-RU" dirty="0"/>
              <a:t>складной.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98752"/>
            <a:ext cx="4533900" cy="39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59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724275"/>
            <a:ext cx="2362200" cy="133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28" y="147200"/>
            <a:ext cx="6256200" cy="440700"/>
          </a:xfrm>
        </p:spPr>
        <p:txBody>
          <a:bodyPr/>
          <a:lstStyle/>
          <a:p>
            <a:r>
              <a:rPr lang="ru-RU" sz="1800" dirty="0"/>
              <a:t>Подготовка </a:t>
            </a:r>
            <a:r>
              <a:rPr lang="ru-RU" sz="1800" dirty="0" err="1"/>
              <a:t>метеокомплекта</a:t>
            </a:r>
            <a:r>
              <a:rPr lang="ru-RU" sz="1800" dirty="0"/>
              <a:t> к работе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1925" y="447675"/>
            <a:ext cx="8839200" cy="4533900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/>
              <a:t>вынуть звенья шеста из чехла и соединить верхнее и среднее звенья;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воткнуть </a:t>
            </a:r>
            <a:r>
              <a:rPr lang="ru-RU" sz="1400" dirty="0"/>
              <a:t>в землю заостренным концом нижнее звено шеста;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вынуть </a:t>
            </a:r>
            <a:r>
              <a:rPr lang="ru-RU" sz="1400" dirty="0"/>
              <a:t>компас, освободить стрелку и положить его около воткнутого в землю нижнего звена шеста;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определить </a:t>
            </a:r>
            <a:r>
              <a:rPr lang="ru-RU" sz="1400" dirty="0"/>
              <a:t>по компасу направление на север и возле воткнутого в землю нижнего звена шеста на расстоянии двух соединенных звеньев шеста установить указатель румба с буквой С (север);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напротив </a:t>
            </a:r>
            <a:r>
              <a:rPr lang="ru-RU" sz="1400" dirty="0"/>
              <a:t>указателя румба с буквой С </a:t>
            </a:r>
            <a:r>
              <a:rPr lang="ru-RU" sz="1400" dirty="0" err="1"/>
              <a:t>с</a:t>
            </a:r>
            <a:r>
              <a:rPr lang="ru-RU" sz="1400" dirty="0"/>
              <a:t> противоположной стороны от звена шеста, воткнутого в землю, на расстоянии двух звеньев от него установить указатель румба с буквой Ю (юг);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dirty="0"/>
              <a:t>направлении, перпендикулярном мыслимой линии, соединяющей указатели румбов с буквами С и Ю, на расстояниях двух звеньев шеста от воткнутого в землю звена установить указатели румбов: слева (смотреть на указатель румба с буквой С) - с буквой 3 (запад), справа - с буквой В (восток);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установить </a:t>
            </a:r>
            <a:r>
              <a:rPr lang="ru-RU" sz="1400" dirty="0"/>
              <a:t>промежуточные указатели румбов (СВ, ЮВ, ЮЗ и СЗ).</a:t>
            </a:r>
          </a:p>
        </p:txBody>
      </p:sp>
    </p:spTree>
    <p:extLst>
      <p:ext uri="{BB962C8B-B14F-4D97-AF65-F5344CB8AC3E}">
        <p14:creationId xmlns:p14="http://schemas.microsoft.com/office/powerpoint/2010/main" val="243383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67" y="2486025"/>
            <a:ext cx="4350258" cy="2514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28" y="109100"/>
            <a:ext cx="6256200" cy="440700"/>
          </a:xfrm>
        </p:spPr>
        <p:txBody>
          <a:bodyPr/>
          <a:lstStyle/>
          <a:p>
            <a:r>
              <a:rPr lang="ru-RU" dirty="0" smtClean="0"/>
              <a:t>Работа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9075" y="400051"/>
            <a:ext cx="8705850" cy="45434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убрать компас, предварительно закрепив его стрелку;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достать </a:t>
            </a:r>
            <a:r>
              <a:rPr lang="ru-RU" dirty="0"/>
              <a:t>из футляра анемометр и вымпел, надеть вымпел петлей на конусообразный винт анемометра, установить анемометр на торцовой части верхнего звена шеста;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установить </a:t>
            </a:r>
            <a:r>
              <a:rPr lang="ru-RU" dirty="0"/>
              <a:t>полностью шест </a:t>
            </a:r>
            <a:r>
              <a:rPr lang="ru-RU" dirty="0" err="1"/>
              <a:t>метеокомплекта</a:t>
            </a:r>
            <a:r>
              <a:rPr lang="ru-RU" dirty="0"/>
              <a:t>, к воткнутому в землю нижнему звену присоединить среднее и </a:t>
            </a:r>
            <a:r>
              <a:rPr lang="ru-RU" dirty="0" smtClean="0"/>
              <a:t>                                                       верхнее </a:t>
            </a:r>
            <a:r>
              <a:rPr lang="ru-RU" dirty="0"/>
              <a:t>звенья (верхнее звено вместе с </a:t>
            </a:r>
            <a:r>
              <a:rPr lang="ru-RU" dirty="0" smtClean="0"/>
              <a:t>                                           установленным </a:t>
            </a:r>
            <a:r>
              <a:rPr lang="ru-RU" dirty="0"/>
              <a:t>на нем анемометром);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повернуть </a:t>
            </a:r>
            <a:r>
              <a:rPr lang="ru-RU" dirty="0"/>
              <a:t>анемометр на шесте так, </a:t>
            </a:r>
            <a:r>
              <a:rPr lang="ru-RU" dirty="0" smtClean="0"/>
              <a:t>                                                                чтобы циферблат </a:t>
            </a:r>
            <a:r>
              <a:rPr lang="ru-RU" dirty="0"/>
              <a:t>был в </a:t>
            </a:r>
            <a:r>
              <a:rPr lang="ru-RU" dirty="0" smtClean="0"/>
              <a:t>подветренную                                                           сторону.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042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1450" y="209550"/>
            <a:ext cx="8810625" cy="4607030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/>
              <a:t>когда наблюдения не ведутся, счетный механизм </a:t>
            </a:r>
            <a:r>
              <a:rPr lang="ru-RU" dirty="0" smtClean="0"/>
              <a:t>                              анемометра </a:t>
            </a:r>
            <a:r>
              <a:rPr lang="ru-RU" dirty="0"/>
              <a:t>следует иметь выключенным, а вымпел наброшенным на чашечные полушария анемометра, чтобы они не вращались без надобности; </a:t>
            </a: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/>
              <a:t>вынуть </a:t>
            </a:r>
            <a:r>
              <a:rPr lang="ru-RU" dirty="0"/>
              <a:t>из футляра термометр-пращ и положить его на землю около шеста, не затеняя резервуара термометра (термометр-пращ укладывается горизонтально шкалой вверх в неглубокую бороздку с таким расчетом, чтобы одна половина резервуара его была в грунте, а другая открыта); </a:t>
            </a: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/>
              <a:t>подготовить </a:t>
            </a:r>
            <a:r>
              <a:rPr lang="ru-RU" dirty="0"/>
              <a:t>для записи журнал наблюдений метеопоста и бланки </a:t>
            </a:r>
            <a:r>
              <a:rPr lang="ru-RU" dirty="0" err="1"/>
              <a:t>метеодонесений</a:t>
            </a:r>
            <a:r>
              <a:rPr lang="ru-RU" dirty="0"/>
              <a:t>; </a:t>
            </a: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/>
              <a:t>приготовить </a:t>
            </a:r>
            <a:r>
              <a:rPr lang="ru-RU" dirty="0"/>
              <a:t>часы, карандаш, а в ночное время и карманный светосигнальный фонарь. </a:t>
            </a:r>
            <a:endParaRPr lang="ru-RU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dirty="0" smtClean="0"/>
              <a:t>После </a:t>
            </a:r>
            <a:r>
              <a:rPr lang="ru-RU" dirty="0"/>
              <a:t>прекращения наблюдений все приборы необходимо протереть от пыли и влаги и аккуратно уложить в футляры и сумку, шест сложить и убрать в чехол</a:t>
            </a:r>
          </a:p>
        </p:txBody>
      </p:sp>
    </p:spTree>
    <p:extLst>
      <p:ext uri="{BB962C8B-B14F-4D97-AF65-F5344CB8AC3E}">
        <p14:creationId xmlns:p14="http://schemas.microsoft.com/office/powerpoint/2010/main" val="3006721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78" y="147200"/>
            <a:ext cx="6256200" cy="440700"/>
          </a:xfrm>
        </p:spPr>
        <p:txBody>
          <a:bodyPr/>
          <a:lstStyle/>
          <a:p>
            <a:r>
              <a:rPr lang="ru-RU" dirty="0" smtClean="0"/>
              <a:t>Измерение скорости ветра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774" y="476250"/>
            <a:ext cx="8924925" cy="4514850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освободить </a:t>
            </a:r>
            <a:r>
              <a:rPr lang="ru-RU" sz="1400" dirty="0"/>
              <a:t>чашечные полушария анемометра от наброшенного на них вымпела;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отсчитать </a:t>
            </a:r>
            <a:r>
              <a:rPr lang="ru-RU" sz="1400" dirty="0"/>
              <a:t>начальное показание анемометра по двум стрелкам, левой малой и большой, в целях удобства отсчета можно большую стрелку подогнать к нулевому делению, тогда отсчет обеих стрелок будет выражать целое число сотен (для этого необходимо нажимом рычажка вверх включить счетный механизм анемометра и, как только большая стрелка подойдет к нулю, выключить счетный механизм нажимом, на рычажок вниз);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установку </a:t>
            </a:r>
            <a:r>
              <a:rPr lang="ru-RU" sz="1400" dirty="0"/>
              <a:t>большой стрелки на нулевое деление рекомендуется делать по окончании каждого наблюдения; - записать начальные показания анемометра в журнал;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приготовить </a:t>
            </a:r>
            <a:r>
              <a:rPr lang="ru-RU" sz="1400" dirty="0"/>
              <a:t>часы и в момент, когда секундная стрелка часов подойдет к делению “60”, включить счетный механизм анемометра;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через </a:t>
            </a:r>
            <a:r>
              <a:rPr lang="ru-RU" sz="1400" dirty="0"/>
              <a:t>100 с выключить счетный механизм анемометра, отсчитать новое положение стрелок и записать отсчет в журнал;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вычислить </a:t>
            </a:r>
            <a:r>
              <a:rPr lang="ru-RU" sz="1400" dirty="0"/>
              <a:t>скорость ветра путем деления разности между вторым и первым отсчетами на число секунд 100; </a:t>
            </a:r>
            <a:endParaRPr lang="ru-RU" sz="14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400" dirty="0" smtClean="0"/>
              <a:t>результат </a:t>
            </a:r>
            <a:r>
              <a:rPr lang="ru-RU" sz="1400" dirty="0"/>
              <a:t>деления с точностью до 0,1 записать в журнал метеорологического </a:t>
            </a:r>
            <a:r>
              <a:rPr lang="ru-RU" sz="1400" dirty="0" smtClean="0"/>
              <a:t>наблюдения.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8314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56" y="3490912"/>
            <a:ext cx="2781300" cy="1504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06" y="1295400"/>
            <a:ext cx="2476500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2514600"/>
            <a:ext cx="1908356" cy="1838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53" y="175775"/>
            <a:ext cx="6256200" cy="440700"/>
          </a:xfrm>
        </p:spPr>
        <p:txBody>
          <a:bodyPr/>
          <a:lstStyle/>
          <a:p>
            <a:r>
              <a:rPr lang="ru-RU" dirty="0" smtClean="0"/>
              <a:t>Измерение температуры воздуха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300" y="533400"/>
            <a:ext cx="8877300" cy="42831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выбрать </a:t>
            </a:r>
            <a:r>
              <a:rPr lang="ru-RU" sz="1400" dirty="0"/>
              <a:t>место для измерения вдали от предметов; </a:t>
            </a:r>
            <a:endParaRPr lang="ru-RU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вынуть </a:t>
            </a:r>
            <a:r>
              <a:rPr lang="ru-RU" sz="1400" dirty="0"/>
              <a:t>из футляра термометр-пращ и проверить прочность крепления шнура; </a:t>
            </a:r>
            <a:endParaRPr lang="ru-RU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надеть </a:t>
            </a:r>
            <a:r>
              <a:rPr lang="ru-RU" sz="1400" dirty="0"/>
              <a:t>петлю шнура на средний палец руки и зажать шнур указательным </a:t>
            </a:r>
            <a:r>
              <a:rPr lang="ru-RU" sz="1400" dirty="0" smtClean="0"/>
              <a:t>                                                  и </a:t>
            </a:r>
            <a:r>
              <a:rPr lang="ru-RU" sz="1400" dirty="0"/>
              <a:t>большим пальцами, сжать кисть в </a:t>
            </a:r>
            <a:r>
              <a:rPr lang="ru-RU" sz="1400" dirty="0" smtClean="0"/>
              <a:t>кулак;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плавным </a:t>
            </a:r>
            <a:r>
              <a:rPr lang="ru-RU" sz="1400" dirty="0"/>
              <a:t>движением полусогнутой руки привести шнур с термометром во </a:t>
            </a:r>
            <a:r>
              <a:rPr lang="ru-RU" sz="1400" dirty="0" smtClean="0"/>
              <a:t>                                вращательное </a:t>
            </a:r>
            <a:r>
              <a:rPr lang="ru-RU" sz="1400" dirty="0"/>
              <a:t>движение над головой в горизонтальной </a:t>
            </a:r>
            <a:r>
              <a:rPr lang="ru-RU" sz="1400" dirty="0" smtClean="0"/>
              <a:t>плоскости;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- после 100 оборотов термометра (1 мин) летом или 200 оборотов (2 мин) </a:t>
            </a:r>
            <a:r>
              <a:rPr lang="ru-RU" sz="1400" dirty="0" smtClean="0"/>
              <a:t>                                           зимой </a:t>
            </a:r>
            <a:r>
              <a:rPr lang="ru-RU" sz="1400" dirty="0"/>
              <a:t>разогнуть указательный палец и, постепенно замедляя вращение </a:t>
            </a:r>
            <a:r>
              <a:rPr lang="ru-RU" sz="1400" dirty="0" smtClean="0"/>
              <a:t>                                        термометра</a:t>
            </a:r>
            <a:r>
              <a:rPr lang="ru-RU" sz="1400" dirty="0"/>
              <a:t>, наматывать на палец шнур до тех пор, пока термометр не подойдет </a:t>
            </a:r>
            <a:r>
              <a:rPr lang="ru-RU" sz="1400" dirty="0" smtClean="0"/>
              <a:t>                                     к </a:t>
            </a:r>
            <a:r>
              <a:rPr lang="ru-RU" sz="1400" dirty="0"/>
              <a:t>пальцам </a:t>
            </a:r>
            <a:r>
              <a:rPr lang="ru-RU" sz="1400" dirty="0" smtClean="0"/>
              <a:t>руки;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взять термометр за верхнюю часть и произвести </a:t>
            </a:r>
            <a:r>
              <a:rPr lang="ru-RU" sz="1400" dirty="0" smtClean="0"/>
              <a:t>                                                                                             отсчет </a:t>
            </a:r>
            <a:r>
              <a:rPr lang="ru-RU" sz="1400" dirty="0"/>
              <a:t>показаний его с точностью до 0,1</a:t>
            </a:r>
            <a:r>
              <a:rPr lang="ru-RU" sz="1400" dirty="0" smtClean="0"/>
              <a:t>°.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При отсчете показания температуры не подносить </a:t>
            </a:r>
            <a:r>
              <a:rPr lang="ru-RU" sz="1400" dirty="0" smtClean="0"/>
              <a:t>                                                                                  термометр </a:t>
            </a:r>
            <a:r>
              <a:rPr lang="ru-RU" sz="1400" dirty="0"/>
              <a:t>близко к себе, не дышать на него и не </a:t>
            </a:r>
            <a:r>
              <a:rPr lang="ru-RU" sz="1400" dirty="0" smtClean="0"/>
              <a:t>                                                                                  прикасаться </a:t>
            </a:r>
            <a:r>
              <a:rPr lang="ru-RU" sz="1400" dirty="0"/>
              <a:t>к резервуару его, поскольку от этого изменяются показания. </a:t>
            </a:r>
          </a:p>
        </p:txBody>
      </p:sp>
    </p:spTree>
    <p:extLst>
      <p:ext uri="{BB962C8B-B14F-4D97-AF65-F5344CB8AC3E}">
        <p14:creationId xmlns:p14="http://schemas.microsoft.com/office/powerpoint/2010/main" val="362287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38124" y="571500"/>
            <a:ext cx="8791575" cy="424508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Радиационная обстановка считается нормальной, если в зонах воздействия ионизирующих излучений мощности дозы и уровни радиоактивного загрязнения не превышают установленных руководящими документами допустимых значений. Неблагоприятной считается радиационная обстановка, при которой в зонах воздействия ионизирующих излучений мощности дозы излучения и (или) уровни радиоактивного загрязнения превышают допустимые величины. Мощность дозы излучения характеризует скорость накопления дозы и выражается миллирентгенах </a:t>
            </a:r>
            <a:r>
              <a:rPr lang="ru-RU" dirty="0" err="1"/>
              <a:t>мР</a:t>
            </a:r>
            <a:r>
              <a:rPr lang="ru-RU" dirty="0"/>
              <a:t>/ч или рентгенах в час (Р/ч). Для обнаружения и измерения ионизирующих излучений используются войсковые приборы радиационной разведки и радиационного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3275612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450037"/>
            <a:ext cx="4381500" cy="16934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53" y="194825"/>
            <a:ext cx="6256200" cy="440700"/>
          </a:xfrm>
        </p:spPr>
        <p:txBody>
          <a:bodyPr/>
          <a:lstStyle/>
          <a:p>
            <a:r>
              <a:rPr lang="ru-RU" dirty="0" smtClean="0"/>
              <a:t>Измерение температуры поверхности почвы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5520" y="856730"/>
            <a:ext cx="8264400" cy="3750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выбрать небольшой участок (20х5 см), соответствующий по своему характеру (влажности, растительности и т. д.) окружающей местности;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положить </a:t>
            </a:r>
            <a:r>
              <a:rPr lang="ru-RU" dirty="0"/>
              <a:t>термометр в середине этого участка горизонтально шкалой вверх; на оголенной почве термометр класть в мелкую бороздку с таким расчетом, чтобы одна половина его по всей длине (главным образом резервуар) находилась в почве, а другая была открыта солнечным </a:t>
            </a:r>
            <a:r>
              <a:rPr lang="ru-RU" dirty="0" smtClean="0"/>
              <a:t>лучам;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обозначить </a:t>
            </a:r>
            <a:r>
              <a:rPr lang="ru-RU" dirty="0"/>
              <a:t>(оградить) место, где уложен термометр (иначе термометр легко раздавить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326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48924" y="118500"/>
            <a:ext cx="5913776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 smtClean="0"/>
              <a:t>Спасибо за внимание !</a:t>
            </a:r>
            <a:endParaRPr sz="4000" b="1" i="1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31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5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19" y="942975"/>
            <a:ext cx="5430981" cy="4200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ДП-5В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9075" y="685800"/>
            <a:ext cx="3752850" cy="413078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Измеритель мощности дозы (рентгенметр) ДП-5В </a:t>
            </a:r>
            <a:r>
              <a:rPr lang="ru-RU" dirty="0" smtClean="0"/>
              <a:t> </a:t>
            </a:r>
            <a:r>
              <a:rPr lang="ru-RU" dirty="0"/>
              <a:t>предназначен для измерения уровней гамма-радиации и радиоактивной зараженности различных предметов по гамма-излучению.</a:t>
            </a:r>
          </a:p>
        </p:txBody>
      </p:sp>
    </p:spTree>
    <p:extLst>
      <p:ext uri="{BB962C8B-B14F-4D97-AF65-F5344CB8AC3E}">
        <p14:creationId xmlns:p14="http://schemas.microsoft.com/office/powerpoint/2010/main" val="381327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78" y="166250"/>
            <a:ext cx="6256200" cy="440700"/>
          </a:xfrm>
        </p:spPr>
        <p:txBody>
          <a:bodyPr/>
          <a:lstStyle/>
          <a:p>
            <a:r>
              <a:rPr lang="ru-RU" sz="1800" dirty="0" smtClean="0"/>
              <a:t>Состав прибора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3824" y="552450"/>
            <a:ext cx="8848725" cy="4419600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dirty="0" smtClean="0"/>
              <a:t>измерительный </a:t>
            </a:r>
            <a:r>
              <a:rPr lang="ru-RU" sz="1200" dirty="0"/>
              <a:t>пульт и зонд (Зонд герметичен. В нем размещены два газоразрядных счетчика, электрическая плата, имеется окно для индикации бета излучения, заклеенное водостойкой пленкой, а также поворотный экран, фиксирующийся в 2-х положениях – «Б» и «Г»), соединенный с пультом с помощью гибкого кабеля длиной </a:t>
            </a:r>
            <a:r>
              <a:rPr lang="ru-RU" sz="1200" dirty="0" smtClean="0"/>
              <a:t>1,2 </a:t>
            </a:r>
            <a:r>
              <a:rPr lang="ru-RU" sz="1200" dirty="0"/>
              <a:t>метра; </a:t>
            </a:r>
            <a:endParaRPr lang="ru-RU" sz="12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dirty="0" smtClean="0"/>
              <a:t>телефон </a:t>
            </a:r>
            <a:r>
              <a:rPr lang="ru-RU" sz="1200" dirty="0"/>
              <a:t>типа ТГ-7М, состоит из 2-х малогабаритных телефонов и оголовья из мягкого материала; </a:t>
            </a:r>
            <a:endParaRPr lang="ru-RU" sz="12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dirty="0" smtClean="0"/>
              <a:t>для </a:t>
            </a:r>
            <a:r>
              <a:rPr lang="ru-RU" sz="1200" dirty="0"/>
              <a:t>работы с блоком детектирования в комплекте имеется удлинительная штанга, раздвижное устройство которой позволяет менять ее длину в пределах 450–750 мм; </a:t>
            </a:r>
            <a:endParaRPr lang="ru-RU" sz="12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dirty="0" smtClean="0"/>
              <a:t>делитель </a:t>
            </a:r>
            <a:r>
              <a:rPr lang="ru-RU" sz="1200" dirty="0"/>
              <a:t>напряжения снабжен кабелем длиной 10 м для подключения к внешнему источнику постоянного тока напряжением 12 и 24 В </a:t>
            </a:r>
            <a:r>
              <a:rPr lang="ru-RU" sz="1200" dirty="0" err="1"/>
              <a:t>в</a:t>
            </a:r>
            <a:r>
              <a:rPr lang="ru-RU" sz="1200" dirty="0"/>
              <a:t> зависимости от положения двух подвижных пружинных контактов, находящихся на печатной плате делителя, крепится к кожуху в отсеке питания невыпадающим винтом; </a:t>
            </a:r>
            <a:endParaRPr lang="ru-RU" sz="12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dirty="0" smtClean="0"/>
              <a:t>футляр </a:t>
            </a:r>
            <a:r>
              <a:rPr lang="ru-RU" sz="1200" dirty="0"/>
              <a:t>с ремнями и контрольным препаратом (радиоактивным источником); </a:t>
            </a:r>
            <a:endParaRPr lang="ru-RU" sz="12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dirty="0" smtClean="0"/>
              <a:t>ЗИП </a:t>
            </a:r>
            <a:r>
              <a:rPr lang="ru-RU" sz="1200" dirty="0"/>
              <a:t>(запасное имущество) и комплект эксплуатационной документации (техническое описание и инструкция по эксплуатации, формуляр); </a:t>
            </a:r>
            <a:endParaRPr lang="ru-RU" sz="12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dirty="0" smtClean="0"/>
              <a:t>укладочный </a:t>
            </a:r>
            <a:r>
              <a:rPr lang="ru-RU" sz="1200" dirty="0"/>
              <a:t>ящик.</a:t>
            </a:r>
          </a:p>
        </p:txBody>
      </p:sp>
    </p:spTree>
    <p:extLst>
      <p:ext uri="{BB962C8B-B14F-4D97-AF65-F5344CB8AC3E}">
        <p14:creationId xmlns:p14="http://schemas.microsoft.com/office/powerpoint/2010/main" val="315850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451"/>
            <a:ext cx="4629412" cy="3067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118625"/>
            <a:ext cx="6838950" cy="440700"/>
          </a:xfrm>
        </p:spPr>
        <p:txBody>
          <a:bodyPr/>
          <a:lstStyle/>
          <a:p>
            <a:r>
              <a:rPr lang="ru-RU" sz="1800" dirty="0"/>
              <a:t>Измерение уровней радиации на местности и радиоактивного заражения различных поверхностей и </a:t>
            </a:r>
            <a:r>
              <a:rPr lang="ru-RU" sz="1800" dirty="0" smtClean="0"/>
              <a:t>воды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1449" y="818630"/>
            <a:ext cx="8753475" cy="375030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Радиационную разведку местности, с уровнями радиации от 0,5 до 5 Р/ч (при уровнях радиации до 5 Р/ч), производят при положении переключателя «Х1000», а свыше 5 Р/ч –по шкале «0-200» при положении переключателя 200. Пульт прибора с зондом должен находится на уровне 0,7—1 м от поверхности земли. Зонд должен находится в чехле.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500" y="1981201"/>
            <a:ext cx="4248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Степень радиоактивного заражения кожных         покровов людей, их одежды, сельскохозяйственных животных, техники, оборудования, транспорта и т. п. производят на поддиапазонах «Х1000», «Х100», «Х10», «Х1», «Х0,1», снимая показания по верхней шкале («0-5») прибора и умножая их на коэффициент, соответствующий положению переключателя поддиапазонов. </a:t>
            </a:r>
          </a:p>
        </p:txBody>
      </p:sp>
    </p:spTree>
    <p:extLst>
      <p:ext uri="{BB962C8B-B14F-4D97-AF65-F5344CB8AC3E}">
        <p14:creationId xmlns:p14="http://schemas.microsoft.com/office/powerpoint/2010/main" val="395425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4" y="271025"/>
            <a:ext cx="6886575" cy="440700"/>
          </a:xfrm>
        </p:spPr>
        <p:txBody>
          <a:bodyPr/>
          <a:lstStyle/>
          <a:p>
            <a:r>
              <a:rPr lang="ru-RU" sz="2000" dirty="0" smtClean="0"/>
              <a:t>Последовательность проведения измерений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5250" y="419100"/>
            <a:ext cx="8896350" cy="409268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Измеряют гамма-фон в месте, где будет определяться степень заражения объекта, но не менее 15—20 м от обследуемого объекта. Затем зонд (блок детектирования) подносят к поверхности объекта на расстояние 1,5—2 см и медленно перемещают над поверхностью объекта (экран зонда в положении «Г»). По частоте щелчков в телефонах отыскивают наиболее зараженный участок. Зонд устанавливают над местом максимального заражения на высоте 1,5- 2 см, переключатель ставят в положение, при котором стрелка прибора дает показания в пределах шкалы, и снимают показания. Из максимальной мощности экспозиционной дозы, измеренной на поверхности объекта, вычитают гамма-фон. Результат будет характеризовать степень радиоактивного заражения </a:t>
            </a:r>
            <a:r>
              <a:rPr lang="ru-RU" dirty="0" smtClean="0"/>
              <a:t>объекта.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84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28" y="290075"/>
            <a:ext cx="6256200" cy="440700"/>
          </a:xfrm>
        </p:spPr>
        <p:txBody>
          <a:bodyPr/>
          <a:lstStyle/>
          <a:p>
            <a:r>
              <a:rPr lang="ru-RU" sz="2000" dirty="0"/>
              <a:t>Обнаружение бета-излучений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775" y="609600"/>
            <a:ext cx="8915400" cy="415935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Повернуть экран на блоке детектирования в положение Б. Поднести блок детектирования к обследуемой поверхности на расстояние 1–1,5 см. Ручку переключателя поддиапазонов последовательно ставить в положение «Х0,1», «Х1», «Х10» до получения отклонения стрелки микроамперметра в пределах шкалы. В положении экрана Б на блоке детектирования измеряется мощность дозы суммарного бета-гамма - излучения. Увеличение показаний прибора на одном и том же поддиапазоне по сравнению с гамма-измерением показывает о наличии бета-излучения. Выключить прибор после окончания работы. Примечание: В процессе работы с прибором в положении переключателя Δ стрелка должна быть в пределах режимного сектора (зачерненной дуги шкалы).</a:t>
            </a:r>
          </a:p>
        </p:txBody>
      </p:sp>
    </p:spTree>
    <p:extLst>
      <p:ext uri="{BB962C8B-B14F-4D97-AF65-F5344CB8AC3E}">
        <p14:creationId xmlns:p14="http://schemas.microsoft.com/office/powerpoint/2010/main" val="178004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второй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190624"/>
            <a:ext cx="8264400" cy="3625955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Подготовка к работе комплектов индивидуальных дозиметров. Порядок выдачи дозиметров и снятие показаний. Ведение журнала учета доз облучения личного состава. Представление донесений вышестоящему руководителю о дозах облучения. Допустимые дозы облучения</a:t>
            </a:r>
          </a:p>
        </p:txBody>
      </p:sp>
    </p:spTree>
    <p:extLst>
      <p:ext uri="{BB962C8B-B14F-4D97-AF65-F5344CB8AC3E}">
        <p14:creationId xmlns:p14="http://schemas.microsoft.com/office/powerpoint/2010/main" val="2838406106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2849</Words>
  <Application>Microsoft Office PowerPoint</Application>
  <PresentationFormat>Экран (16:9)</PresentationFormat>
  <Paragraphs>141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White</vt:lpstr>
      <vt:lpstr>Тема 10 «Действие поста радиационного и химического наблюдения (стационарный)»</vt:lpstr>
      <vt:lpstr>Вопрос первый </vt:lpstr>
      <vt:lpstr>Презентация PowerPoint</vt:lpstr>
      <vt:lpstr>ДП-5В</vt:lpstr>
      <vt:lpstr>Состав прибора</vt:lpstr>
      <vt:lpstr>Измерение уровней радиации на местности и радиоактивного заражения различных поверхностей и воды</vt:lpstr>
      <vt:lpstr>Последовательность проведения измерений</vt:lpstr>
      <vt:lpstr>Обнаружение бета-излучений</vt:lpstr>
      <vt:lpstr>Вопрос второй </vt:lpstr>
      <vt:lpstr>Комплекты индивидуальных дозиметров ДП-22В и ДП-24</vt:lpstr>
      <vt:lpstr>Комплект индивидуальных дозиметров ИД-1</vt:lpstr>
      <vt:lpstr>Презентация PowerPoint</vt:lpstr>
      <vt:lpstr>Индивидуальный измеритель дозы ИД-11 с измерительным устройством ИУ-1</vt:lpstr>
      <vt:lpstr>Презентация PowerPoint</vt:lpstr>
      <vt:lpstr>Вопрос третий </vt:lpstr>
      <vt:lpstr>ВПХР</vt:lpstr>
      <vt:lpstr>Презентация PowerPoint</vt:lpstr>
      <vt:lpstr>Определение концентрации в воздухе ТХВ</vt:lpstr>
      <vt:lpstr>Презентация PowerPoint</vt:lpstr>
      <vt:lpstr>Презентация PowerPoint</vt:lpstr>
      <vt:lpstr>Определение ТХВ при низких температурах</vt:lpstr>
      <vt:lpstr>Презентация PowerPoint</vt:lpstr>
      <vt:lpstr>Вопрос четвертый </vt:lpstr>
      <vt:lpstr>МК-3</vt:lpstr>
      <vt:lpstr>Подготовка метеокомплекта к работе</vt:lpstr>
      <vt:lpstr>Работа </vt:lpstr>
      <vt:lpstr>Презентация PowerPoint</vt:lpstr>
      <vt:lpstr>Измерение скорости ветра </vt:lpstr>
      <vt:lpstr>Измерение температуры воздуха</vt:lpstr>
      <vt:lpstr>Измерение температуры поверхности почвы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260-2ПК</dc:creator>
  <cp:lastModifiedBy>260-2ПК</cp:lastModifiedBy>
  <cp:revision>31</cp:revision>
  <dcterms:modified xsi:type="dcterms:W3CDTF">2024-05-22T11:40:02Z</dcterms:modified>
</cp:coreProperties>
</file>