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1" r:id="rId1"/>
  </p:sldMasterIdLst>
  <p:notesMasterIdLst>
    <p:notesMasterId r:id="rId39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0" r:id="rId27"/>
    <p:sldId id="291" r:id="rId28"/>
    <p:sldId id="289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258" r:id="rId3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702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91103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c4718ee16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c4718ee16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463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950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c4718ee16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c4718ee16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2330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range" type="tx">
  <p:cSld name="TITLE_AND_BODY">
    <p:bg>
      <p:bgPr>
        <a:gradFill>
          <a:gsLst>
            <a:gs pos="0">
              <a:srgbClr val="F67F00"/>
            </a:gs>
            <a:gs pos="100000">
              <a:srgbClr val="FFAE3B"/>
            </a:gs>
          </a:gsLst>
          <a:lin ang="7465411" scaled="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333137" y="1118462"/>
            <a:ext cx="11934523" cy="4445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448925" y="118500"/>
            <a:ext cx="5631300" cy="13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  <a:defRPr sz="4200" b="0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00"/>
              <a:buNone/>
              <a:defRPr sz="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448922" y="1840706"/>
            <a:ext cx="7810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  <a:defRPr sz="2700">
                <a:solidFill>
                  <a:srgbClr val="FFFFFF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2071" y="359811"/>
            <a:ext cx="1637378" cy="42192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709450" y="4822031"/>
            <a:ext cx="2061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42928" y="337700"/>
            <a:ext cx="62562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1300"/>
              <a:buNone/>
              <a:defRPr sz="2400">
                <a:solidFill>
                  <a:srgbClr val="FF9400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8913D"/>
              </a:buClr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704250" y="4816581"/>
            <a:ext cx="2061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439845" y="1066280"/>
            <a:ext cx="8264400" cy="3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457200" lvl="0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●"/>
              <a:defRPr/>
            </a:lvl1pPr>
            <a:lvl2pPr marL="914400" lvl="1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○"/>
              <a:defRPr/>
            </a:lvl2pPr>
            <a:lvl3pPr marL="1371600" lvl="2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■"/>
              <a:defRPr/>
            </a:lvl3pPr>
            <a:lvl4pPr marL="1828800" lvl="3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●"/>
              <a:defRPr/>
            </a:lvl4pPr>
            <a:lvl5pPr marL="2286000" lvl="4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○"/>
              <a:defRPr/>
            </a:lvl5pPr>
            <a:lvl6pPr marL="2743200" lvl="5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■"/>
              <a:defRPr/>
            </a:lvl6pPr>
            <a:lvl7pPr marL="3200400" lvl="6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●"/>
              <a:defRPr/>
            </a:lvl7pPr>
            <a:lvl8pPr marL="3657600" lvl="7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○"/>
              <a:defRPr/>
            </a:lvl8pPr>
            <a:lvl9pPr marL="4114800" lvl="8" indent="-31115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3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363668" y="4321968"/>
            <a:ext cx="2061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5">
            <a:alphaModFix/>
          </a:blip>
          <a:srcRect t="59" b="59"/>
          <a:stretch/>
        </p:blipFill>
        <p:spPr>
          <a:xfrm>
            <a:off x="333137" y="1118462"/>
            <a:ext cx="11934523" cy="44450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42928" y="337700"/>
            <a:ext cx="62562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9400"/>
              </a:buClr>
              <a:buSzPts val="2100"/>
              <a:buFont typeface="Arial"/>
              <a:buNone/>
              <a:defRPr sz="2100" b="1" i="0" u="none" strike="noStrike" cap="none">
                <a:solidFill>
                  <a:srgbClr val="FF94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Google Shape;8;p1" descr="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8462" y="359810"/>
            <a:ext cx="1635792" cy="4215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39845" y="1066280"/>
            <a:ext cx="8264400" cy="3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4D4E4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4D4E4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74900" y="4822031"/>
            <a:ext cx="206100" cy="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25" tIns="19025" rIns="19025" bIns="19025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  <a:defRPr sz="1100" b="0">
                <a:solidFill>
                  <a:srgbClr val="4D4E4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transition spd="slow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63200" y="432825"/>
            <a:ext cx="5631300" cy="1307400"/>
          </a:xfrm>
          <a:prstGeom prst="rect">
            <a:avLst/>
          </a:prstGeom>
        </p:spPr>
        <p:txBody>
          <a:bodyPr spcFirstLastPara="1" wrap="square" lIns="19025" tIns="19025" rIns="19025" bIns="19025" anchor="b" anchorCtr="0">
            <a:noAutofit/>
          </a:bodyPr>
          <a:lstStyle/>
          <a:p>
            <a:pPr lvl="0"/>
            <a:r>
              <a:rPr lang="ru-RU" sz="2400" b="1" i="1" dirty="0" smtClean="0"/>
              <a:t>Тема 11 «</a:t>
            </a:r>
            <a:r>
              <a:rPr lang="ru-RU" sz="2400" b="1" i="1" dirty="0"/>
              <a:t>Действия санитарного поста по оказанию первой помощи </a:t>
            </a:r>
            <a:r>
              <a:rPr lang="ru-RU" sz="2400" b="1" i="1" dirty="0" smtClean="0"/>
              <a:t>пострадавшим»</a:t>
            </a:r>
            <a:endParaRPr sz="2400" b="1" i="1"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9897" y="4193381"/>
            <a:ext cx="7810500" cy="446400"/>
          </a:xfrm>
          <a:prstGeom prst="rect">
            <a:avLst/>
          </a:prstGeom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dirty="0" smtClean="0"/>
              <a:t>Санкт-Петербург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dirty="0" smtClean="0"/>
              <a:t>2024</a:t>
            </a:r>
            <a:endParaRPr sz="2200"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709450" y="4822031"/>
            <a:ext cx="206100" cy="145500"/>
          </a:xfrm>
          <a:prstGeom prst="rect">
            <a:avLst/>
          </a:prstGeom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</a:pPr>
            <a:fld id="{00000000-1234-1234-1234-123412341234}" type="slidenum">
              <a:rPr lang="ru"/>
              <a:t>1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10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6200" y="342900"/>
            <a:ext cx="8820150" cy="4407005"/>
          </a:xfrm>
        </p:spPr>
        <p:txBody>
          <a:bodyPr/>
          <a:lstStyle/>
          <a:p>
            <a:pPr marL="146050" indent="0">
              <a:buNone/>
            </a:pPr>
            <a:r>
              <a:rPr lang="ru-RU" dirty="0"/>
              <a:t>Первая помощь при термических ожогах должна быть направлена на </a:t>
            </a:r>
            <a:endParaRPr lang="ru-RU" dirty="0" smtClean="0"/>
          </a:p>
          <a:p>
            <a:pPr marL="488950" indent="-342900">
              <a:buAutoNum type="arabicParenR"/>
            </a:pPr>
            <a:r>
              <a:rPr lang="ru-RU" dirty="0" smtClean="0"/>
              <a:t>прекращение </a:t>
            </a:r>
            <a:r>
              <a:rPr lang="ru-RU" dirty="0"/>
              <a:t>воздействия высокой температуры на пострадавшего; </a:t>
            </a:r>
            <a:endParaRPr lang="ru-RU" dirty="0" smtClean="0"/>
          </a:p>
          <a:p>
            <a:pPr marL="488950" indent="-342900">
              <a:buAutoNum type="arabicParenR"/>
            </a:pPr>
            <a:r>
              <a:rPr lang="ru-RU" dirty="0" smtClean="0"/>
              <a:t>охлаждение </a:t>
            </a:r>
            <a:r>
              <a:rPr lang="ru-RU" dirty="0"/>
              <a:t>ожоговой поверхности. </a:t>
            </a:r>
            <a:endParaRPr lang="ru-RU" dirty="0" smtClean="0"/>
          </a:p>
          <a:p>
            <a:pPr marL="146050" indent="0">
              <a:buNone/>
            </a:pPr>
            <a:r>
              <a:rPr lang="ru-RU" dirty="0" smtClean="0"/>
              <a:t>Недопустимо</a:t>
            </a:r>
            <a:r>
              <a:rPr lang="ru-RU" dirty="0"/>
              <a:t>! </a:t>
            </a:r>
            <a:r>
              <a:rPr lang="ru-RU" dirty="0" smtClean="0"/>
              <a:t>Смазывать </a:t>
            </a:r>
            <a:r>
              <a:rPr lang="ru-RU" dirty="0"/>
              <a:t>ожоговую поверхность жиром, посыпать крахмалом или мукой, что затрудняет отвод тепла от поражённого места. </a:t>
            </a:r>
            <a:r>
              <a:rPr lang="ru-RU" dirty="0" smtClean="0"/>
              <a:t>Сдирать </a:t>
            </a:r>
            <a:r>
              <a:rPr lang="ru-RU" dirty="0"/>
              <a:t>с повреждённой кожи одежду</a:t>
            </a:r>
            <a:r>
              <a:rPr lang="ru-RU" dirty="0" smtClean="0"/>
              <a:t>. </a:t>
            </a:r>
            <a:r>
              <a:rPr lang="ru-RU" dirty="0"/>
              <a:t>Вскрывать пузыри</a:t>
            </a:r>
            <a:r>
              <a:rPr lang="ru-RU" dirty="0" smtClean="0"/>
              <a:t>.                                                   Бинтовать </a:t>
            </a:r>
            <a:r>
              <a:rPr lang="ru-RU" dirty="0"/>
              <a:t>обожженную поверхность</a:t>
            </a:r>
            <a:r>
              <a:rPr lang="ru-RU" dirty="0" smtClean="0"/>
              <a:t>. </a:t>
            </a:r>
            <a:r>
              <a:rPr lang="ru-RU" dirty="0"/>
              <a:t>Смывать </a:t>
            </a:r>
            <a:r>
              <a:rPr lang="ru-RU" dirty="0" smtClean="0"/>
              <a:t>грязь                                               </a:t>
            </a:r>
            <a:r>
              <a:rPr lang="ru-RU" dirty="0"/>
              <a:t>и сажу с повреждённой кожи</a:t>
            </a:r>
            <a:r>
              <a:rPr lang="ru-RU" dirty="0" smtClean="0"/>
              <a:t>. </a:t>
            </a:r>
            <a:r>
              <a:rPr lang="ru-RU" dirty="0"/>
              <a:t>Обрабатывать </a:t>
            </a:r>
            <a:r>
              <a:rPr lang="ru-RU" dirty="0" smtClean="0"/>
              <a:t>                                            спиртсодержащими </a:t>
            </a:r>
            <a:r>
              <a:rPr lang="ru-RU" dirty="0"/>
              <a:t>растворами повреждённую </a:t>
            </a:r>
            <a:r>
              <a:rPr lang="ru-RU" dirty="0" smtClean="0"/>
              <a:t>                                               поверхность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31" y="3352800"/>
            <a:ext cx="3183467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12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третий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11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9845" y="1704974"/>
            <a:ext cx="8264400" cy="3111605"/>
          </a:xfrm>
        </p:spPr>
        <p:txBody>
          <a:bodyPr/>
          <a:lstStyle/>
          <a:p>
            <a:pPr marL="146050" indent="0" algn="ctr">
              <a:buNone/>
            </a:pPr>
            <a:r>
              <a:rPr lang="ru-RU" b="1" i="1" dirty="0"/>
              <a:t>Первая помощь при отравлениях и поражениях отравляющими и АХОВ. Методы сердечно-легочной реанимации</a:t>
            </a:r>
          </a:p>
        </p:txBody>
      </p:sp>
    </p:spTree>
    <p:extLst>
      <p:ext uri="{BB962C8B-B14F-4D97-AF65-F5344CB8AC3E}">
        <p14:creationId xmlns:p14="http://schemas.microsoft.com/office/powerpoint/2010/main" val="3294519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12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2875" y="571500"/>
            <a:ext cx="8801100" cy="4245080"/>
          </a:xfrm>
        </p:spPr>
        <p:txBody>
          <a:bodyPr/>
          <a:lstStyle/>
          <a:p>
            <a:pPr marL="146050" indent="0">
              <a:lnSpc>
                <a:spcPct val="100000"/>
              </a:lnSpc>
              <a:buNone/>
            </a:pPr>
            <a:r>
              <a:rPr lang="ru-RU" sz="1600" dirty="0"/>
              <a:t>Основными путями проникновения АХОВ и ОВ внутрь организма следует считать органы дыхания и кожу. Первый путь называется ингаляционным, второй - резорбтивным. Кроме того, возможно попадание АХОВ и ОВ в организм через раневые поверхности и через </a:t>
            </a:r>
            <a:r>
              <a:rPr lang="ru-RU" sz="1600" dirty="0" err="1"/>
              <a:t>желудочнокишечный</a:t>
            </a:r>
            <a:r>
              <a:rPr lang="ru-RU" sz="1600" dirty="0"/>
              <a:t> тракт. Последний путь обычно называют пероральным. Во всех этих случаях АХОВ и ОВ попадает в кровяное русло, разносится кровью ко всем органам и тканям, что чаще </a:t>
            </a:r>
            <a:r>
              <a:rPr lang="ru-RU" sz="1600" dirty="0" smtClean="0"/>
              <a:t>всего </a:t>
            </a:r>
            <a:r>
              <a:rPr lang="ru-RU" sz="1600" dirty="0"/>
              <a:t>сопровождается общим поражением или гибелью человека</a:t>
            </a:r>
            <a:r>
              <a:rPr lang="ru-RU" sz="1600" dirty="0" smtClean="0"/>
              <a:t>.</a:t>
            </a:r>
          </a:p>
          <a:p>
            <a:pPr marL="146050" indent="0">
              <a:lnSpc>
                <a:spcPct val="100000"/>
              </a:lnSpc>
              <a:buNone/>
            </a:pPr>
            <a:r>
              <a:rPr lang="ru-RU" sz="1600" dirty="0"/>
              <a:t>Различают следующие агрегатные состояния отравляющих веществ: </a:t>
            </a:r>
            <a:endParaRPr lang="ru-RU" sz="16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600" dirty="0" smtClean="0"/>
              <a:t>парообразное</a:t>
            </a:r>
            <a:r>
              <a:rPr lang="ru-RU" sz="1600" dirty="0"/>
              <a:t>, когда АХОВ и ОВ находится в атмосфере в виде пара или газа; </a:t>
            </a:r>
            <a:endParaRPr lang="ru-RU" sz="16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600" dirty="0" smtClean="0"/>
              <a:t>аэрозольное</a:t>
            </a:r>
            <a:r>
              <a:rPr lang="ru-RU" sz="1600" dirty="0"/>
              <a:t>, когда жидкие или твердые АХОВ и ОВ взвешены в воздухе в виде частиц различного размера: от тонкодисперсного диаметра до 10 мкм (туман, дым) до грубодисперсного диаметра свыше 10 мкм (морось, крупные частицы дыма); </a:t>
            </a:r>
            <a:endParaRPr lang="ru-RU" sz="1600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600" dirty="0" smtClean="0"/>
              <a:t>капельножидкое.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2607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13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90500" y="600075"/>
            <a:ext cx="8734425" cy="4216505"/>
          </a:xfrm>
        </p:spPr>
        <p:txBody>
          <a:bodyPr/>
          <a:lstStyle/>
          <a:p>
            <a:pPr marL="488950" indent="-342900">
              <a:buAutoNum type="arabicParenR"/>
            </a:pPr>
            <a:r>
              <a:rPr lang="ru-RU" sz="1600" dirty="0" smtClean="0"/>
              <a:t>Нервнопаралитические </a:t>
            </a:r>
            <a:r>
              <a:rPr lang="ru-RU" sz="1600" dirty="0"/>
              <a:t>или фосфорорганические отравляющие вещества (ФОВ). (Зарин, зоман, Ви-Икс). </a:t>
            </a:r>
            <a:endParaRPr lang="ru-RU" sz="1600" dirty="0" smtClean="0"/>
          </a:p>
          <a:p>
            <a:pPr marL="488950" indent="-342900">
              <a:buAutoNum type="arabicParenR"/>
            </a:pPr>
            <a:r>
              <a:rPr lang="ru-RU" sz="1600" dirty="0" smtClean="0"/>
              <a:t>Отравляющие </a:t>
            </a:r>
            <a:r>
              <a:rPr lang="ru-RU" sz="1600" dirty="0"/>
              <a:t>вещества кожно-нарывного действия. (Иприт, люизит). </a:t>
            </a:r>
            <a:endParaRPr lang="ru-RU" sz="1600" dirty="0" smtClean="0"/>
          </a:p>
          <a:p>
            <a:pPr marL="488950" indent="-342900">
              <a:buAutoNum type="arabicParenR"/>
            </a:pPr>
            <a:r>
              <a:rPr lang="ru-RU" sz="1600" dirty="0" smtClean="0"/>
              <a:t>Отравляющие </a:t>
            </a:r>
            <a:r>
              <a:rPr lang="ru-RU" sz="1600" dirty="0"/>
              <a:t>вещества </a:t>
            </a:r>
            <a:r>
              <a:rPr lang="ru-RU" sz="1600" dirty="0" err="1"/>
              <a:t>общеядовитого</a:t>
            </a:r>
            <a:r>
              <a:rPr lang="ru-RU" sz="1600" dirty="0"/>
              <a:t> действия. (Синильная кислота, Хлорциан). </a:t>
            </a:r>
            <a:endParaRPr lang="ru-RU" sz="1600" dirty="0" smtClean="0"/>
          </a:p>
          <a:p>
            <a:pPr marL="488950" indent="-342900">
              <a:buAutoNum type="arabicParenR"/>
            </a:pPr>
            <a:r>
              <a:rPr lang="ru-RU" sz="1600" dirty="0" smtClean="0"/>
              <a:t>Отравляющие </a:t>
            </a:r>
            <a:r>
              <a:rPr lang="ru-RU" sz="1600" dirty="0"/>
              <a:t>вещества удушающего действия. (Фосген, дифосген, хлор </a:t>
            </a:r>
            <a:endParaRPr lang="ru-RU" sz="1600" dirty="0" smtClean="0"/>
          </a:p>
          <a:p>
            <a:pPr marL="488950" indent="-342900">
              <a:buAutoNum type="arabicParenR"/>
            </a:pPr>
            <a:r>
              <a:rPr lang="ru-RU" sz="1600" dirty="0" smtClean="0"/>
              <a:t>Раздражающие </a:t>
            </a:r>
            <a:r>
              <a:rPr lang="ru-RU" sz="1600" dirty="0"/>
              <a:t>отравляющие вещества. (Хлорацетофенон и </a:t>
            </a:r>
            <a:r>
              <a:rPr lang="ru-RU" sz="1600" dirty="0" err="1"/>
              <a:t>бромбензилцианид</a:t>
            </a:r>
            <a:r>
              <a:rPr lang="ru-RU" sz="1600" dirty="0"/>
              <a:t>, </a:t>
            </a:r>
            <a:r>
              <a:rPr lang="ru-RU" sz="1600" dirty="0" err="1"/>
              <a:t>Дифенилцианарсин</a:t>
            </a:r>
            <a:r>
              <a:rPr lang="ru-RU" sz="1600" dirty="0"/>
              <a:t>, адамсит, Вещество Си-Эс (СS)). </a:t>
            </a:r>
            <a:endParaRPr lang="ru-RU" sz="1600" dirty="0" smtClean="0"/>
          </a:p>
          <a:p>
            <a:pPr marL="488950" indent="-342900">
              <a:buAutoNum type="arabicParenR"/>
            </a:pPr>
            <a:r>
              <a:rPr lang="ru-RU" sz="1600" dirty="0" err="1" smtClean="0"/>
              <a:t>Психохимические</a:t>
            </a:r>
            <a:r>
              <a:rPr lang="ru-RU" sz="1600" dirty="0" smtClean="0"/>
              <a:t> </a:t>
            </a:r>
            <a:r>
              <a:rPr lang="ru-RU" sz="1600" dirty="0"/>
              <a:t>отравляющие вещества. (Би-Зет (ВZ) и диэтиламид лизергиновой кислоты (ДЛК)).</a:t>
            </a:r>
          </a:p>
        </p:txBody>
      </p:sp>
    </p:spTree>
    <p:extLst>
      <p:ext uri="{BB962C8B-B14F-4D97-AF65-F5344CB8AC3E}">
        <p14:creationId xmlns:p14="http://schemas.microsoft.com/office/powerpoint/2010/main" val="4153685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78" y="223400"/>
            <a:ext cx="6256200" cy="440700"/>
          </a:xfrm>
        </p:spPr>
        <p:txBody>
          <a:bodyPr/>
          <a:lstStyle/>
          <a:p>
            <a:r>
              <a:rPr lang="ru-RU" dirty="0"/>
              <a:t>Оказание первой помощи при поражении 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14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4300" y="762000"/>
            <a:ext cx="8896350" cy="3968855"/>
          </a:xfrm>
        </p:spPr>
        <p:txBody>
          <a:bodyPr/>
          <a:lstStyle/>
          <a:p>
            <a:pPr marL="146050" indent="0">
              <a:lnSpc>
                <a:spcPct val="100000"/>
              </a:lnSpc>
              <a:buNone/>
            </a:pPr>
            <a:r>
              <a:rPr lang="ru-RU" dirty="0"/>
              <a:t>Первая помощь при заражении нервнопаралитическими или фосфорорганическими отравляющими веществами (ФОВ) включает: </a:t>
            </a:r>
            <a:endParaRPr lang="ru-RU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dirty="0" smtClean="0"/>
              <a:t>надевание </a:t>
            </a:r>
            <a:r>
              <a:rPr lang="ru-RU" dirty="0"/>
              <a:t>противогаза; </a:t>
            </a:r>
            <a:endParaRPr lang="ru-RU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dirty="0" smtClean="0"/>
              <a:t>введение </a:t>
            </a:r>
            <a:r>
              <a:rPr lang="ru-RU" dirty="0"/>
              <a:t>антидота из аптечки индивидуальной АИ или из сумки медицинской войсковой СМВ; </a:t>
            </a:r>
            <a:endParaRPr lang="ru-RU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dirty="0" smtClean="0"/>
              <a:t>частичную </a:t>
            </a:r>
            <a:r>
              <a:rPr lang="ru-RU" dirty="0"/>
              <a:t>санитарную обработку с помощью индивидуального противохимического пакета ИПП; </a:t>
            </a:r>
            <a:endParaRPr lang="ru-RU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dirty="0" smtClean="0"/>
              <a:t>искусственное </a:t>
            </a:r>
            <a:r>
              <a:rPr lang="ru-RU" dirty="0"/>
              <a:t>дыхание (по показаниям); </a:t>
            </a:r>
            <a:endParaRPr lang="ru-RU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dirty="0" smtClean="0"/>
              <a:t>выход</a:t>
            </a:r>
            <a:r>
              <a:rPr lang="ru-RU" dirty="0"/>
              <a:t>, (вынос, вывоз) из очага заражения; </a:t>
            </a:r>
            <a:endParaRPr lang="ru-RU" dirty="0" smtClean="0"/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dirty="0" smtClean="0"/>
              <a:t>эвакуацию </a:t>
            </a:r>
            <a:r>
              <a:rPr lang="ru-RU" dirty="0"/>
              <a:t>на медицинский пункт части санитарным или другим транспортом в средствах защиты, в первую очередь тяжело поражённых. </a:t>
            </a:r>
          </a:p>
        </p:txBody>
      </p:sp>
    </p:spTree>
    <p:extLst>
      <p:ext uri="{BB962C8B-B14F-4D97-AF65-F5344CB8AC3E}">
        <p14:creationId xmlns:p14="http://schemas.microsoft.com/office/powerpoint/2010/main" val="2792791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15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90500" y="476250"/>
            <a:ext cx="8715375" cy="4340330"/>
          </a:xfrm>
        </p:spPr>
        <p:txBody>
          <a:bodyPr/>
          <a:lstStyle/>
          <a:p>
            <a:pPr marL="146050" indent="0">
              <a:buNone/>
            </a:pPr>
            <a:r>
              <a:rPr lang="ru-RU" dirty="0"/>
              <a:t>Первая помощь при заражении отравляющими веществами </a:t>
            </a:r>
            <a:r>
              <a:rPr lang="ru-RU" dirty="0" err="1"/>
              <a:t>кожнонарывного</a:t>
            </a:r>
            <a:r>
              <a:rPr lang="ru-RU" dirty="0"/>
              <a:t> действия включает: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надевание </a:t>
            </a:r>
            <a:r>
              <a:rPr lang="ru-RU" dirty="0"/>
              <a:t>противогаза после предварительного промывания глаз водой из фляги и обработки лица содержимым ИПП;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обработку </a:t>
            </a:r>
            <a:r>
              <a:rPr lang="ru-RU" dirty="0"/>
              <a:t>открытых участков кожи и прилегающего к ним обмундирования с помощью ИПП;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вызывание </a:t>
            </a:r>
            <a:r>
              <a:rPr lang="ru-RU" dirty="0"/>
              <a:t>рвоты при попадании ОВ в желудок;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эвакуацию </a:t>
            </a:r>
            <a:r>
              <a:rPr lang="ru-RU" dirty="0"/>
              <a:t>пораженных из очага. </a:t>
            </a:r>
          </a:p>
        </p:txBody>
      </p:sp>
    </p:spTree>
    <p:extLst>
      <p:ext uri="{BB962C8B-B14F-4D97-AF65-F5344CB8AC3E}">
        <p14:creationId xmlns:p14="http://schemas.microsoft.com/office/powerpoint/2010/main" val="3811862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16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9845" y="866775"/>
            <a:ext cx="8264400" cy="3949805"/>
          </a:xfrm>
        </p:spPr>
        <p:txBody>
          <a:bodyPr/>
          <a:lstStyle/>
          <a:p>
            <a:pPr marL="146050" indent="0">
              <a:buNone/>
            </a:pPr>
            <a:r>
              <a:rPr lang="ru-RU" dirty="0"/>
              <a:t>Первая помощь при заражении отравляющими веществами удушающего действия включает: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надевание </a:t>
            </a:r>
            <a:r>
              <a:rPr lang="ru-RU" dirty="0"/>
              <a:t>противогаза и вынос пострадавшего из зараженной зоны;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при </a:t>
            </a:r>
            <a:r>
              <a:rPr lang="ru-RU" dirty="0"/>
              <a:t>остановке дыхания – искусственное дыхание;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предоставление </a:t>
            </a:r>
            <a:r>
              <a:rPr lang="ru-RU" dirty="0"/>
              <a:t>покоя и укрытие от холода;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эвакуацию </a:t>
            </a:r>
            <a:r>
              <a:rPr lang="ru-RU" dirty="0"/>
              <a:t>пострадавших на транспорте.</a:t>
            </a:r>
          </a:p>
        </p:txBody>
      </p:sp>
    </p:spTree>
    <p:extLst>
      <p:ext uri="{BB962C8B-B14F-4D97-AF65-F5344CB8AC3E}">
        <p14:creationId xmlns:p14="http://schemas.microsoft.com/office/powerpoint/2010/main" val="2040273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17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5725" y="466725"/>
            <a:ext cx="8943975" cy="4226030"/>
          </a:xfrm>
        </p:spPr>
        <p:txBody>
          <a:bodyPr/>
          <a:lstStyle/>
          <a:p>
            <a:pPr marL="146050" indent="0">
              <a:buNone/>
            </a:pPr>
            <a:r>
              <a:rPr lang="ru-RU" dirty="0"/>
              <a:t>Первая помощь при заражении раздражающими отравляющими веществами включает: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надевание </a:t>
            </a:r>
            <a:r>
              <a:rPr lang="ru-RU" dirty="0"/>
              <a:t>противогаза;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применение </a:t>
            </a:r>
            <a:r>
              <a:rPr lang="ru-RU" dirty="0"/>
              <a:t>лечебного средства – </a:t>
            </a:r>
            <a:r>
              <a:rPr lang="ru-RU" dirty="0" err="1"/>
              <a:t>фицилина</a:t>
            </a:r>
            <a:r>
              <a:rPr lang="ru-RU" dirty="0"/>
              <a:t> для снятия болевого синдрома со стороны дыхательных путей (раздавливают ампулу и закладывают под маску противогаза);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снятие </a:t>
            </a:r>
            <a:r>
              <a:rPr lang="ru-RU" dirty="0"/>
              <a:t>противогаза и промывание глаз водой вне очага заражения;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при </a:t>
            </a:r>
            <a:r>
              <a:rPr lang="ru-RU" dirty="0"/>
              <a:t>резком раздражении дыхательных путей и глаз пораженные эвакуируются на медицинский пункт. </a:t>
            </a:r>
          </a:p>
        </p:txBody>
      </p:sp>
    </p:spTree>
    <p:extLst>
      <p:ext uri="{BB962C8B-B14F-4D97-AF65-F5344CB8AC3E}">
        <p14:creationId xmlns:p14="http://schemas.microsoft.com/office/powerpoint/2010/main" val="185092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18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52400" y="762000"/>
            <a:ext cx="8763000" cy="4054580"/>
          </a:xfrm>
        </p:spPr>
        <p:txBody>
          <a:bodyPr/>
          <a:lstStyle/>
          <a:p>
            <a:pPr marL="146050" indent="0">
              <a:buNone/>
            </a:pPr>
            <a:r>
              <a:rPr lang="ru-RU" dirty="0"/>
              <a:t>Первая помощь при заражении </a:t>
            </a:r>
            <a:r>
              <a:rPr lang="ru-RU" dirty="0" err="1"/>
              <a:t>психохимическими</a:t>
            </a:r>
            <a:r>
              <a:rPr lang="ru-RU" dirty="0"/>
              <a:t> ОВ включает: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надевание </a:t>
            </a:r>
            <a:r>
              <a:rPr lang="ru-RU" dirty="0"/>
              <a:t>противогаза;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частичную </a:t>
            </a:r>
            <a:r>
              <a:rPr lang="ru-RU" dirty="0"/>
              <a:t>санитарную обработку с помощью ИПП;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вывод </a:t>
            </a:r>
            <a:r>
              <a:rPr lang="ru-RU" dirty="0"/>
              <a:t>(вынос) из зоны заражения с предварительно изъятым оружием;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эвакуацию </a:t>
            </a:r>
            <a:r>
              <a:rPr lang="ru-RU" dirty="0"/>
              <a:t>в первую очередь лиц с нарушенной психикой (агрессивными действиями, галлюцинациями, необычным поведением и др.). </a:t>
            </a:r>
          </a:p>
        </p:txBody>
      </p:sp>
    </p:spTree>
    <p:extLst>
      <p:ext uri="{BB962C8B-B14F-4D97-AF65-F5344CB8AC3E}">
        <p14:creationId xmlns:p14="http://schemas.microsoft.com/office/powerpoint/2010/main" val="2263789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четвертый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19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9845" y="1562100"/>
            <a:ext cx="8264400" cy="3254480"/>
          </a:xfrm>
        </p:spPr>
        <p:txBody>
          <a:bodyPr/>
          <a:lstStyle/>
          <a:p>
            <a:pPr marL="146050" indent="0" algn="ctr">
              <a:buNone/>
            </a:pPr>
            <a:r>
              <a:rPr lang="ru-RU" b="1" i="1" dirty="0"/>
              <a:t>Назначение и порядок использования комплекта индивидуальной медицинской гражданской защиты (КИМГЗ) и индивидуального противохимического пакета</a:t>
            </a:r>
          </a:p>
        </p:txBody>
      </p:sp>
    </p:spTree>
    <p:extLst>
      <p:ext uri="{BB962C8B-B14F-4D97-AF65-F5344CB8AC3E}">
        <p14:creationId xmlns:p14="http://schemas.microsoft.com/office/powerpoint/2010/main" val="152565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первый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23824" y="1590675"/>
            <a:ext cx="8886825" cy="3428999"/>
          </a:xfrm>
        </p:spPr>
        <p:txBody>
          <a:bodyPr/>
          <a:lstStyle/>
          <a:p>
            <a:pPr marL="146050" indent="0" algn="ctr">
              <a:buNone/>
            </a:pPr>
            <a:r>
              <a:rPr lang="ru-RU" b="1" i="1" dirty="0"/>
              <a:t>Порядок оказания первой помощи пострадавшим</a:t>
            </a:r>
          </a:p>
        </p:txBody>
      </p:sp>
    </p:spTree>
    <p:extLst>
      <p:ext uri="{BB962C8B-B14F-4D97-AF65-F5344CB8AC3E}">
        <p14:creationId xmlns:p14="http://schemas.microsoft.com/office/powerpoint/2010/main" val="3168494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20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5725" y="152400"/>
            <a:ext cx="5305425" cy="3854555"/>
          </a:xfrm>
        </p:spPr>
        <p:txBody>
          <a:bodyPr/>
          <a:lstStyle/>
          <a:p>
            <a:pPr marL="146050" indent="0">
              <a:buNone/>
            </a:pPr>
            <a:r>
              <a:rPr lang="ru-RU" dirty="0"/>
              <a:t>Комплект Индивидуальной Медицинской Гражданской Защиты (КИМГЗ) предназначен для обеспечения личного состава формирований гражданской обороны, населения и </a:t>
            </a:r>
            <a:r>
              <a:rPr lang="ru-RU" dirty="0" smtClean="0"/>
              <a:t>                                              сотрудников                                                 предприятий </a:t>
            </a:r>
            <a:r>
              <a:rPr lang="ru-RU" dirty="0"/>
              <a:t>атомной </a:t>
            </a:r>
            <a:r>
              <a:rPr lang="ru-RU" dirty="0" smtClean="0"/>
              <a:t>                                        энергетики.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656" y="1979485"/>
            <a:ext cx="5902543" cy="284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07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21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23825" y="609599"/>
            <a:ext cx="8858250" cy="4206979"/>
          </a:xfrm>
        </p:spPr>
        <p:txBody>
          <a:bodyPr/>
          <a:lstStyle/>
          <a:p>
            <a:pPr marL="146050" indent="0">
              <a:lnSpc>
                <a:spcPct val="100000"/>
              </a:lnSpc>
              <a:buNone/>
            </a:pPr>
            <a:r>
              <a:rPr lang="ru-RU" dirty="0"/>
              <a:t>Комплектация КИМГЗ зависит от задач, выполняемых силами гражданской обороны с целью снижения воздействия поражающих факторов при работе в зонах радиоактивного и биологического, химического заражения, во время пожаров, в зоне контртеррористической операции</a:t>
            </a:r>
            <a:r>
              <a:rPr lang="ru-RU" dirty="0" smtClean="0"/>
              <a:t>. </a:t>
            </a:r>
          </a:p>
          <a:p>
            <a:pPr marL="146050" indent="0">
              <a:lnSpc>
                <a:spcPct val="100000"/>
              </a:lnSpc>
              <a:buNone/>
            </a:pPr>
            <a:r>
              <a:rPr lang="ru-RU" dirty="0"/>
              <a:t>Антидот — противоядие, лекарственное средство, прекращающее или ослабляющее действие яда на организм. </a:t>
            </a:r>
            <a:endParaRPr lang="ru-RU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dirty="0" err="1" smtClean="0"/>
              <a:t>Антиэметический</a:t>
            </a:r>
            <a:r>
              <a:rPr lang="ru-RU" dirty="0" smtClean="0"/>
              <a:t> </a:t>
            </a:r>
            <a:r>
              <a:rPr lang="ru-RU" dirty="0"/>
              <a:t>препарат — средство, прекращающее и предотвращающее тошноту и рвоту. </a:t>
            </a:r>
            <a:endParaRPr lang="ru-RU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dirty="0" err="1" smtClean="0"/>
              <a:t>Анксиолитический</a:t>
            </a:r>
            <a:r>
              <a:rPr lang="ru-RU" dirty="0" smtClean="0"/>
              <a:t> </a:t>
            </a:r>
            <a:r>
              <a:rPr lang="ru-RU" dirty="0"/>
              <a:t>препарат — </a:t>
            </a:r>
            <a:r>
              <a:rPr lang="ru-RU" dirty="0" err="1"/>
              <a:t>противотревожное</a:t>
            </a:r>
            <a:r>
              <a:rPr lang="ru-RU" dirty="0"/>
              <a:t> средство. </a:t>
            </a:r>
            <a:r>
              <a:rPr lang="ru-RU" dirty="0" err="1"/>
              <a:t>Анксиолитическое</a:t>
            </a:r>
            <a:r>
              <a:rPr lang="ru-RU" dirty="0"/>
              <a:t> действие проявляется в уменьшении беспокойства, тревоги, страха (антифобическое действие), снижении эмоциональной напряжённости.</a:t>
            </a:r>
          </a:p>
        </p:txBody>
      </p:sp>
    </p:spTree>
    <p:extLst>
      <p:ext uri="{BB962C8B-B14F-4D97-AF65-F5344CB8AC3E}">
        <p14:creationId xmlns:p14="http://schemas.microsoft.com/office/powerpoint/2010/main" val="3581977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состав КИМГЗ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22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52400" y="666750"/>
            <a:ext cx="8734425" cy="4149830"/>
          </a:xfrm>
        </p:spPr>
        <p:txBody>
          <a:bodyPr/>
          <a:lstStyle/>
          <a:p>
            <a:pPr marL="146050" indent="0">
              <a:lnSpc>
                <a:spcPct val="100000"/>
              </a:lnSpc>
              <a:buNone/>
            </a:pPr>
            <a:r>
              <a:rPr lang="ru-RU" sz="1400" dirty="0"/>
              <a:t>Маска медицинская нестерильная одноразовая — 2 шт. </a:t>
            </a:r>
            <a:endParaRPr lang="ru-RU" sz="1400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sz="1400" dirty="0" smtClean="0"/>
              <a:t>Перчатки </a:t>
            </a:r>
            <a:r>
              <a:rPr lang="ru-RU" sz="1400" dirty="0"/>
              <a:t>медицинские нестерильные, размером не менее М — 2 </a:t>
            </a:r>
            <a:r>
              <a:rPr lang="ru-RU" sz="1400" dirty="0" smtClean="0"/>
              <a:t>пары.</a:t>
            </a:r>
          </a:p>
          <a:p>
            <a:pPr marL="146050" indent="0">
              <a:lnSpc>
                <a:spcPct val="100000"/>
              </a:lnSpc>
              <a:buNone/>
            </a:pPr>
            <a:r>
              <a:rPr lang="ru-RU" sz="1400" dirty="0" smtClean="0"/>
              <a:t> </a:t>
            </a:r>
            <a:r>
              <a:rPr lang="ru-RU" sz="1400" dirty="0"/>
              <a:t>Устройство для проведения искусственного дыхания «Рот-</a:t>
            </a:r>
            <a:r>
              <a:rPr lang="ru-RU" sz="1400" dirty="0" err="1"/>
              <a:t>УстройствоРот</a:t>
            </a:r>
            <a:r>
              <a:rPr lang="ru-RU" sz="1400" dirty="0"/>
              <a:t>» — 1 шт. </a:t>
            </a:r>
            <a:endParaRPr lang="ru-RU" sz="1400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sz="1400" dirty="0" smtClean="0"/>
              <a:t>Жгут </a:t>
            </a:r>
            <a:r>
              <a:rPr lang="ru-RU" sz="1400" dirty="0"/>
              <a:t>кровоостанавливающий для остановки артериального кровотечения — 1 шт. </a:t>
            </a:r>
            <a:endParaRPr lang="ru-RU" sz="1400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sz="1400" dirty="0" smtClean="0"/>
              <a:t>Бинт </a:t>
            </a:r>
            <a:r>
              <a:rPr lang="ru-RU" sz="1400" dirty="0"/>
              <a:t>марлевый медицинский 7 м х 14 см — 2 шт. </a:t>
            </a:r>
            <a:endParaRPr lang="ru-RU" sz="1400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sz="1400" dirty="0" smtClean="0"/>
              <a:t>Салфетки </a:t>
            </a:r>
            <a:r>
              <a:rPr lang="ru-RU" sz="1400" dirty="0"/>
              <a:t>марлевые медицинские стерильные размером не менее 16 x 14 см N 10 — 1 </a:t>
            </a:r>
            <a:r>
              <a:rPr lang="ru-RU" sz="1400" dirty="0" err="1"/>
              <a:t>уп</a:t>
            </a:r>
            <a:r>
              <a:rPr lang="ru-RU" sz="1400" dirty="0"/>
              <a:t>. </a:t>
            </a:r>
            <a:endParaRPr lang="ru-RU" sz="1400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sz="1400" dirty="0" smtClean="0"/>
              <a:t>Лейкопластырь </a:t>
            </a:r>
            <a:r>
              <a:rPr lang="ru-RU" sz="1400" dirty="0"/>
              <a:t>фиксирующий рулонный размером не менее 2 х 500 см — 1 шт. </a:t>
            </a:r>
            <a:endParaRPr lang="ru-RU" sz="1400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sz="1400" dirty="0" smtClean="0"/>
              <a:t>Покрывало </a:t>
            </a:r>
            <a:r>
              <a:rPr lang="ru-RU" sz="1400" dirty="0"/>
              <a:t>спасательное изотермическое —1 шт. </a:t>
            </a:r>
            <a:endParaRPr lang="ru-RU" sz="1400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sz="1400" dirty="0" smtClean="0"/>
              <a:t>Ножницы </a:t>
            </a:r>
            <a:r>
              <a:rPr lang="ru-RU" sz="1400" dirty="0"/>
              <a:t>для разрезания повязок — 1 </a:t>
            </a:r>
            <a:r>
              <a:rPr lang="ru-RU" sz="1400" dirty="0" smtClean="0"/>
              <a:t>шт.</a:t>
            </a:r>
          </a:p>
          <a:p>
            <a:pPr marL="146050" indent="0">
              <a:lnSpc>
                <a:spcPct val="100000"/>
              </a:lnSpc>
              <a:buNone/>
            </a:pPr>
            <a:r>
              <a:rPr lang="ru-RU" sz="1400" dirty="0" smtClean="0"/>
              <a:t>В зависимости от задач НФГО в КИМГЗ вкладывают лекарственные препараты: обезболивающие, противорвотные, антибиотики, антидоты, радиозащитные препараты.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69631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6725"/>
            <a:ext cx="6480053" cy="440700"/>
          </a:xfrm>
        </p:spPr>
        <p:txBody>
          <a:bodyPr/>
          <a:lstStyle/>
          <a:p>
            <a:r>
              <a:rPr lang="ru-RU" dirty="0"/>
              <a:t>Индивидуальные противохимические пакеты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23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52400" y="666750"/>
            <a:ext cx="8848725" cy="4343400"/>
          </a:xfrm>
        </p:spPr>
        <p:txBody>
          <a:bodyPr/>
          <a:lstStyle/>
          <a:p>
            <a:pPr marL="146050" indent="0">
              <a:lnSpc>
                <a:spcPct val="100000"/>
              </a:lnSpc>
              <a:buNone/>
            </a:pPr>
            <a:r>
              <a:rPr lang="ru-RU" sz="1400" dirty="0" smtClean="0"/>
              <a:t>Предназначены </a:t>
            </a:r>
            <a:r>
              <a:rPr lang="ru-RU" sz="1400" dirty="0"/>
              <a:t>для обеззараживания капельножидких ОВ и некоторых АХОВ, попавших на тело и одежду человека, на средства индивидуальной защиты и на </a:t>
            </a:r>
            <a:r>
              <a:rPr lang="ru-RU" sz="1400" dirty="0" smtClean="0"/>
              <a:t>инструмент. 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10" y="1733550"/>
            <a:ext cx="4037240" cy="2628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125" y="1361593"/>
            <a:ext cx="44767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ИПП-11 предназначен для защиты и дегазации открытых участков кожи человека от 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</a:rPr>
              <a:t>фосфороорганических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 ядовитых веществ. Является изделием одноразового использования в интервалах температур от -20оС до +40оС. ИПП представляет собой герметично заваренную оболочку из полимерного материала с вложенными в нее тампонами из нетканого материала, пропитанного по рецептуре «</a:t>
            </a:r>
            <a:r>
              <a:rPr lang="ru-RU" dirty="0" err="1">
                <a:solidFill>
                  <a:schemeClr val="tx1">
                    <a:lumMod val="75000"/>
                  </a:schemeClr>
                </a:solidFill>
              </a:rPr>
              <a:t>Ланглик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». На швах оболочки имеются насечки для быстрого вскрытия пакета. При использовании следует взять пакет левой рукой, правой резким движением вскрыть его по насечке, достать тампон и равномерно обработать им открытые участки кожи (лицо, шею и кисти рук) и прилегающие к ним кромки одежды.</a:t>
            </a:r>
          </a:p>
        </p:txBody>
      </p:sp>
    </p:spTree>
    <p:extLst>
      <p:ext uri="{BB962C8B-B14F-4D97-AF65-F5344CB8AC3E}">
        <p14:creationId xmlns:p14="http://schemas.microsoft.com/office/powerpoint/2010/main" val="4174333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пятый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24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9845" y="1409700"/>
            <a:ext cx="8264400" cy="3406880"/>
          </a:xfrm>
        </p:spPr>
        <p:txBody>
          <a:bodyPr/>
          <a:lstStyle/>
          <a:p>
            <a:pPr marL="146050" indent="0" algn="ctr">
              <a:buNone/>
            </a:pPr>
            <a:r>
              <a:rPr lang="ru-RU" b="1" i="1" dirty="0"/>
              <a:t>Подготовка раненых и пораженных к эвакуации в безопасные места с использованием штатных и подручных средств. Транспортная иммобилизация переломов и костей конечностей, позвоночника и таза с помощью стандартных шин или подручных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466180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25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5250" y="180975"/>
            <a:ext cx="8877300" cy="4730855"/>
          </a:xfrm>
        </p:spPr>
        <p:txBody>
          <a:bodyPr/>
          <a:lstStyle/>
          <a:p>
            <a:pPr marL="146050" indent="0">
              <a:lnSpc>
                <a:spcPct val="100000"/>
              </a:lnSpc>
              <a:buNone/>
            </a:pPr>
            <a:r>
              <a:rPr lang="ru-RU" dirty="0"/>
              <a:t>После оказания первой помощи непосредственно в зоне </a:t>
            </a:r>
            <a:r>
              <a:rPr lang="ru-RU" dirty="0" smtClean="0"/>
              <a:t>ЧС                  </a:t>
            </a:r>
            <a:r>
              <a:rPr lang="ru-RU" dirty="0"/>
              <a:t>пострадавшего необходимо доставить в лечебное учреждение</a:t>
            </a:r>
            <a:r>
              <a:rPr lang="ru-RU" dirty="0" smtClean="0"/>
              <a:t>.</a:t>
            </a:r>
          </a:p>
          <a:p>
            <a:pPr marL="146050" indent="0">
              <a:lnSpc>
                <a:spcPct val="100000"/>
              </a:lnSpc>
              <a:buNone/>
            </a:pPr>
            <a:r>
              <a:rPr lang="ru-RU" dirty="0"/>
              <a:t>Рациональными положениями тела при транспортировке являются: </a:t>
            </a:r>
            <a:endParaRPr lang="ru-RU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dirty="0" smtClean="0"/>
              <a:t>• </a:t>
            </a:r>
            <a:r>
              <a:rPr lang="ru-RU" dirty="0"/>
              <a:t>на спине - при: сотрясениях головного мозга; травмах передней части головы и лица; повреждениях позвоночника, переломах костей таза и нижних конечностей; шоковых состояниях; травмах органов брюшной полости; ампутации нижних конечностей (с валиком под травмированной ногой); </a:t>
            </a:r>
            <a:endParaRPr lang="ru-RU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dirty="0" smtClean="0"/>
              <a:t>• </a:t>
            </a:r>
            <a:r>
              <a:rPr lang="ru-RU" dirty="0"/>
              <a:t>сидя - при: травмах глаз, груди, дыхательных путей верхних конечностей; ушибах, порезах, ссадинах ног; травмах плечевого пояса; с поднятой вверх рукой - при ампутированной верхней конечности; </a:t>
            </a:r>
            <a:r>
              <a:rPr lang="ru-RU" dirty="0" err="1"/>
              <a:t>полусидячее</a:t>
            </a:r>
            <a:r>
              <a:rPr lang="ru-RU" dirty="0"/>
              <a:t> положение со склонённой на грудь головой - при травмах шеи; </a:t>
            </a:r>
            <a:endParaRPr lang="ru-RU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dirty="0" smtClean="0"/>
              <a:t>• </a:t>
            </a:r>
            <a:r>
              <a:rPr lang="ru-RU" dirty="0"/>
              <a:t>на животе - при: травмах затылочной части головы; травмах спины, ягодиц, тыльной поверхности ног; на животе или на правом боку - при травмах спины; на животе с валиком под грудью и головой - при кровопотерях.</a:t>
            </a:r>
          </a:p>
        </p:txBody>
      </p:sp>
    </p:spTree>
    <p:extLst>
      <p:ext uri="{BB962C8B-B14F-4D97-AF65-F5344CB8AC3E}">
        <p14:creationId xmlns:p14="http://schemas.microsoft.com/office/powerpoint/2010/main" val="1840988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26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008" y="151880"/>
            <a:ext cx="8688739" cy="3750300"/>
          </a:xfrm>
        </p:spPr>
        <p:txBody>
          <a:bodyPr/>
          <a:lstStyle/>
          <a:p>
            <a:pPr marL="146050" indent="0">
              <a:lnSpc>
                <a:spcPct val="100000"/>
              </a:lnSpc>
              <a:buNone/>
            </a:pPr>
            <a:r>
              <a:rPr lang="ru-RU" dirty="0"/>
              <a:t>Транспортировка поражённых вручную может осуществляться </a:t>
            </a:r>
            <a:r>
              <a:rPr lang="ru-RU" dirty="0" smtClean="0"/>
              <a:t>                          одним </a:t>
            </a:r>
            <a:r>
              <a:rPr lang="ru-RU" dirty="0"/>
              <a:t>или несколькими спасателями. Переноска пострадавшего одним спасателем может производиться на руках, на плече, на спине, с помощью лямки. Надо помнить, что такие виды переноски недопустимы при переломах позвоночника, костей таза и бедра. В этих случаях возможна транспортировка пострадавшего волоком (на плащ-палатке, брезенте, одеяле).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"/>
          <a:stretch/>
        </p:blipFill>
        <p:spPr>
          <a:xfrm>
            <a:off x="123825" y="2213475"/>
            <a:ext cx="4152899" cy="2625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378" y="2280150"/>
            <a:ext cx="4455187" cy="255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32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97"/>
          <a:stretch/>
        </p:blipFill>
        <p:spPr>
          <a:xfrm>
            <a:off x="0" y="2245132"/>
            <a:ext cx="9144000" cy="281264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27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4774" y="142875"/>
            <a:ext cx="8848725" cy="4673705"/>
          </a:xfrm>
        </p:spPr>
        <p:txBody>
          <a:bodyPr/>
          <a:lstStyle/>
          <a:p>
            <a:pPr marL="146050" indent="0">
              <a:lnSpc>
                <a:spcPct val="100000"/>
              </a:lnSpc>
              <a:buNone/>
            </a:pPr>
            <a:r>
              <a:rPr lang="ru-RU" dirty="0"/>
              <a:t>Транспортировка пострадавшего двумя спасателями может осуществляться путём посадки его на сцепление в «замок» из двух, трёх или четырёх рук спасателей или «друг за другом», когда первый человек подхватывает пострадавшего под колени, а идущий сзади - под ягодицы, при этом туловище и голова пострадавшего располагаются у него на груди. При переломах позвоночника, костей таза и бедра переноску пострадавших лучше всего производить на щите (дверное полотно).</a:t>
            </a:r>
          </a:p>
        </p:txBody>
      </p:sp>
    </p:spTree>
    <p:extLst>
      <p:ext uri="{BB962C8B-B14F-4D97-AF65-F5344CB8AC3E}">
        <p14:creationId xmlns:p14="http://schemas.microsoft.com/office/powerpoint/2010/main" val="3902344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78" y="251975"/>
            <a:ext cx="6510322" cy="440700"/>
          </a:xfrm>
        </p:spPr>
        <p:txBody>
          <a:bodyPr/>
          <a:lstStyle/>
          <a:p>
            <a:r>
              <a:rPr lang="ru-RU" dirty="0"/>
              <a:t>Алгоритм транспортной иммобилизации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28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61925" y="647699"/>
            <a:ext cx="8763000" cy="4219575"/>
          </a:xfrm>
        </p:spPr>
        <p:txBody>
          <a:bodyPr/>
          <a:lstStyle/>
          <a:p>
            <a:pPr marL="488950" indent="-342900">
              <a:buAutoNum type="arabicParenR"/>
            </a:pPr>
            <a:r>
              <a:rPr lang="ru-RU" dirty="0" smtClean="0"/>
              <a:t>Если </a:t>
            </a:r>
            <a:r>
              <a:rPr lang="ru-RU" dirty="0"/>
              <a:t>повреждены конечности, то обязательно должны быть обездвижены оба смежных к перелому сустава. </a:t>
            </a:r>
            <a:endParaRPr lang="ru-RU" dirty="0" smtClean="0"/>
          </a:p>
          <a:p>
            <a:pPr marL="488950" indent="-342900">
              <a:buAutoNum type="arabicParenR"/>
            </a:pPr>
            <a:r>
              <a:rPr lang="ru-RU" dirty="0" smtClean="0"/>
              <a:t>Отмоделировать </a:t>
            </a:r>
            <a:r>
              <a:rPr lang="ru-RU" dirty="0"/>
              <a:t>шину до наложения иммобилизации. </a:t>
            </a:r>
            <a:endParaRPr lang="ru-RU" dirty="0" smtClean="0"/>
          </a:p>
          <a:p>
            <a:pPr marL="488950" indent="-342900">
              <a:buAutoNum type="arabicParenR"/>
            </a:pPr>
            <a:r>
              <a:rPr lang="ru-RU" dirty="0" smtClean="0"/>
              <a:t>Накладывать </a:t>
            </a:r>
            <a:r>
              <a:rPr lang="ru-RU" dirty="0"/>
              <a:t>её в среднефизиологическом положении повреждённого сегмента. </a:t>
            </a:r>
            <a:endParaRPr lang="ru-RU" dirty="0" smtClean="0"/>
          </a:p>
          <a:p>
            <a:pPr marL="488950" indent="-342900">
              <a:buAutoNum type="arabicParenR"/>
            </a:pPr>
            <a:r>
              <a:rPr lang="ru-RU" dirty="0" smtClean="0"/>
              <a:t>Накладывать </a:t>
            </a:r>
            <a:r>
              <a:rPr lang="ru-RU" dirty="0"/>
              <a:t>её на одежду. Не нужно ничего снимать. </a:t>
            </a:r>
            <a:endParaRPr lang="ru-RU" dirty="0" smtClean="0"/>
          </a:p>
          <a:p>
            <a:pPr marL="488950" indent="-342900">
              <a:buAutoNum type="arabicParenR"/>
            </a:pPr>
            <a:r>
              <a:rPr lang="ru-RU" dirty="0" smtClean="0"/>
              <a:t>Если </a:t>
            </a:r>
            <a:r>
              <a:rPr lang="ru-RU" dirty="0"/>
              <a:t>перелом открытый, то нельзя ничего тянуть и вправлять, а фиксировать повреждённый сегмент в текущем положении.</a:t>
            </a:r>
          </a:p>
        </p:txBody>
      </p:sp>
    </p:spTree>
    <p:extLst>
      <p:ext uri="{BB962C8B-B14F-4D97-AF65-F5344CB8AC3E}">
        <p14:creationId xmlns:p14="http://schemas.microsoft.com/office/powerpoint/2010/main" val="2718166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76" y="2328864"/>
            <a:ext cx="2814636" cy="28146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903" y="166250"/>
            <a:ext cx="6256200" cy="440700"/>
          </a:xfrm>
        </p:spPr>
        <p:txBody>
          <a:bodyPr/>
          <a:lstStyle/>
          <a:p>
            <a:r>
              <a:rPr lang="ru-RU" dirty="0"/>
              <a:t>Повреждения плечевого пояса и плечевой кости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29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4774" y="676275"/>
            <a:ext cx="8791575" cy="4140305"/>
          </a:xfrm>
        </p:spPr>
        <p:txBody>
          <a:bodyPr/>
          <a:lstStyle/>
          <a:p>
            <a:pPr marL="146050" indent="0">
              <a:lnSpc>
                <a:spcPct val="100000"/>
              </a:lnSpc>
              <a:buNone/>
            </a:pPr>
            <a:r>
              <a:rPr lang="ru-RU" sz="1400" dirty="0"/>
              <a:t>Лестничная шина </a:t>
            </a:r>
            <a:r>
              <a:rPr lang="ru-RU" sz="1400" dirty="0" err="1"/>
              <a:t>Крамера</a:t>
            </a:r>
            <a:r>
              <a:rPr lang="ru-RU" sz="1400" dirty="0"/>
              <a:t>. При переломах данной области применяют следующий алгоритм проведения иммобилизации. Первый этап – моделирование шины по не травмированной верхней конечности от головок пястных костей до противоположного </a:t>
            </a:r>
            <a:r>
              <a:rPr lang="ru-RU" sz="1400" dirty="0" err="1"/>
              <a:t>надплечья</a:t>
            </a:r>
            <a:r>
              <a:rPr lang="ru-RU" sz="1400" dirty="0"/>
              <a:t>. Затем нужно согнуть руку в локте под углом 90 градусов, слегка отвести её и положить в подмышку валик. Приложить готовую конструкцию сзади повреждённой руки и прибинтовать её круговыми турами. Подвязать руку на косынку. </a:t>
            </a:r>
            <a:endParaRPr lang="ru-RU" sz="1400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sz="1400" dirty="0" smtClean="0"/>
              <a:t>Косыночная </a:t>
            </a:r>
            <a:r>
              <a:rPr lang="ru-RU" sz="1400" dirty="0"/>
              <a:t>повязка. Сначала под прямым углом согнуть руку в локте. </a:t>
            </a:r>
            <a:r>
              <a:rPr lang="ru-RU" sz="1400" dirty="0" smtClean="0"/>
              <a:t>                                          Подвесить </a:t>
            </a:r>
            <a:r>
              <a:rPr lang="ru-RU" sz="1400" dirty="0"/>
              <a:t>её на косынку. Концы связать на шее. </a:t>
            </a:r>
            <a:endParaRPr lang="ru-RU" sz="1400" dirty="0" smtClean="0"/>
          </a:p>
          <a:p>
            <a:pPr marL="146050" indent="0">
              <a:lnSpc>
                <a:spcPct val="100000"/>
              </a:lnSpc>
              <a:buNone/>
            </a:pPr>
            <a:r>
              <a:rPr lang="ru-RU" sz="1400" dirty="0" smtClean="0"/>
              <a:t>Обычное </a:t>
            </a:r>
            <a:r>
              <a:rPr lang="ru-RU" sz="1400" dirty="0" err="1"/>
              <a:t>бинтование</a:t>
            </a:r>
            <a:r>
              <a:rPr lang="ru-RU" sz="1400" dirty="0"/>
              <a:t>. Исходное положение повреждённой руки то </a:t>
            </a:r>
            <a:r>
              <a:rPr lang="ru-RU" sz="1400" dirty="0" smtClean="0"/>
              <a:t>же.                                                     Только </a:t>
            </a:r>
            <a:r>
              <a:rPr lang="ru-RU" sz="1400" dirty="0"/>
              <a:t>бинтом она фиксируется к телу циркулярными турами.</a:t>
            </a:r>
          </a:p>
        </p:txBody>
      </p:sp>
    </p:spTree>
    <p:extLst>
      <p:ext uri="{BB962C8B-B14F-4D97-AF65-F5344CB8AC3E}">
        <p14:creationId xmlns:p14="http://schemas.microsoft.com/office/powerpoint/2010/main" val="74152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Перечень состояний, при которых оказывается первая помощь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00024" y="923925"/>
            <a:ext cx="8772525" cy="4067175"/>
          </a:xfrm>
        </p:spPr>
        <p:txBody>
          <a:bodyPr numCol="2"/>
          <a:lstStyle/>
          <a:p>
            <a:pPr marL="488950" indent="-342900">
              <a:lnSpc>
                <a:spcPct val="100000"/>
              </a:lnSpc>
              <a:buAutoNum type="arabicPeriod"/>
            </a:pPr>
            <a:r>
              <a:rPr lang="ru-RU" sz="1600" dirty="0" smtClean="0"/>
              <a:t>Отсутствие </a:t>
            </a:r>
            <a:r>
              <a:rPr lang="ru-RU" sz="1600" dirty="0"/>
              <a:t>сознания. </a:t>
            </a:r>
            <a:endParaRPr lang="ru-RU" sz="1600" dirty="0" smtClean="0"/>
          </a:p>
          <a:p>
            <a:pPr marL="488950" indent="-342900">
              <a:lnSpc>
                <a:spcPct val="100000"/>
              </a:lnSpc>
              <a:buAutoNum type="arabicPeriod"/>
            </a:pPr>
            <a:r>
              <a:rPr lang="ru-RU" sz="1600" dirty="0" smtClean="0"/>
              <a:t>Остановка </a:t>
            </a:r>
            <a:r>
              <a:rPr lang="ru-RU" sz="1600" dirty="0"/>
              <a:t>дыхания и кровообращения. </a:t>
            </a:r>
            <a:endParaRPr lang="ru-RU" sz="1600" dirty="0" smtClean="0"/>
          </a:p>
          <a:p>
            <a:pPr marL="488950" indent="-342900">
              <a:lnSpc>
                <a:spcPct val="100000"/>
              </a:lnSpc>
              <a:buAutoNum type="arabicPeriod"/>
            </a:pPr>
            <a:r>
              <a:rPr lang="ru-RU" sz="1600" dirty="0" smtClean="0"/>
              <a:t>Наружные </a:t>
            </a:r>
            <a:r>
              <a:rPr lang="ru-RU" sz="1600" dirty="0"/>
              <a:t>кровотечения. </a:t>
            </a:r>
            <a:endParaRPr lang="ru-RU" sz="1600" dirty="0" smtClean="0"/>
          </a:p>
          <a:p>
            <a:pPr marL="488950" indent="-342900">
              <a:lnSpc>
                <a:spcPct val="100000"/>
              </a:lnSpc>
              <a:buAutoNum type="arabicPeriod"/>
            </a:pPr>
            <a:r>
              <a:rPr lang="ru-RU" sz="1600" dirty="0" smtClean="0"/>
              <a:t>Инородные </a:t>
            </a:r>
            <a:r>
              <a:rPr lang="ru-RU" sz="1600" dirty="0"/>
              <a:t>тела верхних дыхательных путей. </a:t>
            </a:r>
            <a:endParaRPr lang="ru-RU" sz="1600" dirty="0" smtClean="0"/>
          </a:p>
          <a:p>
            <a:pPr marL="488950" indent="-342900">
              <a:lnSpc>
                <a:spcPct val="100000"/>
              </a:lnSpc>
              <a:buAutoNum type="arabicPeriod"/>
            </a:pPr>
            <a:r>
              <a:rPr lang="ru-RU" sz="1600" dirty="0" smtClean="0"/>
              <a:t>Травмы </a:t>
            </a:r>
            <a:r>
              <a:rPr lang="ru-RU" sz="1600" dirty="0"/>
              <a:t>различных областей тела. </a:t>
            </a:r>
            <a:endParaRPr lang="ru-RU" sz="1600" dirty="0" smtClean="0"/>
          </a:p>
          <a:p>
            <a:pPr marL="488950" indent="-342900">
              <a:lnSpc>
                <a:spcPct val="100000"/>
              </a:lnSpc>
              <a:buAutoNum type="arabicPeriod"/>
            </a:pPr>
            <a:r>
              <a:rPr lang="ru-RU" sz="1600" dirty="0" smtClean="0"/>
              <a:t>Ожоги</a:t>
            </a:r>
            <a:r>
              <a:rPr lang="ru-RU" sz="1600" dirty="0"/>
              <a:t>, эффекты воздействия высоких температур, теплового излучения. </a:t>
            </a:r>
            <a:endParaRPr lang="ru-RU" sz="1600" dirty="0" smtClean="0"/>
          </a:p>
          <a:p>
            <a:pPr marL="488950" indent="-342900">
              <a:lnSpc>
                <a:spcPct val="100000"/>
              </a:lnSpc>
              <a:buAutoNum type="arabicPeriod"/>
            </a:pPr>
            <a:r>
              <a:rPr lang="ru-RU" sz="1600" dirty="0" smtClean="0"/>
              <a:t>Отморожение </a:t>
            </a:r>
            <a:r>
              <a:rPr lang="ru-RU" sz="1600" dirty="0"/>
              <a:t>и другие эффекты воздействия низких температур. </a:t>
            </a:r>
            <a:endParaRPr lang="ru-RU" sz="1600" dirty="0" smtClean="0"/>
          </a:p>
          <a:p>
            <a:pPr marL="488950" indent="-342900">
              <a:lnSpc>
                <a:spcPct val="100000"/>
              </a:lnSpc>
              <a:buAutoNum type="arabicPeriod"/>
            </a:pPr>
            <a:r>
              <a:rPr lang="ru-RU" sz="1600" dirty="0" smtClean="0"/>
              <a:t>Отравления.</a:t>
            </a:r>
          </a:p>
          <a:p>
            <a:pPr marL="146050" indent="0">
              <a:lnSpc>
                <a:spcPct val="100000"/>
              </a:lnSpc>
              <a:buNone/>
            </a:pPr>
            <a:r>
              <a:rPr lang="ru-RU" sz="1600" dirty="0"/>
              <a:t>Особое внимание </a:t>
            </a:r>
            <a:r>
              <a:rPr lang="ru-RU" sz="1600" dirty="0" smtClean="0"/>
              <a:t>необходимо </a:t>
            </a:r>
            <a:r>
              <a:rPr lang="ru-RU" sz="1600" dirty="0"/>
              <a:t>обратить на оказание первой помощи пострадавшим, находящимся без сознания, с остановкой дыхания и кровообращения, наружными артериальными и венозными кровотечениями. Первая помощь указанным лицам оказывается незамедлительно, с целью сохранения жизни, т.е. по жизненным показаниям, и не может быть отсрочена.</a:t>
            </a:r>
          </a:p>
        </p:txBody>
      </p:sp>
    </p:spTree>
    <p:extLst>
      <p:ext uri="{BB962C8B-B14F-4D97-AF65-F5344CB8AC3E}">
        <p14:creationId xmlns:p14="http://schemas.microsoft.com/office/powerpoint/2010/main" val="3427734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2667288"/>
            <a:ext cx="4572000" cy="24762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Повреждения предплечья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30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5250" y="771525"/>
            <a:ext cx="8608995" cy="4045055"/>
          </a:xfrm>
        </p:spPr>
        <p:txBody>
          <a:bodyPr/>
          <a:lstStyle/>
          <a:p>
            <a:pPr marL="146050" indent="0">
              <a:buNone/>
            </a:pPr>
            <a:r>
              <a:rPr lang="ru-RU" dirty="0" smtClean="0"/>
              <a:t>Сначала </a:t>
            </a:r>
            <a:r>
              <a:rPr lang="ru-RU" dirty="0"/>
              <a:t>моделируют проволочную шину на неповреждённой руке от головок пястных костей до верхней трети плеча. Локтевой сустав повреждённой руки в положении сгибания под углом 90 градусов. Сзади прикладывается подготовленная конструкция. Затем её фиксируют круговыми турами и подвешивают руку на косынку. При </a:t>
            </a:r>
            <a:r>
              <a:rPr lang="ru-RU" dirty="0" smtClean="0"/>
              <a:t>травме                                                          </a:t>
            </a:r>
            <a:r>
              <a:rPr lang="ru-RU" dirty="0"/>
              <a:t>локтя ладонь должна быть </a:t>
            </a:r>
            <a:r>
              <a:rPr lang="ru-RU" dirty="0" smtClean="0"/>
              <a:t>повернута                                                                  </a:t>
            </a:r>
            <a:r>
              <a:rPr lang="ru-RU" dirty="0"/>
              <a:t>вверх, в средней трети предплечья – </a:t>
            </a:r>
            <a:r>
              <a:rPr lang="ru-RU" dirty="0" smtClean="0"/>
              <a:t>                                                                      к </a:t>
            </a:r>
            <a:r>
              <a:rPr lang="ru-RU" dirty="0"/>
              <a:t>животу, в нижней трети – ладонь вниз.</a:t>
            </a:r>
          </a:p>
        </p:txBody>
      </p:sp>
    </p:spTree>
    <p:extLst>
      <p:ext uri="{BB962C8B-B14F-4D97-AF65-F5344CB8AC3E}">
        <p14:creationId xmlns:p14="http://schemas.microsoft.com/office/powerpoint/2010/main" val="1513524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" r="12139" b="-1"/>
          <a:stretch/>
        </p:blipFill>
        <p:spPr>
          <a:xfrm>
            <a:off x="4352924" y="1107819"/>
            <a:ext cx="4791075" cy="3230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Повреждения </a:t>
            </a:r>
            <a:r>
              <a:rPr lang="ru-RU" dirty="0" smtClean="0"/>
              <a:t>бедра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31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6675" y="656705"/>
            <a:ext cx="4277639" cy="2638945"/>
          </a:xfrm>
        </p:spPr>
        <p:txBody>
          <a:bodyPr/>
          <a:lstStyle/>
          <a:p>
            <a:pPr marL="146050" indent="0">
              <a:lnSpc>
                <a:spcPct val="100000"/>
              </a:lnSpc>
              <a:buNone/>
            </a:pPr>
            <a:r>
              <a:rPr lang="ru-RU" dirty="0"/>
              <a:t>Применяют следующий алгоритм транспортной иммобилизации при переломах бедра 3-мя лестничными шинами </a:t>
            </a:r>
            <a:r>
              <a:rPr lang="ru-RU" dirty="0" err="1"/>
              <a:t>Крамера</a:t>
            </a:r>
            <a:r>
              <a:rPr lang="ru-RU" dirty="0"/>
              <a:t>. Вначале они готовятся по неповреждённой нижней конечности. Задняя идёт от поясницы до стопы с загибом на ней под углом 90 градусов. Наружная – от подмышечной области до стопы. Внутренняя – от паха до стопы с загибом на неё под углом 90 градусов. Наложить сначала шину сзади, потом внутри и снаружи. Прибинтовать к корпусу и к ноге.</a:t>
            </a:r>
          </a:p>
        </p:txBody>
      </p:sp>
    </p:spTree>
    <p:extLst>
      <p:ext uri="{BB962C8B-B14F-4D97-AF65-F5344CB8AC3E}">
        <p14:creationId xmlns:p14="http://schemas.microsoft.com/office/powerpoint/2010/main" val="2761004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696"/>
            <a:ext cx="4778869" cy="33528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Повреждения голени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32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778868" y="799580"/>
            <a:ext cx="4365131" cy="3750300"/>
          </a:xfrm>
        </p:spPr>
        <p:txBody>
          <a:bodyPr/>
          <a:lstStyle/>
          <a:p>
            <a:pPr marL="146050" indent="0">
              <a:buNone/>
            </a:pPr>
            <a:r>
              <a:rPr lang="ru-RU" dirty="0"/>
              <a:t>Также используется 3 проволочные шины. Моделируются на здоровой ноге. Задняя идёт от кончиков пальцев с загибом на стопе до ягодичной складки. Наружная – от в/3 бедра до стопы с загибом. Внутренняя – от в/3 бедра до стопы. Порядок накладывания, как и при травме бедра. Фиксируются круговыми турами бинта к </a:t>
            </a:r>
            <a:r>
              <a:rPr lang="ru-RU" dirty="0" smtClean="0"/>
              <a:t>ноге.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425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53" y="204350"/>
            <a:ext cx="6256200" cy="440700"/>
          </a:xfrm>
        </p:spPr>
        <p:txBody>
          <a:bodyPr/>
          <a:lstStyle/>
          <a:p>
            <a:r>
              <a:rPr lang="ru-RU" dirty="0"/>
              <a:t>Повреждения области голеностопного сустава и стопы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33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23825" y="866775"/>
            <a:ext cx="4057650" cy="3949805"/>
          </a:xfrm>
        </p:spPr>
        <p:txBody>
          <a:bodyPr/>
          <a:lstStyle/>
          <a:p>
            <a:pPr marL="146050" indent="0">
              <a:buNone/>
            </a:pPr>
            <a:r>
              <a:rPr lang="ru-RU" dirty="0"/>
              <a:t>На неповреждённой ноге моделируется шина от пальцев стопы до колена с загибом на стопе. Ногу в колене нужно немного согнуть. Подготовленную конструкцию уложить сзади повреждённого сегмента и фиксировать круговыми турами бинта.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413" y="1066800"/>
            <a:ext cx="4761588" cy="356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15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Травмы рёбер и грудины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34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90500" y="742950"/>
            <a:ext cx="8782050" cy="4073630"/>
          </a:xfrm>
        </p:spPr>
        <p:txBody>
          <a:bodyPr/>
          <a:lstStyle/>
          <a:p>
            <a:pPr marL="146050" indent="0">
              <a:buNone/>
            </a:pPr>
            <a:r>
              <a:rPr lang="ru-RU" dirty="0"/>
              <a:t>При травмах в области грудной клетки транспортная иммобилизация может осуществляться путем нетугого </a:t>
            </a:r>
            <a:r>
              <a:rPr lang="ru-RU" dirty="0" err="1"/>
              <a:t>бинтования</a:t>
            </a:r>
            <a:r>
              <a:rPr lang="ru-RU" dirty="0"/>
              <a:t> грудной клетки медицинским марлевым или эластичным бинтом. Причём новый тур идёт внахлёст, перекрывая половину старого. </a:t>
            </a:r>
            <a:r>
              <a:rPr lang="ru-RU" dirty="0" smtClean="0"/>
              <a:t>Более                                                               </a:t>
            </a:r>
            <a:r>
              <a:rPr lang="ru-RU" dirty="0"/>
              <a:t>совершенной будет </a:t>
            </a:r>
            <a:r>
              <a:rPr lang="ru-RU" dirty="0" smtClean="0"/>
              <a:t>иммобилизация                                                                             </a:t>
            </a:r>
            <a:r>
              <a:rPr lang="ru-RU" dirty="0"/>
              <a:t>с помощью специальных корсетов </a:t>
            </a:r>
            <a:r>
              <a:rPr lang="ru-RU" dirty="0" smtClean="0"/>
              <a:t>на                                                                                           </a:t>
            </a:r>
            <a:r>
              <a:rPr lang="ru-RU" dirty="0"/>
              <a:t>липучках, имеющих </a:t>
            </a:r>
            <a:r>
              <a:rPr lang="ru-RU" dirty="0" smtClean="0"/>
              <a:t>металлические                                                                           </a:t>
            </a:r>
            <a:r>
              <a:rPr lang="ru-RU" dirty="0"/>
              <a:t>вставки. Они дают жёсткость и </a:t>
            </a:r>
            <a:r>
              <a:rPr lang="ru-RU" dirty="0" smtClean="0"/>
              <a:t>                                                                                          надёжность </a:t>
            </a:r>
            <a:r>
              <a:rPr lang="ru-RU" dirty="0"/>
              <a:t>иммобилизации.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911" y="2381250"/>
            <a:ext cx="4338613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36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Травмы позвоночника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35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5724" y="704850"/>
            <a:ext cx="8982075" cy="4111730"/>
          </a:xfrm>
        </p:spPr>
        <p:txBody>
          <a:bodyPr/>
          <a:lstStyle/>
          <a:p>
            <a:pPr marL="146050" indent="0">
              <a:buNone/>
            </a:pPr>
            <a:r>
              <a:rPr lang="ru-RU" dirty="0"/>
              <a:t>При травмах позвоночника транспортировка </a:t>
            </a:r>
            <a:r>
              <a:rPr lang="ru-RU" dirty="0" smtClean="0"/>
              <a:t>пациента </a:t>
            </a:r>
            <a:r>
              <a:rPr lang="ru-RU" dirty="0"/>
              <a:t>осуществляется в лежачем положении на жёстком спинальном щите. Под спину в область травмы подложить валик. Если нет щита или жёстких носилок, то нужно транспортировать пациента лёжа на животе. При травме шеи нужно </a:t>
            </a:r>
            <a:r>
              <a:rPr lang="ru-RU" dirty="0" smtClean="0"/>
              <a:t>надеть </a:t>
            </a:r>
            <a:r>
              <a:rPr lang="ru-RU" dirty="0"/>
              <a:t>на неё специальный воротник и зафиксировать его. Если воротника нет, то подойдёт шейный воротник из ваты и марли.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5" b="38426"/>
          <a:stretch/>
        </p:blipFill>
        <p:spPr>
          <a:xfrm>
            <a:off x="1653279" y="3476626"/>
            <a:ext cx="5822703" cy="141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23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Травмы костей таза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36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9845" y="790575"/>
            <a:ext cx="8264400" cy="4026005"/>
          </a:xfrm>
        </p:spPr>
        <p:txBody>
          <a:bodyPr/>
          <a:lstStyle/>
          <a:p>
            <a:pPr marL="146050" indent="0">
              <a:buNone/>
            </a:pPr>
            <a:r>
              <a:rPr lang="ru-RU" dirty="0"/>
              <a:t>Транспортировка пациента осуществляется лёжа на спине на щите. Пациент лежит в «позе лягушки»: в подколенные области ложится валик так, чтобы ноги были согнуты в коленях и тазобедренных суставах, а бедра разводятся. Таз можно дополнительно укрепить, связав простынёй.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584" y="3024880"/>
            <a:ext cx="5933591" cy="182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110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48924" y="118500"/>
            <a:ext cx="5913776" cy="1307400"/>
          </a:xfrm>
          <a:prstGeom prst="rect">
            <a:avLst/>
          </a:prstGeom>
        </p:spPr>
        <p:txBody>
          <a:bodyPr spcFirstLastPara="1" wrap="square" lIns="19025" tIns="19025" rIns="19025" bIns="190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1" dirty="0" smtClean="0"/>
              <a:t>Спасибо за внимание !</a:t>
            </a:r>
            <a:endParaRPr sz="4000" b="1" i="1"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709450" y="4822031"/>
            <a:ext cx="206100" cy="145500"/>
          </a:xfrm>
          <a:prstGeom prst="rect">
            <a:avLst/>
          </a:prstGeom>
        </p:spPr>
        <p:txBody>
          <a:bodyPr spcFirstLastPara="1" wrap="square" lIns="19025" tIns="19025" rIns="19025" bIns="190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4D4E4F"/>
              </a:buClr>
              <a:buSzPts val="1100"/>
              <a:buFont typeface="Arial"/>
              <a:buNone/>
            </a:pPr>
            <a:fld id="{00000000-1234-1234-1234-123412341234}" type="slidenum">
              <a:rPr lang="ru"/>
              <a:t>37</a:t>
            </a:fld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57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61925" y="571500"/>
            <a:ext cx="8820150" cy="4245080"/>
          </a:xfrm>
        </p:spPr>
        <p:txBody>
          <a:bodyPr/>
          <a:lstStyle/>
          <a:p>
            <a:pPr marL="146050" indent="0">
              <a:lnSpc>
                <a:spcPct val="100000"/>
              </a:lnSpc>
              <a:buNone/>
            </a:pPr>
            <a:r>
              <a:rPr lang="ru-RU" sz="1400" dirty="0"/>
              <a:t>При прекращении сердечной деятельности (основной признак - отсутствие пульса на сонной артерии) и дыхания наступает состояние клинической смерти, которое через 5 минут, если не оказывать помощь, переходит в смерть биологическую</a:t>
            </a:r>
            <a:r>
              <a:rPr lang="ru-RU" sz="1400" dirty="0" smtClean="0"/>
              <a:t>. В </a:t>
            </a:r>
            <a:r>
              <a:rPr lang="ru-RU" sz="1400" dirty="0"/>
              <a:t>качестве помощи проводится непрямой массаж сердца и искусственная вентиляция лёгких</a:t>
            </a:r>
            <a:r>
              <a:rPr lang="ru-RU" sz="1400" dirty="0" smtClean="0"/>
              <a:t>.</a:t>
            </a:r>
          </a:p>
          <a:p>
            <a:pPr marL="146050" indent="0">
              <a:lnSpc>
                <a:spcPct val="100000"/>
              </a:lnSpc>
              <a:buNone/>
            </a:pPr>
            <a:r>
              <a:rPr lang="ru-RU" sz="1400" dirty="0"/>
              <a:t>Проводить комплекс сердечно-лёгочной реанимации следует</a:t>
            </a:r>
            <a:r>
              <a:rPr lang="ru-RU" sz="1400" dirty="0" smtClean="0"/>
              <a:t>: </a:t>
            </a:r>
            <a:r>
              <a:rPr lang="ru-RU" sz="1400" dirty="0"/>
              <a:t>до появления пульса, далее искусственное дыхание продолжают в ритме 16-18 в минуту до восстановления самостоятельного дыхания</a:t>
            </a:r>
            <a:r>
              <a:rPr lang="ru-RU" sz="1400" dirty="0" smtClean="0"/>
              <a:t>; </a:t>
            </a:r>
            <a:r>
              <a:rPr lang="ru-RU" sz="1400" dirty="0"/>
              <a:t>до получения более квалифицированного содействия</a:t>
            </a:r>
            <a:r>
              <a:rPr lang="ru-RU" sz="1400" dirty="0" smtClean="0"/>
              <a:t>; </a:t>
            </a:r>
            <a:r>
              <a:rPr lang="ru-RU" sz="1400" dirty="0"/>
              <a:t>до появления признаков биологической смерти.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2844069"/>
            <a:ext cx="3324225" cy="19612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1" y="2844069"/>
            <a:ext cx="2792166" cy="229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8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61925" y="323850"/>
            <a:ext cx="4695825" cy="4492730"/>
          </a:xfrm>
        </p:spPr>
        <p:txBody>
          <a:bodyPr/>
          <a:lstStyle/>
          <a:p>
            <a:pPr marL="146050" indent="0">
              <a:lnSpc>
                <a:spcPct val="100000"/>
              </a:lnSpc>
              <a:buNone/>
            </a:pPr>
            <a:r>
              <a:rPr lang="ru-RU" sz="1400" dirty="0"/>
              <a:t>При проведении непрямого массажа сердца пострадавший должен находиться на ровной и твёрдой поверхности с максимально запрокинутой назад головой (восстановление проходимости дыхательных путей) и приподнятыми ногами (для быстрого возврата крови к сердцу). Надавливание на грудину производится основанием нижней ладони, при этом её большой палец направлен на подбородок пострадавшего, а край ладони располагается на линии, проходящей на 2 см выше сращения нижних рёбер (основания мечевидного отростка грудины), руки при этом в локтях не сгибаются, используется тяжесть плечевого пояса. Глубина продавливания грудины - 5 см, частота - не менее 60 в минуту. После каждого нажатия грудная клетка должна возвращаться в исходное состояние, в это время полости сердца наполняются кровью, ладони при этом от грудной клетки не отрываются.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1123680"/>
            <a:ext cx="3910012" cy="293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22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2671191"/>
            <a:ext cx="4895850" cy="241528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6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5250" y="504825"/>
            <a:ext cx="8608995" cy="3590925"/>
          </a:xfrm>
        </p:spPr>
        <p:txBody>
          <a:bodyPr/>
          <a:lstStyle/>
          <a:p>
            <a:pPr marL="146050" indent="0">
              <a:buNone/>
            </a:pPr>
            <a:r>
              <a:rPr lang="ru-RU" dirty="0"/>
              <a:t>Кроме непрямого массажа сердца по возможности проводится искусственная вентиляция лёгких - вдувание воздуха в лёгкие пострадавшего, например, способом «изо рта в рот». Правильное соотношение надавливаний на грудину и вдохов искусственной вентиляции - 30 к 2, при этом создаётся достаточное давление в кровеносной системе и происходит доставка кислорода к мозгу. Когда выделения </a:t>
            </a:r>
            <a:r>
              <a:rPr lang="ru-RU" dirty="0" smtClean="0"/>
              <a:t>                                                                 изо </a:t>
            </a:r>
            <a:r>
              <a:rPr lang="ru-RU" dirty="0"/>
              <a:t>рта умирающего представляют </a:t>
            </a:r>
            <a:r>
              <a:rPr lang="ru-RU" dirty="0" smtClean="0"/>
              <a:t>                                                                        угрозу </a:t>
            </a:r>
            <a:r>
              <a:rPr lang="ru-RU" dirty="0"/>
              <a:t>для здоровья и жизни </a:t>
            </a:r>
            <a:r>
              <a:rPr lang="ru-RU" dirty="0" smtClean="0"/>
              <a:t>                                                                         спасающего</a:t>
            </a:r>
            <a:r>
              <a:rPr lang="ru-RU" dirty="0"/>
              <a:t>, можно ограничиться </a:t>
            </a:r>
            <a:r>
              <a:rPr lang="ru-RU" dirty="0" smtClean="0"/>
              <a:t>                                                             проведением </a:t>
            </a:r>
            <a:r>
              <a:rPr lang="ru-RU" dirty="0"/>
              <a:t>непрямого массажа </a:t>
            </a:r>
            <a:r>
              <a:rPr lang="ru-RU" dirty="0" smtClean="0"/>
              <a:t>сердца.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69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второй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7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39845" y="1428750"/>
            <a:ext cx="8264400" cy="3387830"/>
          </a:xfrm>
        </p:spPr>
        <p:txBody>
          <a:bodyPr/>
          <a:lstStyle/>
          <a:p>
            <a:pPr marL="146050" indent="0" algn="ctr">
              <a:buNone/>
            </a:pPr>
            <a:r>
              <a:rPr lang="ru-RU" b="1" i="1" dirty="0"/>
              <a:t>Основные правила оказания первой помощи при кровотечениях. Техника наложения повязок. Основные правила оказания первой помощи при переломах, вывихах и ушибах, ожогах (термических и химических), шоке, обмороке, поражении электрическим током, обморожении</a:t>
            </a:r>
          </a:p>
        </p:txBody>
      </p:sp>
    </p:spTree>
    <p:extLst>
      <p:ext uri="{BB962C8B-B14F-4D97-AF65-F5344CB8AC3E}">
        <p14:creationId xmlns:p14="http://schemas.microsoft.com/office/powerpoint/2010/main" val="3491723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05831"/>
            <a:ext cx="4572000" cy="166816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8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80975" y="466725"/>
            <a:ext cx="8782050" cy="4349855"/>
          </a:xfrm>
        </p:spPr>
        <p:txBody>
          <a:bodyPr/>
          <a:lstStyle/>
          <a:p>
            <a:pPr marL="146050" indent="0">
              <a:lnSpc>
                <a:spcPct val="100000"/>
              </a:lnSpc>
              <a:buNone/>
            </a:pPr>
            <a:r>
              <a:rPr lang="ru-RU" dirty="0"/>
              <a:t>Основное правило оказания первой помощи при переломах - выполнение в первую очередь тех приёмов, от которых зависит сохранение жизни поражённого: </a:t>
            </a:r>
            <a:endParaRPr lang="ru-RU" dirty="0" smtClean="0"/>
          </a:p>
          <a:p>
            <a:pPr marL="488950" indent="-342900">
              <a:lnSpc>
                <a:spcPct val="100000"/>
              </a:lnSpc>
              <a:buAutoNum type="arabicParenR"/>
            </a:pPr>
            <a:r>
              <a:rPr lang="ru-RU" dirty="0" smtClean="0"/>
              <a:t>остановка </a:t>
            </a:r>
            <a:r>
              <a:rPr lang="ru-RU" dirty="0"/>
              <a:t>артериального кровотечения; </a:t>
            </a:r>
            <a:endParaRPr lang="ru-RU" dirty="0" smtClean="0"/>
          </a:p>
          <a:p>
            <a:pPr marL="488950" indent="-342900">
              <a:lnSpc>
                <a:spcPct val="100000"/>
              </a:lnSpc>
              <a:buAutoNum type="arabicParenR"/>
            </a:pPr>
            <a:r>
              <a:rPr lang="ru-RU" dirty="0" smtClean="0"/>
              <a:t>предупреждение </a:t>
            </a:r>
            <a:r>
              <a:rPr lang="ru-RU" dirty="0"/>
              <a:t>травматического шока; </a:t>
            </a:r>
            <a:endParaRPr lang="ru-RU" dirty="0" smtClean="0"/>
          </a:p>
          <a:p>
            <a:pPr marL="488950" indent="-342900">
              <a:lnSpc>
                <a:spcPct val="100000"/>
              </a:lnSpc>
              <a:buAutoNum type="arabicParenR"/>
            </a:pPr>
            <a:r>
              <a:rPr lang="ru-RU" dirty="0" smtClean="0"/>
              <a:t>наложение стерильной </a:t>
            </a:r>
            <a:r>
              <a:rPr lang="ru-RU" dirty="0"/>
              <a:t>повязки на рану и проведение иммобилизации</a:t>
            </a:r>
            <a:r>
              <a:rPr lang="ru-RU" dirty="0" smtClean="0"/>
              <a:t>.</a:t>
            </a:r>
          </a:p>
          <a:p>
            <a:pPr marL="146050" indent="0">
              <a:lnSpc>
                <a:spcPct val="100000"/>
              </a:lnSpc>
              <a:buNone/>
            </a:pPr>
            <a:r>
              <a:rPr lang="ru-RU" dirty="0"/>
              <a:t>Основное правило обездвиживания - наложение шины таким образом, чтобы она захватывала суставы выше и </a:t>
            </a:r>
            <a:r>
              <a:rPr lang="ru-RU" dirty="0" smtClean="0"/>
              <a:t>ниже                                                            </a:t>
            </a:r>
            <a:r>
              <a:rPr lang="ru-RU" dirty="0"/>
              <a:t>перелома. Переломы больших костей, </a:t>
            </a:r>
            <a:r>
              <a:rPr lang="ru-RU" dirty="0" smtClean="0"/>
              <a:t>                                                                      как</a:t>
            </a:r>
            <a:r>
              <a:rPr lang="ru-RU" dirty="0"/>
              <a:t>, например, бедренной и плечевой, </a:t>
            </a:r>
            <a:r>
              <a:rPr lang="ru-RU" dirty="0" smtClean="0"/>
              <a:t>                                                               требуют </a:t>
            </a:r>
            <a:r>
              <a:rPr lang="ru-RU" dirty="0"/>
              <a:t>фиксации трёх суставов. </a:t>
            </a:r>
          </a:p>
        </p:txBody>
      </p:sp>
    </p:spTree>
    <p:extLst>
      <p:ext uri="{BB962C8B-B14F-4D97-AF65-F5344CB8AC3E}">
        <p14:creationId xmlns:p14="http://schemas.microsoft.com/office/powerpoint/2010/main" val="1722283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9</a:t>
            </a:fld>
            <a:endParaRPr lang="ru" sz="1400">
              <a:solidFill>
                <a:srgbClr val="0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61925" y="304800"/>
            <a:ext cx="8839200" cy="4511780"/>
          </a:xfrm>
        </p:spPr>
        <p:txBody>
          <a:bodyPr/>
          <a:lstStyle/>
          <a:p>
            <a:pPr marL="146050" indent="0">
              <a:buNone/>
            </a:pPr>
            <a:r>
              <a:rPr lang="ru-RU" dirty="0"/>
              <a:t>Первая помощь при ранениях заключается в: </a:t>
            </a:r>
            <a:endParaRPr lang="ru-RU" dirty="0" smtClean="0"/>
          </a:p>
          <a:p>
            <a:pPr marL="488950" indent="-342900">
              <a:buAutoNum type="arabicParenR"/>
            </a:pPr>
            <a:r>
              <a:rPr lang="ru-RU" dirty="0" smtClean="0"/>
              <a:t>остановке </a:t>
            </a:r>
            <a:r>
              <a:rPr lang="ru-RU" dirty="0"/>
              <a:t>кровотечения; </a:t>
            </a:r>
            <a:endParaRPr lang="ru-RU" dirty="0" smtClean="0"/>
          </a:p>
          <a:p>
            <a:pPr marL="488950" indent="-342900">
              <a:buAutoNum type="arabicParenR"/>
            </a:pPr>
            <a:r>
              <a:rPr lang="ru-RU" dirty="0" smtClean="0"/>
              <a:t>удалении </a:t>
            </a:r>
            <a:r>
              <a:rPr lang="ru-RU" dirty="0"/>
              <a:t>поверхностно лежащих у раны обрывков одежды, грязи, инородных предметов. Попавшие в рану инородные тела и находящиеся в ране костные отломки удалять нельзя; </a:t>
            </a:r>
            <a:endParaRPr lang="ru-RU" dirty="0" smtClean="0"/>
          </a:p>
          <a:p>
            <a:pPr marL="488950" indent="-342900">
              <a:buAutoNum type="arabicParenR"/>
            </a:pPr>
            <a:r>
              <a:rPr lang="ru-RU" dirty="0" smtClean="0"/>
              <a:t>предотвращении </a:t>
            </a:r>
            <a:r>
              <a:rPr lang="ru-RU" dirty="0"/>
              <a:t>дополнительного загрязнения раны, для чего кожу вокруг раны обрабатывают дезинфицирующим раствором от краёв раны кнаружи; </a:t>
            </a:r>
            <a:endParaRPr lang="ru-RU" dirty="0" smtClean="0"/>
          </a:p>
          <a:p>
            <a:pPr marL="488950" indent="-342900">
              <a:buAutoNum type="arabicParenR"/>
            </a:pPr>
            <a:r>
              <a:rPr lang="ru-RU" dirty="0" smtClean="0"/>
              <a:t>закрытии </a:t>
            </a:r>
            <a:r>
              <a:rPr lang="ru-RU" dirty="0"/>
              <a:t>раны стерильной салфеткой, с последующим её закреплением лейкопластырем, </a:t>
            </a:r>
            <a:r>
              <a:rPr lang="ru-RU" dirty="0" err="1" smtClean="0"/>
              <a:t>бинтованием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377171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2529</Words>
  <Application>Microsoft Office PowerPoint</Application>
  <PresentationFormat>Экран (16:9)</PresentationFormat>
  <Paragraphs>169</Paragraphs>
  <Slides>37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White</vt:lpstr>
      <vt:lpstr>Тема 11 «Действия санитарного поста по оказанию первой помощи пострадавшим»</vt:lpstr>
      <vt:lpstr>Вопрос первый </vt:lpstr>
      <vt:lpstr>Перечень состояний, при которых оказывается первая помощь </vt:lpstr>
      <vt:lpstr>Презентация PowerPoint</vt:lpstr>
      <vt:lpstr>Презентация PowerPoint</vt:lpstr>
      <vt:lpstr>Презентация PowerPoint</vt:lpstr>
      <vt:lpstr>Вопрос второй </vt:lpstr>
      <vt:lpstr>Презентация PowerPoint</vt:lpstr>
      <vt:lpstr>Презентация PowerPoint</vt:lpstr>
      <vt:lpstr>Презентация PowerPoint</vt:lpstr>
      <vt:lpstr>Вопрос третий</vt:lpstr>
      <vt:lpstr>Презентация PowerPoint</vt:lpstr>
      <vt:lpstr>Классификация ОВ</vt:lpstr>
      <vt:lpstr>Оказание первой помощи при поражении ОВ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 четвертый </vt:lpstr>
      <vt:lpstr>Презентация PowerPoint</vt:lpstr>
      <vt:lpstr>Презентация PowerPoint</vt:lpstr>
      <vt:lpstr>Основной состав КИМГЗ </vt:lpstr>
      <vt:lpstr>Индивидуальные противохимические пакеты</vt:lpstr>
      <vt:lpstr>Вопрос пятый </vt:lpstr>
      <vt:lpstr>Презентация PowerPoint</vt:lpstr>
      <vt:lpstr>Презентация PowerPoint</vt:lpstr>
      <vt:lpstr>Презентация PowerPoint</vt:lpstr>
      <vt:lpstr>Алгоритм транспортной иммобилизации</vt:lpstr>
      <vt:lpstr>Повреждения плечевого пояса и плечевой кости</vt:lpstr>
      <vt:lpstr>Повреждения предплечья</vt:lpstr>
      <vt:lpstr>Повреждения бедра</vt:lpstr>
      <vt:lpstr>Повреждения голени</vt:lpstr>
      <vt:lpstr>Повреждения области голеностопного сустава и стопы</vt:lpstr>
      <vt:lpstr>Травмы рёбер и грудины</vt:lpstr>
      <vt:lpstr>Травмы позвоночника</vt:lpstr>
      <vt:lpstr>Травмы костей таза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260-2ПК</dc:creator>
  <cp:lastModifiedBy>260-2ПК</cp:lastModifiedBy>
  <cp:revision>32</cp:revision>
  <dcterms:modified xsi:type="dcterms:W3CDTF">2024-05-24T08:40:12Z</dcterms:modified>
</cp:coreProperties>
</file>