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1" r:id="rId1"/>
  </p:sldMasterIdLst>
  <p:notesMasterIdLst>
    <p:notesMasterId r:id="rId33"/>
  </p:notesMasterIdLst>
  <p:sldIdLst>
    <p:sldId id="256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258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6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c4718ee16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c4718ee165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c4718ee16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c4718ee165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89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range" type="tx">
  <p:cSld name="TITLE_AND_BODY">
    <p:bg>
      <p:bgPr>
        <a:gradFill>
          <a:gsLst>
            <a:gs pos="0">
              <a:srgbClr val="F67F00"/>
            </a:gs>
            <a:gs pos="100000">
              <a:srgbClr val="FFAE3B"/>
            </a:gs>
          </a:gsLst>
          <a:lin ang="7465411" scaled="0"/>
        </a:gra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t="59" b="59"/>
          <a:stretch/>
        </p:blipFill>
        <p:spPr>
          <a:xfrm>
            <a:off x="333137" y="1118462"/>
            <a:ext cx="11934523" cy="444507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448925" y="118500"/>
            <a:ext cx="56313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25" tIns="19025" rIns="19025" bIns="190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 sz="4200" b="0">
                <a:solidFill>
                  <a:srgbClr val="FFFFFF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00"/>
              <a:buNone/>
              <a:defRPr sz="8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00"/>
              <a:buNone/>
              <a:defRPr sz="8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00"/>
              <a:buNone/>
              <a:defRPr sz="8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00"/>
              <a:buNone/>
              <a:defRPr sz="8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00"/>
              <a:buNone/>
              <a:defRPr sz="8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00"/>
              <a:buNone/>
              <a:defRPr sz="8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00"/>
              <a:buNone/>
              <a:defRPr sz="8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00"/>
              <a:buNone/>
              <a:defRPr sz="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448922" y="1840706"/>
            <a:ext cx="7810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25" tIns="19025" rIns="19025" bIns="190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>
                <a:solidFill>
                  <a:srgbClr val="FFFFFF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2071" y="359811"/>
            <a:ext cx="1637378" cy="42192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709450" y="4822031"/>
            <a:ext cx="206100" cy="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25" tIns="19025" rIns="19025" bIns="19025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42928" y="337700"/>
            <a:ext cx="62562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25" tIns="19025" rIns="19025" bIns="190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9400"/>
              </a:buClr>
              <a:buSzPts val="1300"/>
              <a:buNone/>
              <a:defRPr sz="2400">
                <a:solidFill>
                  <a:srgbClr val="FF9400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3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3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3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3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3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3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3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8913D"/>
              </a:buClr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704250" y="4816581"/>
            <a:ext cx="206100" cy="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25" tIns="19025" rIns="19025" bIns="19025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400">
              <a:solidFill>
                <a:srgbClr val="000000"/>
              </a:solidFill>
            </a:endParaRPr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439845" y="1066280"/>
            <a:ext cx="8264400" cy="3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25" tIns="19025" rIns="19025" bIns="19025" anchor="t" anchorCtr="0">
            <a:noAutofit/>
          </a:bodyPr>
          <a:lstStyle>
            <a:lvl1pPr marL="457200" lvl="0" indent="-31115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Char char="●"/>
              <a:defRPr/>
            </a:lvl1pPr>
            <a:lvl2pPr marL="914400" lvl="1" indent="-31115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Char char="○"/>
              <a:defRPr/>
            </a:lvl2pPr>
            <a:lvl3pPr marL="1371600" lvl="2" indent="-31115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Char char="■"/>
              <a:defRPr/>
            </a:lvl3pPr>
            <a:lvl4pPr marL="1828800" lvl="3" indent="-31115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Char char="●"/>
              <a:defRPr/>
            </a:lvl4pPr>
            <a:lvl5pPr marL="2286000" lvl="4" indent="-31115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Char char="○"/>
              <a:defRPr/>
            </a:lvl5pPr>
            <a:lvl6pPr marL="2743200" lvl="5" indent="-31115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Char char="■"/>
              <a:defRPr/>
            </a:lvl6pPr>
            <a:lvl7pPr marL="3200400" lvl="6" indent="-31115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Char char="●"/>
              <a:defRPr/>
            </a:lvl7pPr>
            <a:lvl8pPr marL="3657600" lvl="7" indent="-31115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Char char="○"/>
              <a:defRPr/>
            </a:lvl8pPr>
            <a:lvl9pPr marL="4114800" lvl="8" indent="-31115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3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4363668" y="4321968"/>
            <a:ext cx="206100" cy="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25" tIns="19025" rIns="19025" bIns="19025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5">
            <a:alphaModFix/>
          </a:blip>
          <a:srcRect t="59" b="59"/>
          <a:stretch/>
        </p:blipFill>
        <p:spPr>
          <a:xfrm>
            <a:off x="333137" y="1118462"/>
            <a:ext cx="11934523" cy="44450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42928" y="337700"/>
            <a:ext cx="62562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25" tIns="19025" rIns="19025" bIns="190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94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94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94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94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94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94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94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94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94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94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94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94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94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94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94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94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9400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94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" name="Google Shape;8;p1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8462" y="359810"/>
            <a:ext cx="1635792" cy="4215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39845" y="1066280"/>
            <a:ext cx="8264400" cy="3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25" tIns="19025" rIns="19025" bIns="19025" anchor="t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D4E4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D4E4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D4E4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D4E4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D4E4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D4E4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D4E4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D4E4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4D4E4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D4E4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74900" y="4822031"/>
            <a:ext cx="206100" cy="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25" tIns="19025" rIns="19025" bIns="19025" anchor="t" anchorCtr="0">
            <a:noAutofit/>
          </a:bodyPr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1pPr>
            <a:lvl2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2pPr>
            <a:lvl3pPr marL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3pPr>
            <a:lvl4pPr marL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4pPr>
            <a:lvl5pPr marL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5pPr>
            <a:lvl6pPr marL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6pPr>
            <a:lvl7pPr marL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7pPr>
            <a:lvl8pPr marL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8pPr>
            <a:lvl9pPr marL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  <a:defRPr sz="1100" b="0">
                <a:solidFill>
                  <a:srgbClr val="4D4E4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201496" y="1264825"/>
            <a:ext cx="5631300" cy="1307400"/>
          </a:xfrm>
          <a:prstGeom prst="rect">
            <a:avLst/>
          </a:prstGeom>
        </p:spPr>
        <p:txBody>
          <a:bodyPr spcFirstLastPara="1" wrap="square" lIns="19025" tIns="19025" rIns="19025" bIns="19025" anchor="b" anchorCtr="0">
            <a:noAutofit/>
          </a:bodyPr>
          <a:lstStyle/>
          <a:p>
            <a:pPr lvl="0" algn="just"/>
            <a:r>
              <a:rPr lang="ru-RU" sz="2400" b="1" dirty="0"/>
              <a:t>Тема 1. Предназначение формирования, прядок оповещения  и возможная обстановка в зоне ответственности НФГО, решаемые задачи</a:t>
            </a:r>
            <a:endParaRPr sz="2400" b="1" dirty="0"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709450" y="4822031"/>
            <a:ext cx="206100" cy="145500"/>
          </a:xfrm>
          <a:prstGeom prst="rect">
            <a:avLst/>
          </a:prstGeom>
        </p:spPr>
        <p:txBody>
          <a:bodyPr spcFirstLastPara="1" wrap="square" lIns="19025" tIns="19025" rIns="19025" bIns="190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t>1</a:t>
            </a:fld>
            <a:endParaRPr sz="1400">
              <a:solidFill>
                <a:srgbClr val="000000"/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01496" y="2679802"/>
            <a:ext cx="7810500" cy="4464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10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-143420"/>
            <a:ext cx="4948518" cy="3688636"/>
          </a:xfrm>
        </p:spPr>
        <p:txBody>
          <a:bodyPr/>
          <a:lstStyle/>
          <a:p>
            <a:pPr algn="just"/>
            <a:r>
              <a:rPr lang="ru-RU" sz="1400" dirty="0">
                <a:solidFill>
                  <a:srgbClr val="FF0000"/>
                </a:solidFill>
              </a:rPr>
              <a:t>ЧС муниципального характера</a:t>
            </a:r>
            <a:r>
              <a:rPr lang="ru-RU" sz="1400" dirty="0"/>
              <a:t>, в результате которой зона </a:t>
            </a:r>
            <a:r>
              <a:rPr lang="ru-RU" sz="1400" dirty="0" smtClean="0"/>
              <a:t>чрезвычайной </a:t>
            </a:r>
            <a:r>
              <a:rPr lang="ru-RU" sz="1400" dirty="0"/>
              <a:t>ситуации </a:t>
            </a:r>
            <a:r>
              <a:rPr lang="ru-RU" sz="1400" b="1" dirty="0"/>
              <a:t>не выходит за пределы территории одного поселения или внутригородской территории города федерального значения,</a:t>
            </a:r>
            <a:r>
              <a:rPr lang="ru-RU" sz="1400" dirty="0"/>
              <a:t> при этом количество </a:t>
            </a:r>
            <a:r>
              <a:rPr lang="ru-RU" sz="1400" b="1" dirty="0"/>
              <a:t>пострадавших</a:t>
            </a:r>
            <a:r>
              <a:rPr lang="ru-RU" sz="1400" dirty="0"/>
              <a:t> составляет </a:t>
            </a:r>
            <a:r>
              <a:rPr lang="ru-RU" sz="1400" b="1" dirty="0"/>
              <a:t>не более 50 человек </a:t>
            </a:r>
            <a:r>
              <a:rPr lang="ru-RU" sz="1400" dirty="0"/>
              <a:t>либо </a:t>
            </a:r>
            <a:r>
              <a:rPr lang="ru-RU" sz="1400" b="1" dirty="0"/>
              <a:t>размер материального ущерба составляет не более 5 млн. рублей</a:t>
            </a:r>
            <a:r>
              <a:rPr lang="ru-RU" sz="1400" dirty="0"/>
              <a:t>, а также данная чрезвычайная ситуация не может быть отнесена к чрезвычайной ситуации локального </a:t>
            </a:r>
            <a:r>
              <a:rPr lang="ru-RU" sz="1400" dirty="0" smtClean="0"/>
              <a:t>характера.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838" y="1571469"/>
            <a:ext cx="4213301" cy="35720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767" y="3277735"/>
            <a:ext cx="3180850" cy="1779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489" y="-185293"/>
            <a:ext cx="1778811" cy="17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86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11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07576" y="559398"/>
            <a:ext cx="8802774" cy="3407329"/>
          </a:xfrm>
        </p:spPr>
        <p:txBody>
          <a:bodyPr/>
          <a:lstStyle/>
          <a:p>
            <a:pPr lvl="0" algn="just"/>
            <a:r>
              <a:rPr lang="ru-RU" sz="1600" dirty="0">
                <a:solidFill>
                  <a:srgbClr val="FF0000"/>
                </a:solidFill>
              </a:rPr>
              <a:t>ЧС регионального характера</a:t>
            </a:r>
            <a:r>
              <a:rPr lang="ru-RU" sz="1600" dirty="0"/>
              <a:t>, в результате которой зона чрезвычайной ситуации не выходит за пределы территории одного субъекта Российской Федерации, при этом </a:t>
            </a:r>
            <a:r>
              <a:rPr lang="ru-RU" sz="1600" b="1" dirty="0"/>
              <a:t>количество пострадавших </a:t>
            </a:r>
            <a:r>
              <a:rPr lang="ru-RU" sz="1600" dirty="0"/>
              <a:t>составляет </a:t>
            </a:r>
            <a:r>
              <a:rPr lang="ru-RU" sz="1600" b="1" dirty="0"/>
              <a:t>свыше 50 человек</a:t>
            </a:r>
            <a:r>
              <a:rPr lang="ru-RU" sz="1600" dirty="0"/>
              <a:t>, но </a:t>
            </a:r>
            <a:r>
              <a:rPr lang="ru-RU" sz="1600" b="1" dirty="0"/>
              <a:t>не более 500 человек </a:t>
            </a:r>
            <a:r>
              <a:rPr lang="ru-RU" sz="1600" dirty="0"/>
              <a:t>либо </a:t>
            </a:r>
            <a:r>
              <a:rPr lang="ru-RU" sz="1600" b="1" dirty="0"/>
              <a:t>размер материального ущерба </a:t>
            </a:r>
            <a:r>
              <a:rPr lang="ru-RU" sz="1600" dirty="0"/>
              <a:t>составляет </a:t>
            </a:r>
            <a:r>
              <a:rPr lang="ru-RU" sz="1600" b="1" dirty="0"/>
              <a:t>свыше 5 млн рублей</a:t>
            </a:r>
            <a:r>
              <a:rPr lang="ru-RU" sz="1600" dirty="0"/>
              <a:t>, но </a:t>
            </a:r>
            <a:r>
              <a:rPr lang="ru-RU" sz="1600" b="1" dirty="0"/>
              <a:t>не более 500 млн. </a:t>
            </a:r>
            <a:r>
              <a:rPr lang="ru-RU" sz="1600" b="1" dirty="0" smtClean="0"/>
              <a:t>рублей.</a:t>
            </a:r>
            <a:endParaRPr lang="ru-RU" sz="1600" b="1" dirty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855" y="2564591"/>
            <a:ext cx="5657578" cy="38225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42" y="2736714"/>
            <a:ext cx="3019413" cy="1972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2220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712" y="48127"/>
            <a:ext cx="6915303" cy="748822"/>
          </a:xfrm>
        </p:spPr>
        <p:txBody>
          <a:bodyPr/>
          <a:lstStyle/>
          <a:p>
            <a:pPr algn="just"/>
            <a:r>
              <a:rPr lang="ru-RU" sz="2000" dirty="0"/>
              <a:t>Чрезвычайные ситуации природного </a:t>
            </a:r>
            <a:r>
              <a:rPr lang="ru-RU" sz="2000" dirty="0" smtClean="0"/>
              <a:t>характера</a:t>
            </a:r>
            <a:r>
              <a:rPr lang="ru-RU" sz="2000" dirty="0"/>
              <a:t>, характерные для Санкт-Петербурга, присущие им опасности и возможные последствия. Наиболее приемлемые способы населения при возникновении данных ЧС. Порядок действий работников </a:t>
            </a:r>
            <a:r>
              <a:rPr lang="ru-RU" sz="2000" dirty="0" smtClean="0"/>
              <a:t>организаций </a:t>
            </a:r>
            <a:r>
              <a:rPr lang="ru-RU" sz="2000" dirty="0"/>
              <a:t>в случаях угрозы и возникновения </a:t>
            </a:r>
            <a:r>
              <a:rPr lang="ru-RU" sz="2000" dirty="0" smtClean="0"/>
              <a:t>ЧС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12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-103051" y="1378155"/>
            <a:ext cx="8910351" cy="2783385"/>
          </a:xfrm>
        </p:spPr>
        <p:txBody>
          <a:bodyPr/>
          <a:lstStyle/>
          <a:p>
            <a:pPr algn="just"/>
            <a:r>
              <a:rPr lang="ru-RU" sz="1600" dirty="0"/>
              <a:t>Основной причиной чрезвычайных ситуаций природного </a:t>
            </a:r>
            <a:r>
              <a:rPr lang="ru-RU" sz="1600" dirty="0" smtClean="0"/>
              <a:t>характера </a:t>
            </a:r>
            <a:r>
              <a:rPr lang="ru-RU" sz="1600" dirty="0"/>
              <a:t>в Санкт-Петербурге и Ленинградской области является активная </a:t>
            </a:r>
            <a:r>
              <a:rPr lang="ru-RU" sz="1600" dirty="0" smtClean="0"/>
              <a:t>циклоническая </a:t>
            </a:r>
            <a:r>
              <a:rPr lang="ru-RU" sz="1600" dirty="0"/>
              <a:t>деятельность в этом районе, а так же особенности климата и географического положения. Поэтому чрезвычайные ситуации в Санкт- Петербурге представлены в основном </a:t>
            </a:r>
            <a:r>
              <a:rPr lang="ru-RU" sz="1600" b="1" i="1" dirty="0"/>
              <a:t>наводнениями и штормами.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708" y="3046478"/>
            <a:ext cx="3782292" cy="2017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024" y="3046478"/>
            <a:ext cx="3148607" cy="2097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0121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449" y="90273"/>
            <a:ext cx="6126868" cy="748821"/>
          </a:xfrm>
        </p:spPr>
        <p:txBody>
          <a:bodyPr/>
          <a:lstStyle/>
          <a:p>
            <a:pPr algn="just"/>
            <a:r>
              <a:rPr lang="ru-RU" dirty="0" smtClean="0"/>
              <a:t>Опасные природные явления метеорологического характера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13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914399"/>
            <a:ext cx="5562921" cy="3783847"/>
          </a:xfrm>
        </p:spPr>
        <p:txBody>
          <a:bodyPr/>
          <a:lstStyle/>
          <a:p>
            <a:pPr algn="just"/>
            <a:r>
              <a:rPr lang="ru-RU" sz="1400" b="1" i="1" dirty="0" smtClean="0"/>
              <a:t>Ветер</a:t>
            </a:r>
            <a:r>
              <a:rPr lang="ru-RU" sz="1400" dirty="0" smtClean="0"/>
              <a:t> – это движение воздуха относительно земной поверхности, возникающее в результате неравномерного распределения атмосферного давления и направленное из области высокого давления в область низкого.</a:t>
            </a:r>
          </a:p>
          <a:p>
            <a:pPr algn="just"/>
            <a:r>
              <a:rPr lang="ru-RU" sz="1400" dirty="0" smtClean="0"/>
              <a:t>Ветер характеризуется направлением и скоростью (силой). Направление определяется азимутом стороны горизонта, откуда ветер дует, и измеряется в метрах в секунду (м/с), в километрах в час (км/ч), в узлах или приближенно – в баллах по шкале Бофорта. Шкала Бофорта служит для выражения силы ветра в баллах по визуальной оценке. 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322" y="1527586"/>
            <a:ext cx="3248847" cy="216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4866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14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102317" y="617036"/>
            <a:ext cx="8264400" cy="3750300"/>
          </a:xfrm>
        </p:spPr>
        <p:txBody>
          <a:bodyPr/>
          <a:lstStyle/>
          <a:p>
            <a:pPr marL="146050" indent="0">
              <a:buNone/>
            </a:pPr>
            <a:r>
              <a:rPr lang="ru-RU" dirty="0" smtClean="0"/>
              <a:t>Шкала Бофорта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951" y="1267842"/>
            <a:ext cx="5236675" cy="38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71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15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018763" y="537882"/>
            <a:ext cx="6125237" cy="4141694"/>
          </a:xfrm>
        </p:spPr>
        <p:txBody>
          <a:bodyPr/>
          <a:lstStyle/>
          <a:p>
            <a:pPr marL="146050" indent="0" algn="just">
              <a:buNone/>
            </a:pPr>
            <a:r>
              <a:rPr lang="ru-RU" sz="1400" b="1" i="1" dirty="0" smtClean="0"/>
              <a:t>Циклон</a:t>
            </a:r>
            <a:r>
              <a:rPr lang="ru-RU" sz="1400" dirty="0" smtClean="0"/>
              <a:t> </a:t>
            </a:r>
            <a:r>
              <a:rPr lang="ru-RU" sz="1400" dirty="0"/>
              <a:t>– это подвижный атмосферный вихрь диаметром от 100 до нескольких тысяч километров, который характеризуется системой </a:t>
            </a:r>
            <a:r>
              <a:rPr lang="ru-RU" sz="1400" dirty="0" smtClean="0"/>
              <a:t>ураганных </a:t>
            </a:r>
            <a:r>
              <a:rPr lang="ru-RU" sz="1400" dirty="0"/>
              <a:t>ветров, дующих против часовой стрелки в северном полушарии Земли и по часовой стрелке – в южном.</a:t>
            </a:r>
          </a:p>
          <a:p>
            <a:pPr marL="146050" indent="0">
              <a:buNone/>
            </a:pPr>
            <a:r>
              <a:rPr lang="ru-RU" sz="1400" b="1" i="1" dirty="0" smtClean="0"/>
              <a:t>Ураган</a:t>
            </a:r>
            <a:r>
              <a:rPr lang="ru-RU" sz="1400" dirty="0" smtClean="0"/>
              <a:t> </a:t>
            </a:r>
            <a:r>
              <a:rPr lang="ru-RU" sz="1400" dirty="0"/>
              <a:t>определяется как ветер большой разрушительной силы и значительной продолжительности, скорость </a:t>
            </a:r>
            <a:r>
              <a:rPr lang="ru-RU" sz="1400" dirty="0" smtClean="0"/>
              <a:t>которого </a:t>
            </a:r>
            <a:r>
              <a:rPr lang="ru-RU" sz="1400" dirty="0"/>
              <a:t>примерно равна 32 м/с и более (11-12 баллов по шкале Бофорта</a:t>
            </a:r>
            <a:r>
              <a:rPr lang="ru-RU" sz="1400" dirty="0" smtClean="0"/>
              <a:t>).</a:t>
            </a:r>
          </a:p>
          <a:p>
            <a:pPr marL="146050" indent="0">
              <a:buNone/>
            </a:pPr>
            <a:endParaRPr lang="ru-RU" sz="1400" dirty="0"/>
          </a:p>
          <a:p>
            <a:pPr marL="146050" indent="0">
              <a:buNone/>
            </a:pPr>
            <a:r>
              <a:rPr lang="ru-RU" sz="1400" b="1" i="1" dirty="0"/>
              <a:t>Буря</a:t>
            </a:r>
            <a:r>
              <a:rPr lang="ru-RU" sz="1400" dirty="0"/>
              <a:t> – это ветер, скорость которого меньше скорости урагана и может достигать 15-31 м/с. Иногда сильную бурю называют штормом.</a:t>
            </a:r>
          </a:p>
          <a:p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52" y="0"/>
            <a:ext cx="2715011" cy="17944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33" y="1874518"/>
            <a:ext cx="2577647" cy="1615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05" y="3570264"/>
            <a:ext cx="3010301" cy="149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80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018" y="423761"/>
            <a:ext cx="7259547" cy="440700"/>
          </a:xfrm>
        </p:spPr>
        <p:txBody>
          <a:bodyPr/>
          <a:lstStyle/>
          <a:p>
            <a:r>
              <a:rPr lang="ru-RU" dirty="0"/>
              <a:t>Опасные природные явления гидрологического характера.</a:t>
            </a:r>
            <a:br>
              <a:rPr lang="ru-RU" dirty="0"/>
            </a:br>
            <a:r>
              <a:rPr lang="ru-RU" dirty="0"/>
              <a:t>Явления, связанные с подъемом воды</a:t>
            </a:r>
            <a:br>
              <a:rPr lang="ru-RU" dirty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16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03077" y="1499504"/>
            <a:ext cx="8496678" cy="3643996"/>
          </a:xfrm>
        </p:spPr>
        <p:txBody>
          <a:bodyPr/>
          <a:lstStyle/>
          <a:p>
            <a:pPr algn="just"/>
            <a:r>
              <a:rPr lang="ru-RU" dirty="0"/>
              <a:t>К другим опасным природным явлениям гидрологического характера, характерных для Санкт-Петербурга, относятся явления связанные с подъемом воды в Неве и других водных источниках: </a:t>
            </a:r>
            <a:r>
              <a:rPr lang="ru-RU" b="1" dirty="0"/>
              <a:t>половодья, паводки, ледяные </a:t>
            </a:r>
            <a:r>
              <a:rPr lang="ru-RU" b="1" dirty="0" smtClean="0"/>
              <a:t>заторы</a:t>
            </a:r>
            <a:r>
              <a:rPr lang="ru-RU" b="1" dirty="0"/>
              <a:t>, ветровой нагон воды.</a:t>
            </a:r>
          </a:p>
        </p:txBody>
      </p:sp>
    </p:spTree>
    <p:extLst>
      <p:ext uri="{BB962C8B-B14F-4D97-AF65-F5344CB8AC3E}">
        <p14:creationId xmlns:p14="http://schemas.microsoft.com/office/powerpoint/2010/main" val="1483480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17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-90288" y="229760"/>
            <a:ext cx="5684263" cy="3858146"/>
          </a:xfrm>
        </p:spPr>
        <p:txBody>
          <a:bodyPr/>
          <a:lstStyle/>
          <a:p>
            <a:pPr algn="just"/>
            <a:r>
              <a:rPr lang="ru-RU" sz="1600" i="1" dirty="0"/>
              <a:t>Половодье</a:t>
            </a:r>
            <a:r>
              <a:rPr lang="ru-RU" sz="1600" dirty="0"/>
              <a:t> – подъем воды в водоемах, вызванных весенним </a:t>
            </a:r>
            <a:r>
              <a:rPr lang="ru-RU" sz="1600" dirty="0" smtClean="0"/>
              <a:t>таянием снега. Подъем </a:t>
            </a:r>
            <a:r>
              <a:rPr lang="ru-RU" sz="1600" dirty="0"/>
              <a:t>воды в Неве в период половодья практически не </a:t>
            </a:r>
            <a:r>
              <a:rPr lang="ru-RU" sz="1600" dirty="0" smtClean="0"/>
              <a:t>наблюдается </a:t>
            </a:r>
            <a:r>
              <a:rPr lang="ru-RU" sz="1600" dirty="0"/>
              <a:t>в виду большой аккумулирующей способности Ладожского озера</a:t>
            </a:r>
            <a:r>
              <a:rPr lang="ru-RU" sz="1600" dirty="0" smtClean="0"/>
              <a:t>.</a:t>
            </a:r>
          </a:p>
          <a:p>
            <a:pPr algn="just"/>
            <a:r>
              <a:rPr lang="ru-RU" sz="1600" i="1" dirty="0"/>
              <a:t>Паводковый</a:t>
            </a:r>
            <a:r>
              <a:rPr lang="ru-RU" sz="1600" dirty="0"/>
              <a:t> подъем воды в основном обусловлен интенсивными </a:t>
            </a:r>
            <a:r>
              <a:rPr lang="ru-RU" sz="1600" dirty="0" smtClean="0"/>
              <a:t>ливневыми </a:t>
            </a:r>
            <a:r>
              <a:rPr lang="ru-RU" sz="1600" dirty="0"/>
              <a:t>дождями. В отличие от половодий, поводок случается в любое время года, даже несколько раз в году. Значительный паводок в Неве может вызвать наводнение называемое паводковым наводнением.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036" y="1450967"/>
            <a:ext cx="3388659" cy="2250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9545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18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0"/>
            <a:ext cx="8983848" cy="3631966"/>
          </a:xfrm>
        </p:spPr>
        <p:txBody>
          <a:bodyPr/>
          <a:lstStyle/>
          <a:p>
            <a:pPr algn="just"/>
            <a:r>
              <a:rPr lang="ru-RU" b="1" dirty="0"/>
              <a:t>Зажоры</a:t>
            </a:r>
            <a:r>
              <a:rPr lang="ru-RU" dirty="0"/>
              <a:t> – состоят из скопления рыхлого льда (шуги, небольших </a:t>
            </a:r>
            <a:r>
              <a:rPr lang="ru-RU" dirty="0" smtClean="0"/>
              <a:t>льдинок</a:t>
            </a:r>
            <a:r>
              <a:rPr lang="ru-RU" dirty="0"/>
              <a:t>), стесняющее живое сечение русла иногда на 70-80%. </a:t>
            </a:r>
            <a:r>
              <a:rPr lang="ru-RU" dirty="0" smtClean="0"/>
              <a:t>Зажоры </a:t>
            </a:r>
            <a:r>
              <a:rPr lang="ru-RU" dirty="0"/>
              <a:t>льда наблюдаются в начале </a:t>
            </a:r>
            <a:r>
              <a:rPr lang="ru-RU" dirty="0" smtClean="0"/>
              <a:t>зимы. Необходимым </a:t>
            </a:r>
            <a:r>
              <a:rPr lang="ru-RU" dirty="0"/>
              <a:t>условием образования зажоров является возникновение в русле внутриводного льда и его вовлечение под кромку ледяного покрова. По величине зажоров реке Неве принадлежит первенство в </a:t>
            </a:r>
            <a:r>
              <a:rPr lang="ru-RU" dirty="0" smtClean="0"/>
              <a:t>России.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481" y="2349226"/>
            <a:ext cx="6255038" cy="445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570" y="2334682"/>
            <a:ext cx="4993453" cy="28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31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19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496236" y="387275"/>
            <a:ext cx="5532448" cy="3496236"/>
          </a:xfrm>
        </p:spPr>
        <p:txBody>
          <a:bodyPr/>
          <a:lstStyle/>
          <a:p>
            <a:pPr algn="just"/>
            <a:r>
              <a:rPr lang="ru-RU" sz="1600" b="1" dirty="0"/>
              <a:t>Ветровой нагон </a:t>
            </a:r>
            <a:r>
              <a:rPr lang="ru-RU" sz="1600" dirty="0"/>
              <a:t>– подъем уровня воды, вызванный воздействием ветра на водную поверхность, в результате чего возникают нагонные наводнения. Характерным примером таких наводнений являются </a:t>
            </a:r>
            <a:r>
              <a:rPr lang="ru-RU" sz="1600" dirty="0" smtClean="0"/>
              <a:t>периодические </a:t>
            </a:r>
            <a:r>
              <a:rPr lang="ru-RU" sz="1600" dirty="0"/>
              <a:t>наводнения в Санкт-Петербурге, вызываемые нагоном воды в устье Невы при сильных западных и юго-западных ветрах (70 - 80 км/ч). </a:t>
            </a:r>
            <a:r>
              <a:rPr lang="ru-RU" sz="1600" dirty="0" smtClean="0"/>
              <a:t>Нагонные </a:t>
            </a:r>
            <a:r>
              <a:rPr lang="ru-RU" sz="1600" dirty="0"/>
              <a:t>наводнения происходят в основном в </a:t>
            </a:r>
            <a:r>
              <a:rPr lang="ru-RU" sz="1600" dirty="0" smtClean="0"/>
              <a:t>октябре- ноябре, реже  </a:t>
            </a:r>
            <a:r>
              <a:rPr lang="ru-RU" sz="1600" dirty="0"/>
              <a:t>в сентябре и декабре</a:t>
            </a:r>
            <a:r>
              <a:rPr lang="ru-RU" sz="1600" dirty="0" smtClean="0"/>
              <a:t>.</a:t>
            </a:r>
            <a:r>
              <a:rPr lang="ru-RU" sz="1600" dirty="0"/>
              <a:t> Периодичность наводнений – один раз в год (иногда и чаще), продолжительность 0,5-1 сутки.</a:t>
            </a:r>
          </a:p>
          <a:p>
            <a:pPr algn="just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75" y="1194098"/>
            <a:ext cx="3461233" cy="244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66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289" y="111789"/>
            <a:ext cx="6603331" cy="594113"/>
          </a:xfrm>
        </p:spPr>
        <p:txBody>
          <a:bodyPr/>
          <a:lstStyle/>
          <a:p>
            <a:pPr marL="147320" marR="591820" indent="449580" algn="just">
              <a:spcBef>
                <a:spcPts val="5"/>
              </a:spcBef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Понятие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чрезвычайной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ситуации.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Их</a:t>
            </a:r>
            <a:r>
              <a:rPr lang="ru-RU" spc="-2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классификация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виду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масштабу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6426" y="899540"/>
            <a:ext cx="8863924" cy="4640648"/>
          </a:xfrm>
        </p:spPr>
        <p:txBody>
          <a:bodyPr/>
          <a:lstStyle/>
          <a:p>
            <a:pPr marL="242570" marR="166370" indent="450850" algn="just"/>
            <a:r>
              <a:rPr lang="ru-RU" dirty="0">
                <a:latin typeface="+mn-lt"/>
              </a:rPr>
              <a:t>Понятие </a:t>
            </a:r>
            <a:r>
              <a:rPr lang="ru-RU" b="1" dirty="0">
                <a:latin typeface="+mn-lt"/>
              </a:rPr>
              <a:t>«чрезвычайная ситуация» </a:t>
            </a:r>
            <a:r>
              <a:rPr lang="ru-RU" dirty="0">
                <a:latin typeface="+mn-lt"/>
              </a:rPr>
              <a:t>раскрыто в Федеральном </a:t>
            </a:r>
            <a:r>
              <a:rPr lang="ru-RU" dirty="0" smtClean="0">
                <a:latin typeface="+mn-lt"/>
              </a:rPr>
              <a:t>законе </a:t>
            </a:r>
            <a:r>
              <a:rPr lang="ru-RU" dirty="0">
                <a:latin typeface="+mn-lt"/>
              </a:rPr>
              <a:t>от 21. 12. 1994 г. № 68-ФЗ «О защите населения и территорий от чрезвычайных ситуациях природного и техногенного характера».</a:t>
            </a:r>
          </a:p>
          <a:p>
            <a:pPr marL="242570" marR="166370" indent="450850" algn="just"/>
            <a:r>
              <a:rPr lang="ru-RU" b="1" i="1" dirty="0">
                <a:latin typeface="+mn-lt"/>
              </a:rPr>
              <a:t>Чрезвычайная ситуация </a:t>
            </a:r>
            <a:r>
              <a:rPr lang="ru-RU" dirty="0">
                <a:latin typeface="+mn-lt"/>
              </a:rPr>
              <a:t>– это обстановка на определенной </a:t>
            </a:r>
            <a:r>
              <a:rPr lang="ru-RU" dirty="0" smtClean="0">
                <a:latin typeface="+mn-lt"/>
              </a:rPr>
              <a:t>территории</a:t>
            </a:r>
            <a:r>
              <a:rPr lang="ru-RU" dirty="0">
                <a:latin typeface="+mn-lt"/>
              </a:rPr>
              <a:t>, сложившаяся в результате аварии, опасного природного явления, катастрофы, стихийного или иного бедствия, которые могут повлечь или повлекли за собой человеческие жертвы, ущерб здоровью людей или </a:t>
            </a:r>
            <a:r>
              <a:rPr lang="ru-RU" dirty="0" err="1">
                <a:latin typeface="+mn-lt"/>
              </a:rPr>
              <a:t>ок</a:t>
            </a:r>
            <a:r>
              <a:rPr lang="ru-RU" dirty="0">
                <a:latin typeface="+mn-lt"/>
              </a:rPr>
              <a:t>- </a:t>
            </a:r>
            <a:r>
              <a:rPr lang="ru-RU" dirty="0" err="1">
                <a:latin typeface="+mn-lt"/>
              </a:rPr>
              <a:t>ружающей</a:t>
            </a:r>
            <a:r>
              <a:rPr lang="ru-RU" dirty="0">
                <a:latin typeface="+mn-lt"/>
              </a:rPr>
              <a:t> среде, значительные материальные потери и нарушение </a:t>
            </a:r>
            <a:r>
              <a:rPr lang="ru-RU" dirty="0" smtClean="0">
                <a:latin typeface="+mn-lt"/>
              </a:rPr>
              <a:t>условий </a:t>
            </a:r>
            <a:r>
              <a:rPr lang="ru-RU" dirty="0">
                <a:latin typeface="+mn-lt"/>
              </a:rPr>
              <a:t>жизнедеятельности людей.</a:t>
            </a:r>
          </a:p>
          <a:p>
            <a:pPr marL="242570" marR="166370" indent="450850" algn="just"/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280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846" y="0"/>
            <a:ext cx="6746262" cy="845641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Природные пожары</a:t>
            </a:r>
            <a:br>
              <a:rPr lang="ru-RU" dirty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20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06358" y="422819"/>
            <a:ext cx="8803992" cy="4393761"/>
          </a:xfrm>
        </p:spPr>
        <p:txBody>
          <a:bodyPr/>
          <a:lstStyle/>
          <a:p>
            <a:pPr algn="just"/>
            <a:r>
              <a:rPr lang="ru-RU" sz="1600" dirty="0"/>
              <a:t>К природным пожарам относятся:</a:t>
            </a:r>
          </a:p>
          <a:p>
            <a:pPr algn="just"/>
            <a:r>
              <a:rPr lang="ru-RU" sz="1600" i="1" dirty="0"/>
              <a:t>лесные пожары</a:t>
            </a:r>
            <a:r>
              <a:rPr lang="ru-RU" sz="1600" dirty="0"/>
              <a:t>;</a:t>
            </a:r>
          </a:p>
          <a:p>
            <a:pPr algn="just"/>
            <a:r>
              <a:rPr lang="ru-RU" sz="1600" i="1" dirty="0"/>
              <a:t>пожары степных и хлебных массивов; торфяные пожары</a:t>
            </a:r>
            <a:r>
              <a:rPr lang="ru-RU" sz="1600" dirty="0"/>
              <a:t>;</a:t>
            </a:r>
          </a:p>
          <a:p>
            <a:pPr algn="just"/>
            <a:r>
              <a:rPr lang="ru-RU" sz="1600" i="1" dirty="0"/>
              <a:t>подземные </a:t>
            </a:r>
            <a:r>
              <a:rPr lang="ru-RU" sz="1600" i="1" dirty="0" smtClean="0"/>
              <a:t>пожары </a:t>
            </a:r>
            <a:r>
              <a:rPr lang="ru-RU" sz="1600" i="1" dirty="0"/>
              <a:t>горючих ископаемых</a:t>
            </a:r>
            <a:r>
              <a:rPr lang="ru-RU" sz="1600" dirty="0" smtClean="0"/>
              <a:t>.</a:t>
            </a:r>
          </a:p>
          <a:p>
            <a:pPr algn="just"/>
            <a:r>
              <a:rPr lang="ru-RU" sz="1600" dirty="0"/>
              <a:t>Наиболее характерными природными пожарами на территории Санкт-Петербурга являются </a:t>
            </a:r>
            <a:r>
              <a:rPr lang="ru-RU" sz="1600" b="1" dirty="0"/>
              <a:t>лесные</a:t>
            </a:r>
            <a:r>
              <a:rPr lang="ru-RU" sz="1600" dirty="0"/>
              <a:t> и </a:t>
            </a:r>
            <a:r>
              <a:rPr lang="ru-RU" sz="1600" b="1" dirty="0"/>
              <a:t>торфяные пожары</a:t>
            </a:r>
            <a:r>
              <a:rPr lang="ru-RU" sz="1600" dirty="0"/>
              <a:t>.</a:t>
            </a:r>
          </a:p>
          <a:p>
            <a:pPr algn="just"/>
            <a:r>
              <a:rPr lang="ru-RU" sz="1600" dirty="0"/>
              <a:t>Лесные пожары возможны в Курортном и Пушкинском районах. </a:t>
            </a:r>
          </a:p>
        </p:txBody>
      </p:sp>
    </p:spTree>
    <p:extLst>
      <p:ext uri="{BB962C8B-B14F-4D97-AF65-F5344CB8AC3E}">
        <p14:creationId xmlns:p14="http://schemas.microsoft.com/office/powerpoint/2010/main" val="261063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21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64382" y="0"/>
            <a:ext cx="8829011" cy="5066852"/>
          </a:xfrm>
        </p:spPr>
        <p:txBody>
          <a:bodyPr/>
          <a:lstStyle/>
          <a:p>
            <a:pPr algn="just"/>
            <a:r>
              <a:rPr lang="ru-RU" sz="1400" b="1" dirty="0"/>
              <a:t>Лесной пожар </a:t>
            </a:r>
            <a:r>
              <a:rPr lang="ru-RU" sz="1400" dirty="0"/>
              <a:t>– это неконтролируемое горение растительности, </a:t>
            </a:r>
            <a:r>
              <a:rPr lang="ru-RU" sz="1400" dirty="0" smtClean="0"/>
              <a:t>стихийно </a:t>
            </a:r>
            <a:r>
              <a:rPr lang="ru-RU" sz="1400" dirty="0"/>
              <a:t>распространяющееся по лесной </a:t>
            </a:r>
            <a:r>
              <a:rPr lang="ru-RU" sz="1400" dirty="0" smtClean="0"/>
              <a:t>территории. До </a:t>
            </a:r>
            <a:r>
              <a:rPr lang="ru-RU" sz="1400" dirty="0"/>
              <a:t>80% пожаров возникает из-за нарушения населением мер пожарной безопасности при обращении с огнем, а также в </a:t>
            </a:r>
            <a:r>
              <a:rPr lang="ru-RU" sz="1400" dirty="0" smtClean="0"/>
              <a:t>результате </a:t>
            </a:r>
            <a:r>
              <a:rPr lang="ru-RU" sz="1400" dirty="0"/>
              <a:t>использования в лесу, лесопарковой зоне неисправленной техники</a:t>
            </a:r>
            <a:r>
              <a:rPr lang="ru-RU" sz="1400" dirty="0" smtClean="0"/>
              <a:t>.</a:t>
            </a:r>
          </a:p>
          <a:p>
            <a:pPr algn="just"/>
            <a:r>
              <a:rPr lang="ru-RU" sz="1400" dirty="0"/>
              <a:t>В зависимости от того, в каких элементах леса распространяется огонь, пожары </a:t>
            </a:r>
            <a:r>
              <a:rPr lang="ru-RU" sz="1400" dirty="0" smtClean="0"/>
              <a:t>подразделяются на:</a:t>
            </a:r>
          </a:p>
          <a:p>
            <a:pPr marL="146050" indent="0" algn="ctr">
              <a:buNone/>
            </a:pPr>
            <a:r>
              <a:rPr lang="ru-RU" sz="1400" b="1" dirty="0" smtClean="0"/>
              <a:t>-низовые,</a:t>
            </a:r>
          </a:p>
          <a:p>
            <a:pPr marL="146050" indent="0" algn="ctr">
              <a:buNone/>
            </a:pPr>
            <a:r>
              <a:rPr lang="ru-RU" sz="1400" b="1" dirty="0" smtClean="0"/>
              <a:t>- подземные</a:t>
            </a:r>
          </a:p>
          <a:p>
            <a:pPr marL="146050" indent="0" algn="ctr">
              <a:buNone/>
            </a:pPr>
            <a:r>
              <a:rPr lang="ru-RU" sz="1400" b="1" dirty="0"/>
              <a:t>-</a:t>
            </a:r>
            <a:r>
              <a:rPr lang="ru-RU" sz="1400" b="1" dirty="0" smtClean="0"/>
              <a:t>верховые.</a:t>
            </a:r>
          </a:p>
          <a:p>
            <a:pPr marL="146050" indent="0" algn="ctr">
              <a:buNone/>
            </a:pPr>
            <a:endParaRPr lang="ru-RU" sz="1400" dirty="0" smtClean="0"/>
          </a:p>
          <a:p>
            <a:pPr algn="just"/>
            <a:r>
              <a:rPr lang="ru-RU" sz="1400" dirty="0"/>
              <a:t>В</a:t>
            </a:r>
            <a:r>
              <a:rPr lang="ru-RU" sz="1400" dirty="0" smtClean="0"/>
              <a:t> зависимости </a:t>
            </a:r>
            <a:r>
              <a:rPr lang="ru-RU" sz="1400" dirty="0"/>
              <a:t>от скорости продвижения кромки пожара и высоты пламени - </a:t>
            </a:r>
            <a:r>
              <a:rPr lang="ru-RU" sz="1400" b="1" dirty="0"/>
              <a:t>на слабые</a:t>
            </a:r>
            <a:r>
              <a:rPr lang="ru-RU" sz="1400" dirty="0"/>
              <a:t>, </a:t>
            </a:r>
            <a:r>
              <a:rPr lang="ru-RU" sz="1400" b="1" dirty="0"/>
              <a:t>средней силы и сильные.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247" y="2262864"/>
            <a:ext cx="3872753" cy="23166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04" y="2195763"/>
            <a:ext cx="3627434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22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33650" y="638550"/>
            <a:ext cx="8910350" cy="4051783"/>
          </a:xfrm>
        </p:spPr>
        <p:txBody>
          <a:bodyPr/>
          <a:lstStyle/>
          <a:p>
            <a:pPr marL="146050" indent="0" algn="just">
              <a:buNone/>
            </a:pPr>
            <a:r>
              <a:rPr lang="ru-RU" dirty="0"/>
              <a:t>К основным первичным поражающим факторам лесных пожаров относятся:</a:t>
            </a:r>
          </a:p>
          <a:p>
            <a:pPr algn="just"/>
            <a:r>
              <a:rPr lang="ru-RU" i="1" dirty="0"/>
              <a:t>огонь</a:t>
            </a:r>
            <a:r>
              <a:rPr lang="ru-RU" dirty="0"/>
              <a:t>;</a:t>
            </a:r>
          </a:p>
          <a:p>
            <a:pPr algn="just"/>
            <a:r>
              <a:rPr lang="ru-RU" i="1" dirty="0"/>
              <a:t>высокая температура воздуха</a:t>
            </a:r>
            <a:r>
              <a:rPr lang="ru-RU" dirty="0"/>
              <a:t>;</a:t>
            </a:r>
          </a:p>
          <a:p>
            <a:pPr algn="just"/>
            <a:r>
              <a:rPr lang="ru-RU" i="1" dirty="0"/>
              <a:t>ядовитые газы, образующие в процессе горения; обрушение деревьев</a:t>
            </a:r>
            <a:r>
              <a:rPr lang="ru-RU" dirty="0"/>
              <a:t>;</a:t>
            </a:r>
          </a:p>
          <a:p>
            <a:pPr algn="just"/>
            <a:r>
              <a:rPr lang="ru-RU" i="1" dirty="0"/>
              <a:t>обширные зоны задымления</a:t>
            </a:r>
            <a:r>
              <a:rPr lang="ru-RU" dirty="0"/>
              <a:t>;</a:t>
            </a:r>
          </a:p>
          <a:p>
            <a:pPr algn="just"/>
            <a:r>
              <a:rPr lang="ru-RU" i="1" dirty="0"/>
              <a:t>резкое ухудшение экологической обстановки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664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207" y="111789"/>
            <a:ext cx="6904545" cy="440700"/>
          </a:xfrm>
        </p:spPr>
        <p:txBody>
          <a:bodyPr/>
          <a:lstStyle/>
          <a:p>
            <a:r>
              <a:rPr lang="ru-RU" sz="2000" dirty="0"/>
              <a:t>Порядок действий работников организаций в случаях угрозы и возникновения чрезвычайных ситуаций природного характера при нахождении их на рабочем месте, дома, на открытой местности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23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753035"/>
            <a:ext cx="8793235" cy="3385813"/>
          </a:xfrm>
        </p:spPr>
        <p:txBody>
          <a:bodyPr/>
          <a:lstStyle/>
          <a:p>
            <a:pPr algn="just"/>
            <a:r>
              <a:rPr lang="ru-RU" sz="1400" dirty="0"/>
              <a:t>Действия работников организаций в случае угрозы природной ЧС носят предупредительный характер</a:t>
            </a:r>
            <a:r>
              <a:rPr lang="ru-RU" sz="1400" dirty="0" smtClean="0"/>
              <a:t>:</a:t>
            </a:r>
          </a:p>
          <a:p>
            <a:pPr algn="just"/>
            <a:r>
              <a:rPr lang="ru-RU" sz="1400" dirty="0" smtClean="0"/>
              <a:t> </a:t>
            </a:r>
            <a:r>
              <a:rPr lang="ru-RU" sz="1400" dirty="0"/>
              <a:t>укрепление строительных </a:t>
            </a:r>
            <a:r>
              <a:rPr lang="ru-RU" sz="1400" dirty="0" smtClean="0"/>
              <a:t>конструкций</a:t>
            </a:r>
            <a:r>
              <a:rPr lang="ru-RU" sz="1400" dirty="0"/>
              <a:t>, закрытие, при необходимости окон щитами, создание запаса продуктов </a:t>
            </a:r>
            <a:r>
              <a:rPr lang="ru-RU" sz="1400" dirty="0" smtClean="0"/>
              <a:t> </a:t>
            </a:r>
            <a:r>
              <a:rPr lang="ru-RU" sz="1400" dirty="0"/>
              <a:t>и воды на 2-3 суток, подготовка автономных источников освещения и т.п. При возникновении ЧС – отключается электро- и газоснабжение, </a:t>
            </a:r>
            <a:r>
              <a:rPr lang="ru-RU" sz="1400" dirty="0" smtClean="0"/>
              <a:t>гасится </a:t>
            </a:r>
            <a:r>
              <a:rPr lang="ru-RU" sz="1400" dirty="0"/>
              <a:t>огонь в печах. Дальнейшие действия зависят от вида природной ЧС, например укрытие в наиболее безопасных, внутренних помещениях </a:t>
            </a:r>
            <a:r>
              <a:rPr lang="ru-RU" sz="1400" dirty="0" smtClean="0"/>
              <a:t>зданий </a:t>
            </a:r>
            <a:r>
              <a:rPr lang="ru-RU" sz="1400" dirty="0"/>
              <a:t>и сооружений, не имеющих оконных проемов.</a:t>
            </a:r>
          </a:p>
          <a:p>
            <a:pPr algn="just"/>
            <a:r>
              <a:rPr lang="ru-RU" sz="1400" dirty="0"/>
              <a:t>Во многом конкретный </a:t>
            </a:r>
            <a:r>
              <a:rPr lang="ru-RU" sz="1400" b="1" dirty="0"/>
              <a:t>порядок действий работников </a:t>
            </a:r>
            <a:r>
              <a:rPr lang="ru-RU" sz="1400" b="1" dirty="0" smtClean="0"/>
              <a:t>организаций </a:t>
            </a:r>
            <a:r>
              <a:rPr lang="ru-RU" sz="1400" dirty="0"/>
              <a:t>в случаях угрозы и возникновения ЧС определяется </a:t>
            </a:r>
            <a:r>
              <a:rPr lang="ru-RU" sz="1400" b="1" dirty="0"/>
              <a:t>Планом действий по предупреждению и ликвидации чрезвычайных ситуаций природного и техногенного характера организации</a:t>
            </a:r>
            <a:r>
              <a:rPr lang="ru-RU" sz="1400" dirty="0"/>
              <a:t>. Этот план разрабатывается органа- ми управления объектового звена РСЧС заблаговременно на случай воз- </a:t>
            </a:r>
            <a:r>
              <a:rPr lang="ru-RU" sz="1400" dirty="0" err="1"/>
              <a:t>никновения</a:t>
            </a:r>
            <a:r>
              <a:rPr lang="ru-RU" sz="1400" dirty="0"/>
              <a:t> вероятных чрезвычайных ситуаций.</a:t>
            </a:r>
          </a:p>
          <a:p>
            <a:pPr algn="just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86790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7350"/>
            <a:ext cx="6256200" cy="440700"/>
          </a:xfrm>
        </p:spPr>
        <p:txBody>
          <a:bodyPr/>
          <a:lstStyle/>
          <a:p>
            <a:r>
              <a:rPr lang="ru-RU" dirty="0"/>
              <a:t>Как действовать при наводнении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24</a:t>
            </a:fld>
            <a:endParaRPr lang="ru" sz="1400">
              <a:solidFill>
                <a:srgbClr val="0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915" y="2753907"/>
            <a:ext cx="3967435" cy="2229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-484095" y="325595"/>
            <a:ext cx="9542033" cy="3992432"/>
          </a:xfrm>
        </p:spPr>
        <p:txBody>
          <a:bodyPr/>
          <a:lstStyle/>
          <a:p>
            <a:pPr algn="just"/>
            <a:r>
              <a:rPr lang="ru-RU" sz="1400" dirty="0"/>
              <a:t>Следите за сообщениями. Получив сигнал о начале эвакуации, следует быстро собрать необходимые вещи, документы, деньги, ценности, медицинскую аптечку, продукты питания. Если наводнение началось </a:t>
            </a:r>
            <a:r>
              <a:rPr lang="ru-RU" sz="1400" dirty="0" smtClean="0"/>
              <a:t>внезапно</a:t>
            </a:r>
            <a:r>
              <a:rPr lang="ru-RU" sz="1400" dirty="0"/>
              <a:t>, необходимо занять ближайшее, безопасное место на </a:t>
            </a:r>
            <a:r>
              <a:rPr lang="ru-RU" sz="1400" dirty="0" smtClean="0"/>
              <a:t>возвышенности </a:t>
            </a:r>
            <a:r>
              <a:rPr lang="ru-RU" sz="1400" dirty="0"/>
              <a:t>и ждать помощи. Для экстренной эвакуации используются все имеющиеся </a:t>
            </a:r>
            <a:r>
              <a:rPr lang="ru-RU" sz="1400" dirty="0" err="1"/>
              <a:t>плавсредства</a:t>
            </a:r>
            <a:r>
              <a:rPr lang="ru-RU" sz="1400" dirty="0"/>
              <a:t>: лодки, боты, плоты, машины-амфибии. </a:t>
            </a:r>
            <a:r>
              <a:rPr lang="ru-RU" sz="1400" dirty="0" smtClean="0"/>
              <a:t>Если </a:t>
            </a:r>
            <a:r>
              <a:rPr lang="ru-RU" sz="1400" dirty="0"/>
              <a:t>вы оказались в воде, сбросьте с себя тяжелую одежду и обувь, плывите под углом к </a:t>
            </a:r>
            <a:r>
              <a:rPr lang="ru-RU" sz="1400" dirty="0" smtClean="0"/>
              <a:t>течению </a:t>
            </a:r>
            <a:r>
              <a:rPr lang="ru-RU" sz="1400" dirty="0"/>
              <a:t>до ближайшего незатопленного участка. После спада воды </a:t>
            </a:r>
            <a:r>
              <a:rPr lang="ru-RU" sz="1400" dirty="0" smtClean="0"/>
              <a:t>остерегайтесь </a:t>
            </a:r>
            <a:r>
              <a:rPr lang="ru-RU" sz="1400" dirty="0"/>
              <a:t>порванных и провисших электрических проводов. Перед входом в дом после наводнения, убедитесь, что нет повреждений и разрушений.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39" y="2732448"/>
            <a:ext cx="3496234" cy="2272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672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077" y="90547"/>
            <a:ext cx="4247273" cy="2389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503" y="236139"/>
            <a:ext cx="3558916" cy="440700"/>
          </a:xfrm>
        </p:spPr>
        <p:txBody>
          <a:bodyPr/>
          <a:lstStyle/>
          <a:p>
            <a:r>
              <a:rPr lang="ru-RU" dirty="0"/>
              <a:t>Как действовать во время сильной метели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25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2183802"/>
            <a:ext cx="9014908" cy="3164271"/>
          </a:xfrm>
        </p:spPr>
        <p:txBody>
          <a:bodyPr/>
          <a:lstStyle/>
          <a:p>
            <a:pPr algn="just"/>
            <a:r>
              <a:rPr lang="ru-RU" sz="1300" dirty="0"/>
              <a:t>Плотно закройте окна, двери, чердачные люки и вентиляционные отверстия. Подготовьте двухсуточный запас воды и пищи, запасы </a:t>
            </a:r>
            <a:r>
              <a:rPr lang="ru-RU" sz="1300" dirty="0" smtClean="0"/>
              <a:t>медикаментов</a:t>
            </a:r>
            <a:r>
              <a:rPr lang="ru-RU" sz="1300" dirty="0"/>
              <a:t>, средств автономного освещения (фонари, керосиновые лампы, свечи. Включите радиоприемники и телевизоры – по ним может </a:t>
            </a:r>
            <a:r>
              <a:rPr lang="ru-RU" sz="1300" dirty="0" smtClean="0"/>
              <a:t>поступить </a:t>
            </a:r>
            <a:r>
              <a:rPr lang="ru-RU" sz="1300" dirty="0"/>
              <a:t>новая важная информация. Перейдите из легких построек в более прочные здания. Лишь в исключительных случаях выходите из зданий. Запрещается выходить в одиночку. Сообщите членам семьи или друзьям, куда Вы идете и когда вернетесь. В автомобиле можно двигаться только по большим дорогам и шоссе. При выходе из машины не отходите от нее за пределы видимости. Остановившись на дороге, подайте сигнал тревоги прерывистыми гудками, поднимите капот или повесьте яркую ткань на антенну, ждите помощи в автомобиле.</a:t>
            </a:r>
          </a:p>
        </p:txBody>
      </p:sp>
    </p:spTree>
    <p:extLst>
      <p:ext uri="{BB962C8B-B14F-4D97-AF65-F5344CB8AC3E}">
        <p14:creationId xmlns:p14="http://schemas.microsoft.com/office/powerpoint/2010/main" val="4101256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действовать после ликвидации ЧС природного характера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26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39854" y="860612"/>
            <a:ext cx="8885812" cy="4493851"/>
          </a:xfrm>
        </p:spPr>
        <p:txBody>
          <a:bodyPr/>
          <a:lstStyle/>
          <a:p>
            <a:pPr algn="just"/>
            <a:r>
              <a:rPr lang="ru-RU" sz="1400" b="1" dirty="0"/>
              <a:t>Необходимо выполнять следующие основные правила:</a:t>
            </a:r>
          </a:p>
          <a:p>
            <a:pPr algn="just"/>
            <a:r>
              <a:rPr lang="ru-RU" sz="1400" dirty="0" err="1"/>
              <a:t>cледовать</a:t>
            </a:r>
            <a:r>
              <a:rPr lang="ru-RU" sz="1400" dirty="0"/>
              <a:t> инструкциям органов власти и спасательных </a:t>
            </a:r>
            <a:r>
              <a:rPr lang="ru-RU" sz="1400" dirty="0" smtClean="0"/>
              <a:t>подразделений</a:t>
            </a:r>
            <a:r>
              <a:rPr lang="ru-RU" sz="1400" dirty="0"/>
              <a:t>;</a:t>
            </a:r>
          </a:p>
          <a:p>
            <a:pPr algn="just"/>
            <a:r>
              <a:rPr lang="ru-RU" sz="1400" dirty="0"/>
              <a:t>оказать помощь людям, попавшим в трудное положение (</a:t>
            </a:r>
            <a:r>
              <a:rPr lang="ru-RU" sz="1400" dirty="0" smtClean="0"/>
              <a:t>раненым</a:t>
            </a:r>
            <a:r>
              <a:rPr lang="ru-RU" sz="1400" dirty="0"/>
              <a:t>, детям, старикам и инвалидам), и, если есть необходимость, </a:t>
            </a:r>
            <a:r>
              <a:rPr lang="ru-RU" sz="1400" dirty="0" smtClean="0"/>
              <a:t>сотрудничать </a:t>
            </a:r>
            <a:r>
              <a:rPr lang="ru-RU" sz="1400" dirty="0"/>
              <a:t>со спасателями;</a:t>
            </a:r>
          </a:p>
          <a:p>
            <a:pPr algn="just"/>
            <a:r>
              <a:rPr lang="ru-RU" sz="1400" dirty="0"/>
              <a:t>не зажигать в помещениях огонь, не включать электроприборы в сеть до тех пор пока газовые и электрические сети не будут проверены специалистами на их исправность;</a:t>
            </a:r>
          </a:p>
          <a:p>
            <a:pPr algn="just"/>
            <a:r>
              <a:rPr lang="ru-RU" sz="1400" dirty="0"/>
              <a:t>в случае эвакуации, по приезде на новое место пребывания узнать в местных органах власти адреса организаций, на которые возложено </a:t>
            </a:r>
            <a:r>
              <a:rPr lang="ru-RU" sz="1400" dirty="0" smtClean="0"/>
              <a:t>оказание </a:t>
            </a:r>
            <a:r>
              <a:rPr lang="ru-RU" sz="1400" dirty="0"/>
              <a:t>помощи потерпевшему населению.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5259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502" y="176336"/>
            <a:ext cx="6796968" cy="440700"/>
          </a:xfrm>
        </p:spPr>
        <p:txBody>
          <a:bodyPr/>
          <a:lstStyle/>
          <a:p>
            <a:r>
              <a:rPr lang="ru-RU" dirty="0"/>
              <a:t>Чрезвычайные ситуации, связанные с массовыми инфекционными </a:t>
            </a:r>
            <a:r>
              <a:rPr lang="ru-RU" dirty="0" smtClean="0"/>
              <a:t>заболеваниями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27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4499" y="915673"/>
            <a:ext cx="8948498" cy="3750300"/>
          </a:xfrm>
        </p:spPr>
        <p:txBody>
          <a:bodyPr/>
          <a:lstStyle/>
          <a:p>
            <a:pPr algn="just"/>
            <a:r>
              <a:rPr lang="ru-RU" sz="1400" b="1" dirty="0"/>
              <a:t>Эпидемия</a:t>
            </a:r>
            <a:r>
              <a:rPr lang="ru-RU" sz="1400" dirty="0"/>
              <a:t> – массовое прогрессирующее во времени и </a:t>
            </a:r>
            <a:r>
              <a:rPr lang="ru-RU" sz="1400" dirty="0" smtClean="0"/>
              <a:t>пространстве </a:t>
            </a:r>
            <a:r>
              <a:rPr lang="ru-RU" sz="1400" dirty="0"/>
              <a:t>в пределах определенного региона распространение инфекционной болезни людей, значительно превышающее обычно регистрируемый на данной территории уровень заболеваемости. На территории области </a:t>
            </a:r>
            <a:r>
              <a:rPr lang="ru-RU" sz="1400" dirty="0" smtClean="0"/>
              <a:t>ежегодно </a:t>
            </a:r>
            <a:r>
              <a:rPr lang="ru-RU" sz="1400" dirty="0"/>
              <a:t>проводятся мероприятия, связанные с эпидемией гриппа. </a:t>
            </a:r>
            <a:r>
              <a:rPr lang="ru-RU" sz="1400" dirty="0" smtClean="0"/>
              <a:t>Эпидемия</a:t>
            </a:r>
            <a:r>
              <a:rPr lang="ru-RU" sz="1400" dirty="0"/>
              <a:t>, вышедшая за пределы одного региона и даже целой страны уже квалифицируется как пандемия, т.е. </a:t>
            </a:r>
            <a:r>
              <a:rPr lang="ru-RU" sz="1400" dirty="0" smtClean="0"/>
              <a:t>распространение </a:t>
            </a:r>
            <a:r>
              <a:rPr lang="ru-RU" sz="1400" dirty="0"/>
              <a:t>заболеваемости произошло как по уровню, так и по масштабам </a:t>
            </a:r>
            <a:r>
              <a:rPr lang="ru-RU" sz="1400" dirty="0" smtClean="0"/>
              <a:t>распространения </a:t>
            </a:r>
            <a:r>
              <a:rPr lang="ru-RU" sz="1400" dirty="0"/>
              <a:t>с охватом ряда стран, целых континентов и даже всего </a:t>
            </a:r>
            <a:r>
              <a:rPr lang="ru-RU" sz="1400" dirty="0" smtClean="0"/>
              <a:t>Земного </a:t>
            </a:r>
            <a:r>
              <a:rPr lang="ru-RU" sz="1400" dirty="0"/>
              <a:t>шара.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843" y="3085670"/>
            <a:ext cx="3325254" cy="2057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0213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28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32269" y="778400"/>
            <a:ext cx="8264400" cy="3750300"/>
          </a:xfrm>
        </p:spPr>
        <p:txBody>
          <a:bodyPr/>
          <a:lstStyle/>
          <a:p>
            <a:pPr algn="just"/>
            <a:r>
              <a:rPr lang="ru-RU" b="1" dirty="0"/>
              <a:t>Меры защиты</a:t>
            </a:r>
            <a:r>
              <a:rPr lang="ru-RU" dirty="0"/>
              <a:t>: немедленно сообщить в медицинское учреждение. Больного изолировать; в случае возникновения очага инфекционного </a:t>
            </a:r>
            <a:r>
              <a:rPr lang="ru-RU" dirty="0" smtClean="0"/>
              <a:t>заболевания </a:t>
            </a:r>
            <a:r>
              <a:rPr lang="ru-RU" dirty="0"/>
              <a:t>ввести карантин или обсервацию; принимать антибиотики, сульфаниламиды и бактериофаги; повысить устойчивость организма к возбудителям инфекций с помощью предохранительных прививок; носить ватно-марлевые повязки. Ограничить скопления людей и их контакты; провести дезинфекцию помещений и вещей; ужесточить правила личной гигиены, активно выявлять и госпитализировать больных.</a:t>
            </a:r>
          </a:p>
        </p:txBody>
      </p:sp>
    </p:spTree>
    <p:extLst>
      <p:ext uri="{BB962C8B-B14F-4D97-AF65-F5344CB8AC3E}">
        <p14:creationId xmlns:p14="http://schemas.microsoft.com/office/powerpoint/2010/main" val="10456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0"/>
            <a:ext cx="6755803" cy="619730"/>
          </a:xfrm>
        </p:spPr>
        <p:txBody>
          <a:bodyPr/>
          <a:lstStyle/>
          <a:p>
            <a:r>
              <a:rPr lang="ru-RU" dirty="0"/>
              <a:t>Потенциально опасные объекты, </a:t>
            </a:r>
            <a:r>
              <a:rPr lang="ru-RU" dirty="0" smtClean="0"/>
              <a:t>расположенные </a:t>
            </a:r>
            <a:r>
              <a:rPr lang="ru-RU" dirty="0"/>
              <a:t>на территории Санкт-Петербурга (муниципального </a:t>
            </a:r>
            <a:r>
              <a:rPr lang="ru-RU" dirty="0" err="1"/>
              <a:t>обра</a:t>
            </a:r>
            <a:r>
              <a:rPr lang="ru-RU" dirty="0"/>
              <a:t>- </a:t>
            </a:r>
            <a:r>
              <a:rPr lang="ru-RU" dirty="0" err="1"/>
              <a:t>зования</a:t>
            </a:r>
            <a:r>
              <a:rPr lang="ru-RU" dirty="0"/>
              <a:t>), возможные чрезвычайные ситуации техногенного </a:t>
            </a:r>
            <a:r>
              <a:rPr lang="ru-RU" dirty="0" smtClean="0"/>
              <a:t>характера </a:t>
            </a:r>
            <a:r>
              <a:rPr lang="ru-RU" dirty="0"/>
              <a:t>при авариях и катастрофах на них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29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1653833"/>
            <a:ext cx="8755020" cy="3162748"/>
          </a:xfrm>
        </p:spPr>
        <p:txBody>
          <a:bodyPr/>
          <a:lstStyle/>
          <a:p>
            <a:r>
              <a:rPr lang="ru-RU" dirty="0"/>
              <a:t>В соответствии Постановлением Правительства Санкт- Петербурга от 30 декабря 2005 года N 2062 «О банке данных </a:t>
            </a:r>
            <a:r>
              <a:rPr lang="ru-RU" dirty="0" smtClean="0"/>
              <a:t>потенциально </a:t>
            </a:r>
            <a:r>
              <a:rPr lang="ru-RU" dirty="0"/>
              <a:t>опасных объектов, расположенных на территории </a:t>
            </a:r>
            <a:r>
              <a:rPr lang="ru-RU" dirty="0" smtClean="0"/>
              <a:t>Санкт-Петербурга» потенциально </a:t>
            </a:r>
            <a:r>
              <a:rPr lang="ru-RU" dirty="0"/>
              <a:t>опасные объекты подлежат учету. Банк данных </a:t>
            </a:r>
            <a:r>
              <a:rPr lang="ru-RU" dirty="0" smtClean="0"/>
              <a:t>потенциально </a:t>
            </a:r>
            <a:r>
              <a:rPr lang="ru-RU" dirty="0"/>
              <a:t>опасных объектов, расположенных на территории Санкт- Петербурга, представляет собой систематизированный перечень сведений об объектах - источниках возможных ЧС, которые эксплуатируются </a:t>
            </a:r>
            <a:r>
              <a:rPr lang="ru-RU" dirty="0" smtClean="0"/>
              <a:t>организациями </a:t>
            </a:r>
            <a:r>
              <a:rPr lang="ru-RU" dirty="0"/>
              <a:t>на территории Санкт-Петербурга.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2260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836" y="2552368"/>
            <a:ext cx="3320164" cy="2490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3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-93801" y="225982"/>
            <a:ext cx="9004151" cy="5389509"/>
          </a:xfrm>
        </p:spPr>
        <p:txBody>
          <a:bodyPr/>
          <a:lstStyle/>
          <a:p>
            <a:pPr marL="147320" marR="58928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Чрезвычайные</a:t>
            </a:r>
            <a:r>
              <a:rPr lang="ru-RU" sz="2400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ситуации</a:t>
            </a:r>
            <a:r>
              <a:rPr lang="ru-RU" sz="2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ru-RU" sz="2400" u="sng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характеру</a:t>
            </a:r>
            <a:r>
              <a:rPr lang="ru-RU" sz="2400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источника</a:t>
            </a:r>
            <a:r>
              <a:rPr lang="ru-RU" sz="2400" u="sng" spc="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подразделяются</a:t>
            </a:r>
            <a:r>
              <a:rPr lang="ru-RU" sz="2400" spc="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на:</a:t>
            </a:r>
          </a:p>
          <a:p>
            <a:pPr marL="596900" marR="2888615"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военные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ЧС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описаны ни в одном 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нормативном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акте, но как следует из ГОСТ Р 22.1.01-95, возможно их 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возникновение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результате применения современных средств поражения: ядерного, бактериологического, химического оружия и других средств 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поражения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96900" marR="2888615" algn="just"/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техногенные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ЧС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ru-RU" sz="28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spc="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96900" marR="2888615" algn="just"/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биолого-социальные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ЧС</a:t>
            </a:r>
            <a:r>
              <a:rPr lang="ru-RU" sz="2000" spc="-2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;</a:t>
            </a:r>
            <a:endParaRPr lang="ru-RU" sz="2000" spc="-23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96900" marR="2888615" algn="just"/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природные</a:t>
            </a:r>
            <a:r>
              <a:rPr lang="ru-RU" sz="2000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ЧС.</a:t>
            </a:r>
          </a:p>
          <a:p>
            <a:pPr algn="just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5583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30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06363" y="258182"/>
            <a:ext cx="8887030" cy="3625327"/>
          </a:xfrm>
        </p:spPr>
        <p:txBody>
          <a:bodyPr/>
          <a:lstStyle/>
          <a:p>
            <a:pPr marL="146050" indent="0" algn="just">
              <a:buNone/>
            </a:pPr>
            <a:r>
              <a:rPr lang="ru-RU" sz="1400" b="1" dirty="0"/>
              <a:t>Потенциально опасные объекты </a:t>
            </a:r>
            <a:r>
              <a:rPr lang="ru-RU" sz="1400" b="1" dirty="0" smtClean="0"/>
              <a:t>подразделены </a:t>
            </a:r>
            <a:r>
              <a:rPr lang="ru-RU" sz="1400" b="1" dirty="0"/>
              <a:t>на 5 классов:</a:t>
            </a:r>
          </a:p>
          <a:p>
            <a:pPr marL="146050" indent="0" algn="just">
              <a:buNone/>
            </a:pPr>
            <a:r>
              <a:rPr lang="ru-RU" sz="1400" b="1" dirty="0"/>
              <a:t>1	класс </a:t>
            </a:r>
            <a:r>
              <a:rPr lang="ru-RU" sz="1400" dirty="0"/>
              <a:t>– потенциально опасные объекты, аварии на которых </a:t>
            </a:r>
            <a:r>
              <a:rPr lang="ru-RU" sz="1400" dirty="0" smtClean="0"/>
              <a:t>могут </a:t>
            </a:r>
            <a:r>
              <a:rPr lang="ru-RU" sz="1400" dirty="0"/>
              <a:t>являться источниками возникновения федеральных и/или </a:t>
            </a:r>
            <a:r>
              <a:rPr lang="ru-RU" sz="1400" dirty="0" smtClean="0"/>
              <a:t>трансграничных </a:t>
            </a:r>
            <a:r>
              <a:rPr lang="ru-RU" sz="1400" dirty="0"/>
              <a:t>чрезвычайных ситуаций;</a:t>
            </a:r>
          </a:p>
          <a:p>
            <a:pPr marL="146050" indent="0" algn="just">
              <a:buNone/>
            </a:pPr>
            <a:r>
              <a:rPr lang="ru-RU" sz="1400" b="1" dirty="0"/>
              <a:t>2	класс </a:t>
            </a:r>
            <a:r>
              <a:rPr lang="ru-RU" sz="1400" dirty="0"/>
              <a:t>– потенциально опасные объекты, аварии на которых </a:t>
            </a:r>
            <a:r>
              <a:rPr lang="ru-RU" sz="1400" dirty="0" smtClean="0"/>
              <a:t>могут </a:t>
            </a:r>
            <a:r>
              <a:rPr lang="ru-RU" sz="1400" dirty="0"/>
              <a:t>являться источниками возникновения региональных чрезвычайных ситуаций;</a:t>
            </a:r>
          </a:p>
          <a:p>
            <a:pPr marL="146050" indent="0" algn="just">
              <a:buNone/>
            </a:pPr>
            <a:r>
              <a:rPr lang="ru-RU" sz="1400" b="1" dirty="0"/>
              <a:t>3	класс </a:t>
            </a:r>
            <a:r>
              <a:rPr lang="ru-RU" sz="1400" dirty="0"/>
              <a:t>– потенциально опасные объекты, аварии на которых </a:t>
            </a:r>
            <a:r>
              <a:rPr lang="ru-RU" sz="1400" dirty="0" smtClean="0"/>
              <a:t>могут </a:t>
            </a:r>
            <a:r>
              <a:rPr lang="ru-RU" sz="1400" dirty="0"/>
              <a:t>являться источниками возникновения территориальных чрезвычайных </a:t>
            </a:r>
            <a:r>
              <a:rPr lang="ru-RU" sz="1400" dirty="0" smtClean="0"/>
              <a:t>ситуаций;</a:t>
            </a:r>
          </a:p>
          <a:p>
            <a:pPr marL="146050" indent="0" algn="just">
              <a:buNone/>
            </a:pPr>
            <a:r>
              <a:rPr lang="ru-RU" sz="1400" b="1" dirty="0" smtClean="0"/>
              <a:t>4	класс </a:t>
            </a:r>
            <a:r>
              <a:rPr lang="ru-RU" sz="1400" dirty="0" smtClean="0"/>
              <a:t>– потенциально опасные объекты, аварии на которых могут являться источниками возникновения местных чрезвычайных ситуаций;</a:t>
            </a:r>
          </a:p>
          <a:p>
            <a:pPr marL="146050" indent="0" algn="just">
              <a:buNone/>
            </a:pPr>
            <a:r>
              <a:rPr lang="ru-RU" sz="1400" b="1" dirty="0" smtClean="0"/>
              <a:t>5</a:t>
            </a:r>
            <a:r>
              <a:rPr lang="ru-RU" sz="1400" b="1" dirty="0"/>
              <a:t>	класс </a:t>
            </a:r>
            <a:r>
              <a:rPr lang="ru-RU" sz="1400" dirty="0"/>
              <a:t>– потенциально опасные объекты, аварии на которых </a:t>
            </a:r>
            <a:r>
              <a:rPr lang="ru-RU" sz="1400" dirty="0" smtClean="0"/>
              <a:t>могут </a:t>
            </a:r>
            <a:r>
              <a:rPr lang="ru-RU" sz="1400" dirty="0"/>
              <a:t>являться источниками возникновения локальных чрезвычайных </a:t>
            </a:r>
            <a:r>
              <a:rPr lang="ru-RU" sz="1400" dirty="0" smtClean="0"/>
              <a:t>ситуаций</a:t>
            </a:r>
            <a:r>
              <a:rPr lang="ru-RU" sz="1400" dirty="0"/>
              <a:t>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5920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2877299" y="1980556"/>
            <a:ext cx="7810500" cy="446400"/>
          </a:xfrm>
          <a:prstGeom prst="rect">
            <a:avLst/>
          </a:prstGeom>
        </p:spPr>
        <p:txBody>
          <a:bodyPr spcFirstLastPara="1" wrap="square" lIns="19025" tIns="19025" rIns="19025" bIns="19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/>
              <a:t>Спасибо за внимание!</a:t>
            </a:r>
            <a:endParaRPr sz="2400" dirty="0"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709450" y="4822031"/>
            <a:ext cx="206100" cy="145500"/>
          </a:xfrm>
          <a:prstGeom prst="rect">
            <a:avLst/>
          </a:prstGeom>
        </p:spPr>
        <p:txBody>
          <a:bodyPr spcFirstLastPara="1" wrap="square" lIns="19025" tIns="19025" rIns="19025" bIns="190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4D4E4F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t>31</a:t>
            </a:fld>
            <a:endParaRPr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25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165" y="2777209"/>
            <a:ext cx="4479467" cy="25197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4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89236" y="778400"/>
            <a:ext cx="8264405" cy="2516016"/>
          </a:xfrm>
        </p:spPr>
        <p:txBody>
          <a:bodyPr/>
          <a:lstStyle/>
          <a:p>
            <a:pPr algn="just"/>
            <a:r>
              <a:rPr lang="ru-RU" sz="1600" b="1" dirty="0"/>
              <a:t>Техногенная ЧС</a:t>
            </a:r>
            <a:r>
              <a:rPr lang="ru-RU" sz="1600" dirty="0"/>
              <a:t>, по ГОСТ Р 22.0.05-94, – это состояние, при </a:t>
            </a:r>
            <a:r>
              <a:rPr lang="ru-RU" sz="1600" dirty="0" smtClean="0"/>
              <a:t>котором </a:t>
            </a:r>
            <a:r>
              <a:rPr lang="ru-RU" sz="1600" dirty="0"/>
              <a:t>в результате возникновения источника техногенной чрезвычайной ситуации на объекте, определенной территории или акватории </a:t>
            </a:r>
            <a:r>
              <a:rPr lang="ru-RU" sz="1600" dirty="0" smtClean="0"/>
              <a:t>нарушаются </a:t>
            </a:r>
            <a:r>
              <a:rPr lang="ru-RU" sz="1600" dirty="0"/>
              <a:t>нормальные условия жизни и деятельности людей, возникает угроза их жизни и здоровью, наносится ущерб имуществу населения, объектов и окружающей природной среде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6488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5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219000"/>
            <a:ext cx="6143835" cy="4277695"/>
          </a:xfrm>
        </p:spPr>
        <p:txBody>
          <a:bodyPr/>
          <a:lstStyle/>
          <a:p>
            <a:pPr marL="146050" indent="0" algn="ctr">
              <a:buNone/>
            </a:pPr>
            <a:r>
              <a:rPr lang="ru-RU" sz="1600" b="1" dirty="0"/>
              <a:t>Техногенные чрезвычайные ситуации могут быть следующие: </a:t>
            </a:r>
            <a:endParaRPr lang="ru-RU" sz="1600" b="1" dirty="0" smtClean="0"/>
          </a:p>
          <a:p>
            <a:pPr algn="just"/>
            <a:r>
              <a:rPr lang="ru-RU" sz="1400" dirty="0"/>
              <a:t>Транспортные аварии (катастрофы</a:t>
            </a:r>
            <a:r>
              <a:rPr lang="ru-RU" sz="1400" dirty="0" smtClean="0"/>
              <a:t>): товарных </a:t>
            </a:r>
            <a:r>
              <a:rPr lang="ru-RU" sz="1400" dirty="0"/>
              <a:t>поездов; пассажирских </a:t>
            </a:r>
            <a:r>
              <a:rPr lang="ru-RU" sz="1400" dirty="0" smtClean="0"/>
              <a:t>поездов; речных </a:t>
            </a:r>
            <a:r>
              <a:rPr lang="ru-RU" sz="1400" dirty="0"/>
              <a:t>и морских грузовых судов</a:t>
            </a:r>
            <a:r>
              <a:rPr lang="ru-RU" sz="1400" dirty="0" smtClean="0"/>
              <a:t>;</a:t>
            </a:r>
          </a:p>
          <a:p>
            <a:pPr algn="just"/>
            <a:r>
              <a:rPr lang="ru-RU" sz="1400" dirty="0"/>
              <a:t>Пожары, взрывы, угроза </a:t>
            </a:r>
            <a:r>
              <a:rPr lang="ru-RU" sz="1400" dirty="0" smtClean="0"/>
              <a:t>взрывов: пожары </a:t>
            </a:r>
            <a:r>
              <a:rPr lang="ru-RU" sz="1400" dirty="0"/>
              <a:t>(взрывы) в зданиях, на коммуникациях и </a:t>
            </a:r>
            <a:r>
              <a:rPr lang="ru-RU" sz="1400" dirty="0" smtClean="0"/>
              <a:t>технологическом </a:t>
            </a:r>
            <a:r>
              <a:rPr lang="ru-RU" sz="1400" dirty="0"/>
              <a:t>оборудовании промышленных объектов, пожары (взрывы) в зданиях и сооружениях жилого, социально - бытового, культурного значения и др</a:t>
            </a:r>
            <a:r>
              <a:rPr lang="ru-RU" sz="1400" dirty="0" smtClean="0"/>
              <a:t>.</a:t>
            </a:r>
          </a:p>
          <a:p>
            <a:pPr algn="just"/>
            <a:r>
              <a:rPr lang="ru-RU" sz="1400" dirty="0"/>
              <a:t>Аварии с выбросом (угрозой выброса) химически опасных </a:t>
            </a:r>
            <a:r>
              <a:rPr lang="ru-RU" sz="1400" dirty="0" err="1"/>
              <a:t>ве</a:t>
            </a:r>
            <a:r>
              <a:rPr lang="ru-RU" sz="1400" dirty="0"/>
              <a:t>- </a:t>
            </a:r>
            <a:r>
              <a:rPr lang="ru-RU" sz="1400" dirty="0" err="1"/>
              <a:t>ществ</a:t>
            </a:r>
            <a:r>
              <a:rPr lang="ru-RU" sz="1400" dirty="0"/>
              <a:t> (ХОВ</a:t>
            </a:r>
            <a:r>
              <a:rPr lang="ru-RU" sz="1400" dirty="0" smtClean="0"/>
              <a:t>):аварии </a:t>
            </a:r>
            <a:r>
              <a:rPr lang="ru-RU" sz="1400" dirty="0"/>
              <a:t>с выбросом (угрозой выброса) ХОВ при их производстве, переработке иди хранении (захоронении</a:t>
            </a:r>
            <a:r>
              <a:rPr lang="ru-RU" sz="1400" dirty="0" smtClean="0"/>
              <a:t>) и др.</a:t>
            </a:r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992" y="147885"/>
            <a:ext cx="2684929" cy="1787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590" y="2097740"/>
            <a:ext cx="2601766" cy="14569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402" y="3716869"/>
            <a:ext cx="2748142" cy="14266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8276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6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b="1" i="1" dirty="0"/>
              <a:t>Природные ЧС</a:t>
            </a:r>
            <a:r>
              <a:rPr lang="ru-RU" dirty="0"/>
              <a:t>, по ГОСТ Р 22.0.03-95, – это обстановка на </a:t>
            </a:r>
            <a:r>
              <a:rPr lang="ru-RU" dirty="0" err="1"/>
              <a:t>опре</a:t>
            </a:r>
            <a:r>
              <a:rPr lang="ru-RU" dirty="0"/>
              <a:t>- деленной территории или акватории, сложившаяся в результате </a:t>
            </a:r>
            <a:r>
              <a:rPr lang="ru-RU" dirty="0" smtClean="0"/>
              <a:t>возникновения </a:t>
            </a:r>
            <a:r>
              <a:rPr lang="ru-RU" dirty="0"/>
              <a:t>источника природной чрезвычайной ситуации, который может по- влечь или повлек за собой человеческие жертвы, ущерб здоровью людей и (или) природной окружающей среде, значительные материальные потери и нарушений условий жизнедеятельности людей.</a:t>
            </a:r>
          </a:p>
        </p:txBody>
      </p:sp>
    </p:spTree>
    <p:extLst>
      <p:ext uri="{BB962C8B-B14F-4D97-AF65-F5344CB8AC3E}">
        <p14:creationId xmlns:p14="http://schemas.microsoft.com/office/powerpoint/2010/main" val="177465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7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-2"/>
            <a:ext cx="6874136" cy="5143501"/>
          </a:xfrm>
        </p:spPr>
        <p:txBody>
          <a:bodyPr/>
          <a:lstStyle/>
          <a:p>
            <a:pPr marL="146050" indent="0" algn="ctr">
              <a:buNone/>
            </a:pPr>
            <a:r>
              <a:rPr lang="ru-RU" sz="1600" b="1" dirty="0"/>
              <a:t>Чрезвычайные ситуации природного характера могут быть </a:t>
            </a:r>
            <a:r>
              <a:rPr lang="ru-RU" sz="1600" b="1" dirty="0" smtClean="0"/>
              <a:t>следующие:</a:t>
            </a:r>
          </a:p>
          <a:p>
            <a:pPr marL="146050" indent="0" algn="just">
              <a:buNone/>
            </a:pPr>
            <a:r>
              <a:rPr lang="ru-RU" sz="1300" dirty="0"/>
              <a:t>Геофизические опасные </a:t>
            </a:r>
            <a:r>
              <a:rPr lang="ru-RU" sz="1300" dirty="0" smtClean="0"/>
              <a:t>явления : землетрясения</a:t>
            </a:r>
            <a:r>
              <a:rPr lang="ru-RU" sz="1300" dirty="0"/>
              <a:t>; извержения вулканов</a:t>
            </a:r>
            <a:r>
              <a:rPr lang="ru-RU" sz="1300" dirty="0" smtClean="0"/>
              <a:t>.</a:t>
            </a:r>
          </a:p>
          <a:p>
            <a:pPr marL="146050" indent="0" algn="just">
              <a:buNone/>
            </a:pPr>
            <a:r>
              <a:rPr lang="ru-RU" sz="1300" dirty="0"/>
              <a:t>Геологические опасные явления (экзогенные геологические </a:t>
            </a:r>
            <a:r>
              <a:rPr lang="ru-RU" sz="1300" dirty="0" smtClean="0"/>
              <a:t>явления):оползни</a:t>
            </a:r>
            <a:r>
              <a:rPr lang="ru-RU" sz="1300" dirty="0"/>
              <a:t>; </a:t>
            </a:r>
            <a:r>
              <a:rPr lang="ru-RU" sz="1300" dirty="0" err="1" smtClean="0"/>
              <a:t>сели;пыльные</a:t>
            </a:r>
            <a:r>
              <a:rPr lang="ru-RU" sz="1300" dirty="0" smtClean="0"/>
              <a:t> </a:t>
            </a:r>
            <a:r>
              <a:rPr lang="ru-RU" sz="1300" dirty="0" err="1" smtClean="0"/>
              <a:t>бури;обвалы</a:t>
            </a:r>
            <a:r>
              <a:rPr lang="ru-RU" sz="1300" dirty="0"/>
              <a:t>, </a:t>
            </a:r>
            <a:r>
              <a:rPr lang="ru-RU" sz="1300" dirty="0" smtClean="0"/>
              <a:t>осыпи.</a:t>
            </a:r>
          </a:p>
          <a:p>
            <a:pPr marL="146050" indent="0" algn="just">
              <a:buNone/>
            </a:pPr>
            <a:r>
              <a:rPr lang="ru-RU" sz="1300" dirty="0"/>
              <a:t>Метеорологические и агрометеорологические опасные явления: бури (9-11 баллов), ураганы (12-15 баллов), смерчи, </a:t>
            </a:r>
            <a:r>
              <a:rPr lang="ru-RU" sz="1300" dirty="0" smtClean="0"/>
              <a:t>торнадо.</a:t>
            </a:r>
          </a:p>
          <a:p>
            <a:pPr marL="146050" indent="0" algn="just">
              <a:buNone/>
            </a:pPr>
            <a:r>
              <a:rPr lang="ru-RU" sz="1300" dirty="0"/>
              <a:t>Гидрологические опасные </a:t>
            </a:r>
            <a:r>
              <a:rPr lang="ru-RU" sz="1300" dirty="0" err="1" smtClean="0"/>
              <a:t>явления:высокие</a:t>
            </a:r>
            <a:r>
              <a:rPr lang="ru-RU" sz="1300" dirty="0" smtClean="0"/>
              <a:t> </a:t>
            </a:r>
            <a:r>
              <a:rPr lang="ru-RU" sz="1300" dirty="0"/>
              <a:t>уровни вод (наводнения), </a:t>
            </a:r>
            <a:r>
              <a:rPr lang="ru-RU" sz="1300" dirty="0" smtClean="0"/>
              <a:t>половодья.</a:t>
            </a:r>
          </a:p>
          <a:p>
            <a:pPr marL="146050" indent="0" algn="just">
              <a:buNone/>
            </a:pPr>
            <a:r>
              <a:rPr lang="ru-RU" sz="1300" dirty="0"/>
              <a:t>Инфекционные заболевания </a:t>
            </a:r>
            <a:r>
              <a:rPr lang="ru-RU" sz="1300" dirty="0" err="1" smtClean="0"/>
              <a:t>людей:единичные</a:t>
            </a:r>
            <a:r>
              <a:rPr lang="ru-RU" sz="1300" dirty="0" smtClean="0"/>
              <a:t> </a:t>
            </a:r>
            <a:r>
              <a:rPr lang="ru-RU" sz="1300" dirty="0"/>
              <a:t>случаи экзотических и особо опасных инфекционных </a:t>
            </a:r>
            <a:r>
              <a:rPr lang="ru-RU" sz="1300" dirty="0" smtClean="0"/>
              <a:t>заболеваний; групповые </a:t>
            </a:r>
            <a:r>
              <a:rPr lang="ru-RU" sz="1300" dirty="0"/>
              <a:t>случаи опасных инфекционных заболеваний и др. Инфекционная заболеваемость сельскохозяйственных </a:t>
            </a:r>
            <a:r>
              <a:rPr lang="ru-RU" sz="1300" dirty="0" smtClean="0"/>
              <a:t>животных.</a:t>
            </a:r>
          </a:p>
          <a:p>
            <a:pPr marL="146050" indent="0" algn="just">
              <a:buNone/>
            </a:pPr>
            <a:endParaRPr lang="ru-RU" sz="1400" dirty="0"/>
          </a:p>
          <a:p>
            <a:pPr marL="146050" indent="0" algn="just">
              <a:buNone/>
            </a:pPr>
            <a:endParaRPr lang="ru-RU" sz="1400" dirty="0" smtClean="0"/>
          </a:p>
          <a:p>
            <a:pPr marL="146050" indent="0" algn="just">
              <a:buNone/>
            </a:pPr>
            <a:endParaRPr lang="ru-RU" sz="1400" dirty="0"/>
          </a:p>
          <a:p>
            <a:pPr marL="146050" indent="0" algn="r">
              <a:buNone/>
            </a:pP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372" y="3640"/>
            <a:ext cx="2205304" cy="1261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136" y="1282292"/>
            <a:ext cx="2241687" cy="12599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302" y="2559746"/>
            <a:ext cx="1841355" cy="13810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2460" y="3940762"/>
            <a:ext cx="2111128" cy="11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8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8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15154" y="135661"/>
            <a:ext cx="8928846" cy="5007839"/>
          </a:xfrm>
        </p:spPr>
        <p:txBody>
          <a:bodyPr/>
          <a:lstStyle/>
          <a:p>
            <a:r>
              <a:rPr lang="ru-RU" sz="1600" dirty="0"/>
              <a:t>На основании постановления Правительства Российской </a:t>
            </a:r>
            <a:r>
              <a:rPr lang="ru-RU" sz="1600" dirty="0" smtClean="0"/>
              <a:t>Федерации </a:t>
            </a:r>
            <a:r>
              <a:rPr lang="ru-RU" sz="1600" dirty="0"/>
              <a:t>от 21. 05. 2007 г. № 304 «О классификации чрезвычайных ситуаций природного и техногенного характера», </a:t>
            </a:r>
            <a:r>
              <a:rPr lang="ru-RU" sz="1600" u="sng" dirty="0"/>
              <a:t>по масштабу распространения и тяжести последствий</a:t>
            </a:r>
            <a:r>
              <a:rPr lang="ru-RU" sz="1600" dirty="0"/>
              <a:t> </a:t>
            </a:r>
            <a:r>
              <a:rPr lang="ru-RU" sz="1600" i="1" dirty="0"/>
              <a:t>чрезвычайные ситуации </a:t>
            </a:r>
            <a:r>
              <a:rPr lang="ru-RU" sz="1600" dirty="0"/>
              <a:t>подразделяются на</a:t>
            </a:r>
            <a:r>
              <a:rPr lang="ru-RU" sz="1600" dirty="0" smtClean="0"/>
              <a:t>:</a:t>
            </a:r>
          </a:p>
          <a:p>
            <a:pPr algn="ctr"/>
            <a:r>
              <a:rPr lang="ru-RU" sz="1600" dirty="0"/>
              <a:t>ЧС </a:t>
            </a:r>
            <a:r>
              <a:rPr lang="ru-RU" sz="1600" i="1" dirty="0"/>
              <a:t>локального</a:t>
            </a:r>
            <a:r>
              <a:rPr lang="ru-RU" sz="1600" dirty="0"/>
              <a:t> </a:t>
            </a:r>
            <a:r>
              <a:rPr lang="ru-RU" sz="1600" dirty="0" smtClean="0"/>
              <a:t>характера;</a:t>
            </a:r>
          </a:p>
          <a:p>
            <a:pPr algn="ctr"/>
            <a:r>
              <a:rPr lang="ru-RU" sz="1600" dirty="0"/>
              <a:t>ЧС </a:t>
            </a:r>
            <a:r>
              <a:rPr lang="ru-RU" sz="1600" i="1" dirty="0"/>
              <a:t>муниципального </a:t>
            </a:r>
            <a:r>
              <a:rPr lang="ru-RU" sz="1600" dirty="0" smtClean="0"/>
              <a:t>характера;</a:t>
            </a:r>
          </a:p>
          <a:p>
            <a:pPr algn="ctr"/>
            <a:r>
              <a:rPr lang="ru-RU" sz="1600" dirty="0"/>
              <a:t>ЧС </a:t>
            </a:r>
            <a:r>
              <a:rPr lang="ru-RU" sz="1600" i="1" dirty="0"/>
              <a:t>межмуниципального</a:t>
            </a:r>
            <a:r>
              <a:rPr lang="ru-RU" sz="1600" dirty="0"/>
              <a:t> </a:t>
            </a:r>
            <a:r>
              <a:rPr lang="ru-RU" sz="1600" dirty="0" smtClean="0"/>
              <a:t>характера;</a:t>
            </a:r>
          </a:p>
          <a:p>
            <a:pPr algn="ctr"/>
            <a:r>
              <a:rPr lang="ru-RU" sz="1600" dirty="0"/>
              <a:t>ЧС </a:t>
            </a:r>
            <a:r>
              <a:rPr lang="ru-RU" sz="1600" i="1" dirty="0"/>
              <a:t>регионального</a:t>
            </a:r>
            <a:r>
              <a:rPr lang="ru-RU" sz="1600" dirty="0"/>
              <a:t> </a:t>
            </a:r>
            <a:r>
              <a:rPr lang="ru-RU" sz="1600" dirty="0" smtClean="0"/>
              <a:t>характера;</a:t>
            </a:r>
          </a:p>
          <a:p>
            <a:pPr algn="ctr"/>
            <a:r>
              <a:rPr lang="ru-RU" sz="1600" dirty="0"/>
              <a:t>ЧС </a:t>
            </a:r>
            <a:r>
              <a:rPr lang="ru-RU" sz="1600" i="1" dirty="0"/>
              <a:t>межрегионального</a:t>
            </a:r>
            <a:r>
              <a:rPr lang="ru-RU" sz="1600" dirty="0"/>
              <a:t> </a:t>
            </a:r>
            <a:r>
              <a:rPr lang="ru-RU" sz="1600" dirty="0" smtClean="0"/>
              <a:t>характера;</a:t>
            </a:r>
          </a:p>
          <a:p>
            <a:pPr algn="ctr"/>
            <a:r>
              <a:rPr lang="ru-RU" sz="1600" dirty="0"/>
              <a:t>ЧС </a:t>
            </a:r>
            <a:r>
              <a:rPr lang="ru-RU" sz="1600" i="1" dirty="0"/>
              <a:t>федерального</a:t>
            </a:r>
            <a:r>
              <a:rPr lang="ru-RU" sz="1600" dirty="0"/>
              <a:t> </a:t>
            </a:r>
            <a:r>
              <a:rPr lang="ru-RU" sz="1600" dirty="0" smtClean="0"/>
              <a:t>характера.</a:t>
            </a:r>
          </a:p>
          <a:p>
            <a:pPr algn="ctr"/>
            <a:endParaRPr lang="ru-RU" sz="1600" dirty="0" smtClean="0"/>
          </a:p>
          <a:p>
            <a:pPr algn="ctr"/>
            <a:endParaRPr lang="ru-RU" sz="1600" dirty="0" smtClean="0"/>
          </a:p>
          <a:p>
            <a:pPr algn="ctr"/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916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9</a:t>
            </a:fld>
            <a:endParaRPr lang="ru" sz="1400">
              <a:solidFill>
                <a:srgbClr val="0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90456" y="268940"/>
            <a:ext cx="8413794" cy="2186259"/>
          </a:xfrm>
        </p:spPr>
        <p:txBody>
          <a:bodyPr/>
          <a:lstStyle/>
          <a:p>
            <a:pPr algn="just"/>
            <a:r>
              <a:rPr lang="ru-RU" sz="1400" dirty="0">
                <a:solidFill>
                  <a:srgbClr val="FF0000"/>
                </a:solidFill>
              </a:rPr>
              <a:t>ЧС локального характера</a:t>
            </a:r>
            <a:r>
              <a:rPr lang="ru-RU" sz="1400" dirty="0"/>
              <a:t>, в результате которой территория, на которой сложилась чрезвычайная ситуация и нарушены условия </a:t>
            </a:r>
            <a:r>
              <a:rPr lang="ru-RU" sz="1400" dirty="0" smtClean="0"/>
              <a:t>жизнедеятельности </a:t>
            </a:r>
            <a:r>
              <a:rPr lang="ru-RU" sz="1400" dirty="0"/>
              <a:t>людей (далее – зона чрезвычайной ситуации), не выходит за пределы территории объекта, при этом количество людей, </a:t>
            </a:r>
            <a:r>
              <a:rPr lang="ru-RU" sz="1400" b="1" dirty="0"/>
              <a:t>погибших или получивших ущерб здоровью </a:t>
            </a:r>
            <a:r>
              <a:rPr lang="ru-RU" sz="1400" dirty="0"/>
              <a:t>(далее – количество пострадавших), </a:t>
            </a:r>
            <a:r>
              <a:rPr lang="ru-RU" sz="1400" dirty="0" smtClean="0"/>
              <a:t>составляет </a:t>
            </a:r>
            <a:r>
              <a:rPr lang="ru-RU" sz="1400" b="1" dirty="0"/>
              <a:t>не более 10 человек </a:t>
            </a:r>
            <a:r>
              <a:rPr lang="ru-RU" sz="1400" dirty="0"/>
              <a:t>либо </a:t>
            </a:r>
            <a:r>
              <a:rPr lang="ru-RU" sz="1400" b="1" dirty="0"/>
              <a:t>размер ущерба окружающей </a:t>
            </a:r>
            <a:r>
              <a:rPr lang="ru-RU" sz="1400" b="1" dirty="0" smtClean="0"/>
              <a:t>природной среде </a:t>
            </a:r>
            <a:r>
              <a:rPr lang="ru-RU" sz="1400" b="1" dirty="0"/>
              <a:t>и материальных потерь </a:t>
            </a:r>
            <a:r>
              <a:rPr lang="ru-RU" sz="1400" dirty="0"/>
              <a:t>(далее – размер материального ущерба) </a:t>
            </a:r>
            <a:r>
              <a:rPr lang="ru-RU" sz="1400" dirty="0" smtClean="0"/>
              <a:t>составляет </a:t>
            </a:r>
            <a:r>
              <a:rPr lang="ru-RU" sz="1400" b="1" dirty="0"/>
              <a:t>не более 100 тыс. </a:t>
            </a:r>
            <a:r>
              <a:rPr lang="ru-RU" sz="1400" b="1" dirty="0" smtClean="0"/>
              <a:t>рублей.</a:t>
            </a:r>
          </a:p>
          <a:p>
            <a:pPr lvl="0" algn="just"/>
            <a:r>
              <a:rPr lang="ru-RU" sz="1400" dirty="0">
                <a:solidFill>
                  <a:srgbClr val="FF0000"/>
                </a:solidFill>
              </a:rPr>
              <a:t>ЧС муниципального характера</a:t>
            </a:r>
            <a:r>
              <a:rPr lang="ru-RU" sz="1400" dirty="0"/>
              <a:t>, в результате которой зона чрезвычайной ситуации </a:t>
            </a:r>
            <a:r>
              <a:rPr lang="ru-RU" sz="1400" b="1" dirty="0"/>
              <a:t>не выходит за пределы территории одного поселения или внутригородской территории города федерального значения,</a:t>
            </a:r>
            <a:r>
              <a:rPr lang="ru-RU" sz="1400" dirty="0"/>
              <a:t> при этом количество </a:t>
            </a:r>
            <a:r>
              <a:rPr lang="ru-RU" sz="1400" b="1" dirty="0"/>
              <a:t>пострадавших</a:t>
            </a:r>
            <a:r>
              <a:rPr lang="ru-RU" sz="1400" dirty="0"/>
              <a:t> составляет </a:t>
            </a:r>
            <a:r>
              <a:rPr lang="ru-RU" sz="1400" b="1" dirty="0"/>
              <a:t>не более 50 человек </a:t>
            </a:r>
            <a:r>
              <a:rPr lang="ru-RU" sz="1400" dirty="0"/>
              <a:t>либо </a:t>
            </a:r>
            <a:r>
              <a:rPr lang="ru-RU" sz="1400" b="1" dirty="0"/>
              <a:t>размер материального ущерба составляет не более 5 млн. рублей</a:t>
            </a:r>
            <a:r>
              <a:rPr lang="ru-RU" sz="1400" dirty="0"/>
              <a:t>, а также данная чрезвычайная ситуация не может быть отнесена к чрезвычайной ситуации локального характера.</a:t>
            </a:r>
          </a:p>
          <a:p>
            <a:pPr algn="just"/>
            <a:endParaRPr lang="ru-RU" sz="16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084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2233</Words>
  <Application>Microsoft Office PowerPoint</Application>
  <PresentationFormat>Экран (16:9)</PresentationFormat>
  <Paragraphs>131</Paragraphs>
  <Slides>31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Arial</vt:lpstr>
      <vt:lpstr>Times New Roman</vt:lpstr>
      <vt:lpstr>White</vt:lpstr>
      <vt:lpstr>Тема 1. Предназначение формирования, прядок оповещения  и возможная обстановка в зоне ответственности НФГО, решаемые задачи</vt:lpstr>
      <vt:lpstr>Понятие о чрезвычайной ситуации. Их классификация по виду и масштабу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Чрезвычайные ситуации природного характера, характерные для Санкт-Петербурга, присущие им опасности и возможные последствия. Наиболее приемлемые способы населения при возникновении данных ЧС. Порядок действий работников организаций в случаях угрозы и возникновения ЧС</vt:lpstr>
      <vt:lpstr>Опасные природные явления метеорологического характера</vt:lpstr>
      <vt:lpstr>Презентация PowerPoint</vt:lpstr>
      <vt:lpstr>Презентация PowerPoint</vt:lpstr>
      <vt:lpstr>Опасные природные явления гидрологического характера. Явления, связанные с подъемом воды </vt:lpstr>
      <vt:lpstr>Презентация PowerPoint</vt:lpstr>
      <vt:lpstr>Презентация PowerPoint</vt:lpstr>
      <vt:lpstr>Презентация PowerPoint</vt:lpstr>
      <vt:lpstr> Природные пожары </vt:lpstr>
      <vt:lpstr>Презентация PowerPoint</vt:lpstr>
      <vt:lpstr>Презентация PowerPoint</vt:lpstr>
      <vt:lpstr>Порядок действий работников организаций в случаях угрозы и возникновения чрезвычайных ситуаций природного характера при нахождении их на рабочем месте, дома, на открытой местности</vt:lpstr>
      <vt:lpstr>Как действовать при наводнении</vt:lpstr>
      <vt:lpstr>Как действовать во время сильной метели</vt:lpstr>
      <vt:lpstr>Как действовать после ликвидации ЧС природного характера</vt:lpstr>
      <vt:lpstr>Чрезвычайные ситуации, связанные с массовыми инфекционными заболеваниями</vt:lpstr>
      <vt:lpstr>Презентация PowerPoint</vt:lpstr>
      <vt:lpstr>Потенциально опасные объекты, расположенные на территории Санкт-Петербурга (муниципального обра- зования), возможные чрезвычайные ситуации техногенного характера при авариях и катастрофах на них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User</dc:creator>
  <cp:lastModifiedBy>User</cp:lastModifiedBy>
  <cp:revision>66</cp:revision>
  <dcterms:modified xsi:type="dcterms:W3CDTF">2024-05-06T11:55:30Z</dcterms:modified>
</cp:coreProperties>
</file>